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1230" r:id="rId2"/>
    <p:sldId id="792" r:id="rId3"/>
    <p:sldId id="793" r:id="rId4"/>
    <p:sldId id="1129" r:id="rId5"/>
    <p:sldId id="1231" r:id="rId6"/>
    <p:sldId id="1232" r:id="rId7"/>
    <p:sldId id="812" r:id="rId8"/>
    <p:sldId id="1133" r:id="rId9"/>
    <p:sldId id="1136" r:id="rId10"/>
    <p:sldId id="1233" r:id="rId11"/>
    <p:sldId id="1239" r:id="rId12"/>
    <p:sldId id="1235" r:id="rId13"/>
    <p:sldId id="1236" r:id="rId14"/>
    <p:sldId id="1237" r:id="rId15"/>
    <p:sldId id="811" r:id="rId16"/>
  </p:sldIdLst>
  <p:sldSz cx="12192000" cy="6858000"/>
  <p:notesSz cx="6888163" cy="100203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6342A2FA-5742-43A8-A682-0742BFB3FACD}">
          <p14:sldIdLst>
            <p14:sldId id="1230"/>
            <p14:sldId id="792"/>
            <p14:sldId id="793"/>
            <p14:sldId id="1129"/>
            <p14:sldId id="1231"/>
            <p14:sldId id="1232"/>
            <p14:sldId id="812"/>
            <p14:sldId id="1133"/>
            <p14:sldId id="1136"/>
            <p14:sldId id="1233"/>
            <p14:sldId id="1239"/>
            <p14:sldId id="1235"/>
            <p14:sldId id="1236"/>
            <p14:sldId id="1237"/>
          </p14:sldIdLst>
        </p14:section>
        <p14:section name="无标题节" id="{25E6DF1A-DE70-421D-99CA-BAC904C21A3B}">
          <p14:sldIdLst>
            <p14:sldId id="81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332">
          <p15:clr>
            <a:srgbClr val="A4A3A4"/>
          </p15:clr>
        </p15:guide>
        <p15:guide id="2" pos="38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78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钱小先" initials="钱小先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7EDCC"/>
    <a:srgbClr val="7A8683"/>
    <a:srgbClr val="FF0000"/>
    <a:srgbClr val="660033"/>
    <a:srgbClr val="1D2C12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4" autoAdjust="0"/>
    <p:restoredTop sz="94099" autoAdjust="0"/>
  </p:normalViewPr>
  <p:slideViewPr>
    <p:cSldViewPr showGuides="1">
      <p:cViewPr varScale="1">
        <p:scale>
          <a:sx n="64" d="100"/>
          <a:sy n="64" d="100"/>
        </p:scale>
        <p:origin x="120" y="996"/>
      </p:cViewPr>
      <p:guideLst>
        <p:guide orient="horz" pos="2332"/>
        <p:guide pos="3866"/>
      </p:guideLst>
    </p:cSldViewPr>
  </p:slideViewPr>
  <p:outlineViewPr>
    <p:cViewPr>
      <p:scale>
        <a:sx n="33" d="100"/>
        <a:sy n="33" d="100"/>
      </p:scale>
      <p:origin x="0" y="-584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506"/>
    </p:cViewPr>
  </p:sorterViewPr>
  <p:notesViewPr>
    <p:cSldViewPr>
      <p:cViewPr varScale="1">
        <p:scale>
          <a:sx n="66" d="100"/>
          <a:sy n="66" d="100"/>
        </p:scale>
        <p:origin x="-3187" y="-72"/>
      </p:cViewPr>
      <p:guideLst>
        <p:guide orient="horz" pos="3178"/>
        <p:guide pos="218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#1">
  <dgm:title val=""/>
  <dgm:desc val=""/>
  <dgm:catLst>
    <dgm:cat type="mainScheme" pri="10100"/>
  </dgm:catLst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A80EAE-9311-46DB-B93F-ED2635CD0214}" type="doc">
      <dgm:prSet loTypeId="urn:microsoft.com/office/officeart/2005/8/layout/list1#1" loCatId="list" qsTypeId="urn:microsoft.com/office/officeart/2005/8/quickstyle/simple1#1" qsCatId="simple" csTypeId="urn:microsoft.com/office/officeart/2005/8/colors/accent0_1#1" csCatId="mainScheme" phldr="1"/>
      <dgm:spPr/>
      <dgm:t>
        <a:bodyPr/>
        <a:lstStyle/>
        <a:p>
          <a:endParaRPr lang="zh-CN" altLang="en-US"/>
        </a:p>
      </dgm:t>
    </dgm:pt>
    <dgm:pt modelId="{A19EC85F-BAA8-49AF-AA93-AA15DB00F039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>
              <a:latin typeface="+mn-lt"/>
              <a:ea typeface="+mn-ea"/>
              <a:cs typeface="+mn-ea"/>
              <a:sym typeface="+mn-lt"/>
            </a:rPr>
            <a:t>1.</a:t>
          </a:r>
          <a:r>
            <a:rPr lang="zh-CN">
              <a:latin typeface="+mn-lt"/>
              <a:ea typeface="+mn-ea"/>
              <a:cs typeface="+mn-ea"/>
              <a:sym typeface="+mn-lt"/>
            </a:rPr>
            <a:t>公司概况</a:t>
          </a:r>
        </a:p>
      </dgm:t>
    </dgm:pt>
    <dgm:pt modelId="{A50BB569-C278-4F20-8A77-0709BCDADFD2}" type="parTrans" cxnId="{D0EEF819-D745-4A74-A67E-11FDA9342854}">
      <dgm:prSet/>
      <dgm:spPr/>
      <dgm:t>
        <a:bodyPr/>
        <a:lstStyle/>
        <a:p>
          <a:endParaRPr lang="zh-CN" altLang="en-US"/>
        </a:p>
      </dgm:t>
    </dgm:pt>
    <dgm:pt modelId="{8E5AE2E9-E928-41D6-BCC1-DD405D139BD8}" type="sibTrans" cxnId="{D0EEF819-D745-4A74-A67E-11FDA9342854}">
      <dgm:prSet/>
      <dgm:spPr/>
      <dgm:t>
        <a:bodyPr/>
        <a:lstStyle/>
        <a:p>
          <a:endParaRPr lang="zh-CN" altLang="en-US"/>
        </a:p>
      </dgm:t>
    </dgm:pt>
    <dgm:pt modelId="{D97724B3-E7A7-4388-8B9E-DC433DBBCE3D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dirty="0" smtClean="0">
              <a:latin typeface="+mn-lt"/>
              <a:ea typeface="+mn-ea"/>
              <a:cs typeface="+mn-ea"/>
              <a:sym typeface="+mn-lt"/>
            </a:rPr>
            <a:t>2.GUPA</a:t>
          </a:r>
          <a:endParaRPr lang="zh-CN" dirty="0">
            <a:latin typeface="+mn-lt"/>
            <a:ea typeface="+mn-ea"/>
            <a:cs typeface="+mn-ea"/>
            <a:sym typeface="+mn-lt"/>
          </a:endParaRPr>
        </a:p>
      </dgm:t>
    </dgm:pt>
    <dgm:pt modelId="{C02D1E1D-A7BC-4CC3-ABB7-B17F27E2B0F4}" type="parTrans" cxnId="{4AB04ED5-B1E6-4818-BB0D-8201EC1D99C2}">
      <dgm:prSet/>
      <dgm:spPr/>
      <dgm:t>
        <a:bodyPr/>
        <a:lstStyle/>
        <a:p>
          <a:endParaRPr lang="zh-CN" altLang="en-US"/>
        </a:p>
      </dgm:t>
    </dgm:pt>
    <dgm:pt modelId="{20C8FE1F-9C80-497D-B02E-7949D387499B}" type="sibTrans" cxnId="{4AB04ED5-B1E6-4818-BB0D-8201EC1D99C2}">
      <dgm:prSet/>
      <dgm:spPr/>
      <dgm:t>
        <a:bodyPr/>
        <a:lstStyle/>
        <a:p>
          <a:endParaRPr lang="zh-CN" altLang="en-US"/>
        </a:p>
      </dgm:t>
    </dgm:pt>
    <dgm:pt modelId="{85145A43-BFE4-4100-AC39-338A2554B049}" type="pres">
      <dgm:prSet presAssocID="{74A80EAE-9311-46DB-B93F-ED2635CD021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8DBFD5C-F603-43E5-9C27-2DA180FEBC12}" type="pres">
      <dgm:prSet presAssocID="{A19EC85F-BAA8-49AF-AA93-AA15DB00F039}" presName="parentLin" presStyleCnt="0"/>
      <dgm:spPr/>
    </dgm:pt>
    <dgm:pt modelId="{2F9D4DB4-846A-4214-8CDD-78915530967C}" type="pres">
      <dgm:prSet presAssocID="{A19EC85F-BAA8-49AF-AA93-AA15DB00F039}" presName="parentLeftMargin" presStyleLbl="node1" presStyleIdx="0" presStyleCnt="2"/>
      <dgm:spPr/>
      <dgm:t>
        <a:bodyPr/>
        <a:lstStyle/>
        <a:p>
          <a:endParaRPr lang="zh-CN" altLang="en-US"/>
        </a:p>
      </dgm:t>
    </dgm:pt>
    <dgm:pt modelId="{93DB5EF1-50CA-4191-A693-F0606533F7D5}" type="pres">
      <dgm:prSet presAssocID="{A19EC85F-BAA8-49AF-AA93-AA15DB00F03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A1D1BF3-67CA-4C46-9BBA-C83D6D5225DC}" type="pres">
      <dgm:prSet presAssocID="{A19EC85F-BAA8-49AF-AA93-AA15DB00F039}" presName="negativeSpace" presStyleCnt="0"/>
      <dgm:spPr/>
    </dgm:pt>
    <dgm:pt modelId="{C4AC82F0-488B-43FF-AFCD-63798B07E8C5}" type="pres">
      <dgm:prSet presAssocID="{A19EC85F-BAA8-49AF-AA93-AA15DB00F039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9E60DCE-9B22-4630-9D8D-AFF384373CBF}" type="pres">
      <dgm:prSet presAssocID="{8E5AE2E9-E928-41D6-BCC1-DD405D139BD8}" presName="spaceBetweenRectangles" presStyleCnt="0"/>
      <dgm:spPr/>
    </dgm:pt>
    <dgm:pt modelId="{9C572A72-C0A1-494B-8EC5-1597158716D1}" type="pres">
      <dgm:prSet presAssocID="{D97724B3-E7A7-4388-8B9E-DC433DBBCE3D}" presName="parentLin" presStyleCnt="0"/>
      <dgm:spPr/>
    </dgm:pt>
    <dgm:pt modelId="{D381850B-DB29-49B7-AD55-D45D7BBED8CD}" type="pres">
      <dgm:prSet presAssocID="{D97724B3-E7A7-4388-8B9E-DC433DBBCE3D}" presName="parentLeftMargin" presStyleLbl="node1" presStyleIdx="0" presStyleCnt="2"/>
      <dgm:spPr/>
      <dgm:t>
        <a:bodyPr/>
        <a:lstStyle/>
        <a:p>
          <a:endParaRPr lang="zh-CN" altLang="en-US"/>
        </a:p>
      </dgm:t>
    </dgm:pt>
    <dgm:pt modelId="{69C43789-FAE2-420A-86A4-CA30E47A008A}" type="pres">
      <dgm:prSet presAssocID="{D97724B3-E7A7-4388-8B9E-DC433DBBCE3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E8A22B6-AB25-4534-9747-ACD0D4E5BCD4}" type="pres">
      <dgm:prSet presAssocID="{D97724B3-E7A7-4388-8B9E-DC433DBBCE3D}" presName="negativeSpace" presStyleCnt="0"/>
      <dgm:spPr/>
    </dgm:pt>
    <dgm:pt modelId="{1660B9AE-2BB3-47A5-AF4A-1E2C088A1C91}" type="pres">
      <dgm:prSet presAssocID="{D97724B3-E7A7-4388-8B9E-DC433DBBCE3D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A671D3B4-17F6-4842-81AB-47FFC6039D1A}" type="presOf" srcId="{A19EC85F-BAA8-49AF-AA93-AA15DB00F039}" destId="{2F9D4DB4-846A-4214-8CDD-78915530967C}" srcOrd="0" destOrd="0" presId="urn:microsoft.com/office/officeart/2005/8/layout/list1#1"/>
    <dgm:cxn modelId="{68F5179D-F62C-417D-8097-1DBAA193D3FF}" type="presOf" srcId="{A19EC85F-BAA8-49AF-AA93-AA15DB00F039}" destId="{93DB5EF1-50CA-4191-A693-F0606533F7D5}" srcOrd="1" destOrd="0" presId="urn:microsoft.com/office/officeart/2005/8/layout/list1#1"/>
    <dgm:cxn modelId="{08EB8935-E6BA-4FAB-A02E-77F729B08D03}" type="presOf" srcId="{D97724B3-E7A7-4388-8B9E-DC433DBBCE3D}" destId="{69C43789-FAE2-420A-86A4-CA30E47A008A}" srcOrd="1" destOrd="0" presId="urn:microsoft.com/office/officeart/2005/8/layout/list1#1"/>
    <dgm:cxn modelId="{D4787887-1249-4869-AD60-E3F5312F2ED1}" type="presOf" srcId="{74A80EAE-9311-46DB-B93F-ED2635CD0214}" destId="{85145A43-BFE4-4100-AC39-338A2554B049}" srcOrd="0" destOrd="0" presId="urn:microsoft.com/office/officeart/2005/8/layout/list1#1"/>
    <dgm:cxn modelId="{F0A0FD51-802E-4D2A-9F5C-30597BF7381A}" type="presOf" srcId="{D97724B3-E7A7-4388-8B9E-DC433DBBCE3D}" destId="{D381850B-DB29-49B7-AD55-D45D7BBED8CD}" srcOrd="0" destOrd="0" presId="urn:microsoft.com/office/officeart/2005/8/layout/list1#1"/>
    <dgm:cxn modelId="{D0EEF819-D745-4A74-A67E-11FDA9342854}" srcId="{74A80EAE-9311-46DB-B93F-ED2635CD0214}" destId="{A19EC85F-BAA8-49AF-AA93-AA15DB00F039}" srcOrd="0" destOrd="0" parTransId="{A50BB569-C278-4F20-8A77-0709BCDADFD2}" sibTransId="{8E5AE2E9-E928-41D6-BCC1-DD405D139BD8}"/>
    <dgm:cxn modelId="{4AB04ED5-B1E6-4818-BB0D-8201EC1D99C2}" srcId="{74A80EAE-9311-46DB-B93F-ED2635CD0214}" destId="{D97724B3-E7A7-4388-8B9E-DC433DBBCE3D}" srcOrd="1" destOrd="0" parTransId="{C02D1E1D-A7BC-4CC3-ABB7-B17F27E2B0F4}" sibTransId="{20C8FE1F-9C80-497D-B02E-7949D387499B}"/>
    <dgm:cxn modelId="{F71EDF04-74D5-493F-9270-532630FA983F}" type="presParOf" srcId="{85145A43-BFE4-4100-AC39-338A2554B049}" destId="{C8DBFD5C-F603-43E5-9C27-2DA180FEBC12}" srcOrd="0" destOrd="0" presId="urn:microsoft.com/office/officeart/2005/8/layout/list1#1"/>
    <dgm:cxn modelId="{673E2C19-DF2B-4E02-8566-38283DA1173C}" type="presParOf" srcId="{C8DBFD5C-F603-43E5-9C27-2DA180FEBC12}" destId="{2F9D4DB4-846A-4214-8CDD-78915530967C}" srcOrd="0" destOrd="0" presId="urn:microsoft.com/office/officeart/2005/8/layout/list1#1"/>
    <dgm:cxn modelId="{BDDD4053-2264-45AC-A7FA-809363B79250}" type="presParOf" srcId="{C8DBFD5C-F603-43E5-9C27-2DA180FEBC12}" destId="{93DB5EF1-50CA-4191-A693-F0606533F7D5}" srcOrd="1" destOrd="0" presId="urn:microsoft.com/office/officeart/2005/8/layout/list1#1"/>
    <dgm:cxn modelId="{B9063364-2690-474F-9935-E78A29339AEB}" type="presParOf" srcId="{85145A43-BFE4-4100-AC39-338A2554B049}" destId="{FA1D1BF3-67CA-4C46-9BBA-C83D6D5225DC}" srcOrd="1" destOrd="0" presId="urn:microsoft.com/office/officeart/2005/8/layout/list1#1"/>
    <dgm:cxn modelId="{2F6B844F-A98C-4C7E-B11E-B31ADB3B667D}" type="presParOf" srcId="{85145A43-BFE4-4100-AC39-338A2554B049}" destId="{C4AC82F0-488B-43FF-AFCD-63798B07E8C5}" srcOrd="2" destOrd="0" presId="urn:microsoft.com/office/officeart/2005/8/layout/list1#1"/>
    <dgm:cxn modelId="{E4205D37-7BAD-4ADC-9615-4F970A1FF7CB}" type="presParOf" srcId="{85145A43-BFE4-4100-AC39-338A2554B049}" destId="{D9E60DCE-9B22-4630-9D8D-AFF384373CBF}" srcOrd="3" destOrd="0" presId="urn:microsoft.com/office/officeart/2005/8/layout/list1#1"/>
    <dgm:cxn modelId="{58BE789C-E1DD-42D5-B2E7-343B3E14EFDB}" type="presParOf" srcId="{85145A43-BFE4-4100-AC39-338A2554B049}" destId="{9C572A72-C0A1-494B-8EC5-1597158716D1}" srcOrd="4" destOrd="0" presId="urn:microsoft.com/office/officeart/2005/8/layout/list1#1"/>
    <dgm:cxn modelId="{60BD7E92-8380-4B1F-B49C-BEAD0602B55F}" type="presParOf" srcId="{9C572A72-C0A1-494B-8EC5-1597158716D1}" destId="{D381850B-DB29-49B7-AD55-D45D7BBED8CD}" srcOrd="0" destOrd="0" presId="urn:microsoft.com/office/officeart/2005/8/layout/list1#1"/>
    <dgm:cxn modelId="{A1A53870-AE0F-47F3-9806-30F5F3ED1DAA}" type="presParOf" srcId="{9C572A72-C0A1-494B-8EC5-1597158716D1}" destId="{69C43789-FAE2-420A-86A4-CA30E47A008A}" srcOrd="1" destOrd="0" presId="urn:microsoft.com/office/officeart/2005/8/layout/list1#1"/>
    <dgm:cxn modelId="{D37754CA-008C-4FE2-A23B-5CC0CC03F165}" type="presParOf" srcId="{85145A43-BFE4-4100-AC39-338A2554B049}" destId="{4E8A22B6-AB25-4534-9747-ACD0D4E5BCD4}" srcOrd="5" destOrd="0" presId="urn:microsoft.com/office/officeart/2005/8/layout/list1#1"/>
    <dgm:cxn modelId="{23269759-86AC-4BFD-9355-95C209A31BCC}" type="presParOf" srcId="{85145A43-BFE4-4100-AC39-338A2554B049}" destId="{1660B9AE-2BB3-47A5-AF4A-1E2C088A1C91}" srcOrd="6" destOrd="0" presId="urn:microsoft.com/office/officeart/2005/8/layout/list1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AC82F0-488B-43FF-AFCD-63798B07E8C5}">
      <dsp:nvSpPr>
        <dsp:cNvPr id="0" name=""/>
        <dsp:cNvSpPr/>
      </dsp:nvSpPr>
      <dsp:spPr>
        <a:xfrm>
          <a:off x="0" y="747153"/>
          <a:ext cx="6158878" cy="1260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DB5EF1-50CA-4191-A693-F0606533F7D5}">
      <dsp:nvSpPr>
        <dsp:cNvPr id="0" name=""/>
        <dsp:cNvSpPr/>
      </dsp:nvSpPr>
      <dsp:spPr>
        <a:xfrm>
          <a:off x="307943" y="9153"/>
          <a:ext cx="4311215" cy="1476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954" tIns="0" rIns="162954" bIns="0" numCol="1" spcCol="1270" anchor="ctr" anchorCtr="0">
          <a:noAutofit/>
        </a:bodyPr>
        <a:lstStyle/>
        <a:p>
          <a:pPr lvl="0" algn="l" defTabSz="22225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5000" kern="1200">
              <a:latin typeface="+mn-lt"/>
              <a:ea typeface="+mn-ea"/>
              <a:cs typeface="+mn-ea"/>
              <a:sym typeface="+mn-lt"/>
            </a:rPr>
            <a:t>1.</a:t>
          </a:r>
          <a:r>
            <a:rPr lang="zh-CN" sz="5000" kern="1200">
              <a:latin typeface="+mn-lt"/>
              <a:ea typeface="+mn-ea"/>
              <a:cs typeface="+mn-ea"/>
              <a:sym typeface="+mn-lt"/>
            </a:rPr>
            <a:t>公司概况</a:t>
          </a:r>
        </a:p>
      </dsp:txBody>
      <dsp:txXfrm>
        <a:off x="379995" y="81205"/>
        <a:ext cx="4167111" cy="1331896"/>
      </dsp:txXfrm>
    </dsp:sp>
    <dsp:sp modelId="{1660B9AE-2BB3-47A5-AF4A-1E2C088A1C91}">
      <dsp:nvSpPr>
        <dsp:cNvPr id="0" name=""/>
        <dsp:cNvSpPr/>
      </dsp:nvSpPr>
      <dsp:spPr>
        <a:xfrm>
          <a:off x="0" y="3015153"/>
          <a:ext cx="6158878" cy="1260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C43789-FAE2-420A-86A4-CA30E47A008A}">
      <dsp:nvSpPr>
        <dsp:cNvPr id="0" name=""/>
        <dsp:cNvSpPr/>
      </dsp:nvSpPr>
      <dsp:spPr>
        <a:xfrm>
          <a:off x="307943" y="2277153"/>
          <a:ext cx="4311215" cy="1476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954" tIns="0" rIns="162954" bIns="0" numCol="1" spcCol="1270" anchor="ctr" anchorCtr="0">
          <a:noAutofit/>
        </a:bodyPr>
        <a:lstStyle/>
        <a:p>
          <a:pPr lvl="0" algn="l" defTabSz="22225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5000" kern="1200" dirty="0" smtClean="0">
              <a:latin typeface="+mn-lt"/>
              <a:ea typeface="+mn-ea"/>
              <a:cs typeface="+mn-ea"/>
              <a:sym typeface="+mn-lt"/>
            </a:rPr>
            <a:t>2.GUPA</a:t>
          </a:r>
          <a:endParaRPr lang="zh-CN" sz="5000" kern="1200" dirty="0">
            <a:latin typeface="+mn-lt"/>
            <a:ea typeface="+mn-ea"/>
            <a:cs typeface="+mn-ea"/>
            <a:sym typeface="+mn-lt"/>
          </a:endParaRPr>
        </a:p>
      </dsp:txBody>
      <dsp:txXfrm>
        <a:off x="379995" y="2349205"/>
        <a:ext cx="4167111" cy="13318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#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EDC3644A-9E96-4154-AEDF-E442D27F1385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E3BC0359-A0F5-4C76-B34A-7A76585BEE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3277" cy="50101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6616" tIns="48308" rIns="96616" bIns="48308"/>
          <a:lstStyle>
            <a:lvl1pPr eaLnBrk="1" hangingPunct="1">
              <a:buFont typeface="Arial" panose="020B0604020202020204" pitchFamily="34" charset="0"/>
              <a:buNone/>
              <a:defRPr sz="13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900103" y="0"/>
            <a:ext cx="2986466" cy="50101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6616" tIns="48308" rIns="96616" bIns="48308"/>
          <a:lstStyle>
            <a:lvl1pPr algn="r" eaLnBrk="1" hangingPunct="1">
              <a:buFont typeface="Arial" panose="020B0604020202020204" pitchFamily="34" charset="0"/>
              <a:buNone/>
              <a:defRPr sz="1300" noProof="1">
                <a:latin typeface="Calibri" panose="020F0502020204030204" pitchFamily="2" charset="0"/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62F57674-2CD9-4158-BCD5-20263078780E}" type="datetimeFigureOut">
              <a:rPr lang="zh-CN" altLang="en-US"/>
              <a:t>2020/9/9</a:t>
            </a:fld>
            <a:endParaRPr lang="zh-CN" altLang="en-US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04775" y="750888"/>
            <a:ext cx="6678613" cy="375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4101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688817" y="4759643"/>
            <a:ext cx="5510530" cy="4509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16" tIns="48308" rIns="96616" bIns="48308" numCol="1" anchor="ctr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3277" cy="50101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6616" tIns="48308" rIns="96616" bIns="48308" anchor="b"/>
          <a:lstStyle>
            <a:lvl1pPr eaLnBrk="1" hangingPunct="1">
              <a:buFont typeface="Arial" panose="020B0604020202020204" pitchFamily="34" charset="0"/>
              <a:buNone/>
              <a:defRPr sz="13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900103" y="9517546"/>
            <a:ext cx="2986466" cy="50101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6616" tIns="48308" rIns="96616" bIns="48308" anchor="b"/>
          <a:lstStyle>
            <a:lvl1pPr algn="r" eaLnBrk="1" hangingPunct="1">
              <a:buFont typeface="Arial" panose="020B0604020202020204" pitchFamily="34" charset="0"/>
              <a:buNone/>
              <a:defRPr sz="1300" noProof="1">
                <a:latin typeface="Calibri" panose="020F0502020204030204" pitchFamily="2" charset="0"/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CB54A588-DE90-40D0-9453-CC337781AAB8}" type="slidenum">
              <a:rPr lang="zh-CN" altLang="en-US"/>
              <a:t>‹#›</a:t>
            </a:fld>
            <a:endParaRPr lang="en-US" altLang="x-none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algn="l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algn="l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algn="l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algn="l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6D551C5-4329-4239-9B4C-1B85D12BA1DC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54A588-DE90-40D0-9453-CC337781AAB8}" type="slidenum">
              <a:rPr lang="zh-CN" altLang="en-US" smtClean="0"/>
              <a:t>4</a:t>
            </a:fld>
            <a:endParaRPr lang="en-US" altLang="x-none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54A588-DE90-40D0-9453-CC337781AAB8}" type="slidenum">
              <a:rPr lang="zh-CN" altLang="en-US" smtClean="0"/>
              <a:t>5</a:t>
            </a:fld>
            <a:endParaRPr lang="en-US" altLang="x-none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5881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8265" y="67329"/>
            <a:ext cx="6031160" cy="720080"/>
          </a:xfrm>
        </p:spPr>
        <p:txBody>
          <a:bodyPr anchor="ctr" anchorCtr="0"/>
          <a:lstStyle>
            <a:lvl1pPr algn="l">
              <a:lnSpc>
                <a:spcPct val="100000"/>
              </a:lnSpc>
              <a:defRPr sz="2800" b="1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8264" y="684300"/>
            <a:ext cx="7758135" cy="528599"/>
          </a:xfrm>
        </p:spPr>
        <p:txBody>
          <a:bodyPr anchor="ctr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69C31-B938-4DF3-A04C-99640CDDC5EE}" type="datetime1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D9759-2D50-4B2A-BC67-BB26F41DD5D1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7" name="等腰三角形 6"/>
          <p:cNvSpPr/>
          <p:nvPr userDrawn="1"/>
        </p:nvSpPr>
        <p:spPr>
          <a:xfrm rot="10800000">
            <a:off x="1234777" y="-620698"/>
            <a:ext cx="1056080" cy="1408107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 userDrawn="1"/>
        </p:nvSpPr>
        <p:spPr>
          <a:xfrm rot="10800000">
            <a:off x="-1" y="-800009"/>
            <a:ext cx="1828800" cy="2438400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 rot="10800000">
            <a:off x="-1125311" y="-531440"/>
            <a:ext cx="2250621" cy="3000828"/>
          </a:xfrm>
          <a:prstGeom prst="triangl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8265" y="67329"/>
            <a:ext cx="6031160" cy="720080"/>
          </a:xfrm>
        </p:spPr>
        <p:txBody>
          <a:bodyPr anchor="ctr" anchorCtr="0"/>
          <a:lstStyle>
            <a:lvl1pPr algn="l">
              <a:lnSpc>
                <a:spcPct val="100000"/>
              </a:lnSpc>
              <a:defRPr sz="2800" b="1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8265" y="684300"/>
            <a:ext cx="6031160" cy="528599"/>
          </a:xfrm>
        </p:spPr>
        <p:txBody>
          <a:bodyPr anchor="ctr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69C31-B938-4DF3-A04C-99640CDDC5EE}" type="datetime1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D9759-2D50-4B2A-BC67-BB26F41DD5D1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7" name="等腰三角形 6"/>
          <p:cNvSpPr/>
          <p:nvPr userDrawn="1"/>
        </p:nvSpPr>
        <p:spPr>
          <a:xfrm rot="10800000">
            <a:off x="1234777" y="-620698"/>
            <a:ext cx="1056080" cy="1408107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 userDrawn="1"/>
        </p:nvSpPr>
        <p:spPr>
          <a:xfrm rot="10800000">
            <a:off x="-1" y="-800009"/>
            <a:ext cx="1828800" cy="2438400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 rot="10800000">
            <a:off x="-1125311" y="-531440"/>
            <a:ext cx="2250621" cy="3000828"/>
          </a:xfrm>
          <a:prstGeom prst="triangl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EE414-339B-4120-A461-46C4ACB53BE7}" type="datetime1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96F3A-B180-465D-ACF9-9815E07FCDE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4BE91E-2B04-4451-8865-9A08791C811C}" type="datetime1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A5E14F-6102-4E67-AD30-0E0B25AB8EF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4BE91E-2B04-4451-8865-9A08791C811C}" type="datetime1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A5E14F-6102-4E67-AD30-0E0B25AB8EF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6096000" y="-7146"/>
            <a:ext cx="6096000" cy="686514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7622217" y="5202852"/>
            <a:ext cx="5177166" cy="1655148"/>
            <a:chOff x="1487488" y="900896"/>
            <a:chExt cx="5177166" cy="2140680"/>
          </a:xfrm>
        </p:grpSpPr>
        <p:sp>
          <p:nvSpPr>
            <p:cNvPr id="7" name="等腰三角形 6"/>
            <p:cNvSpPr/>
            <p:nvPr/>
          </p:nvSpPr>
          <p:spPr>
            <a:xfrm>
              <a:off x="1487488" y="1988840"/>
              <a:ext cx="1728192" cy="1052736"/>
            </a:xfrm>
            <a:prstGeom prst="triangle">
              <a:avLst/>
            </a:prstGeom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 eaLnBrk="1" hangingPunct="1">
                <a:lnSpc>
                  <a:spcPct val="150000"/>
                </a:lnSpc>
                <a:buFont typeface="Wingdings 2" panose="05020102010507070707" pitchFamily="18" charset="2"/>
                <a:buNone/>
              </a:pPr>
              <a:endParaRPr lang="zh-CN" altLang="en-US" sz="2400" b="1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8" name="等腰三角形 7"/>
            <p:cNvSpPr/>
            <p:nvPr/>
          </p:nvSpPr>
          <p:spPr>
            <a:xfrm>
              <a:off x="2382354" y="1459684"/>
              <a:ext cx="1705112" cy="1581892"/>
            </a:xfrm>
            <a:prstGeom prst="triangl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 eaLnBrk="1" hangingPunct="1">
                <a:lnSpc>
                  <a:spcPct val="150000"/>
                </a:lnSpc>
                <a:buFont typeface="Wingdings 2" panose="05020102010507070707" pitchFamily="18" charset="2"/>
                <a:buNone/>
              </a:pPr>
              <a:endParaRPr lang="zh-CN" altLang="en-US" sz="2400" b="1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215680" y="900896"/>
              <a:ext cx="1720782" cy="2140680"/>
            </a:xfrm>
            <a:prstGeom prst="triangle">
              <a:avLst/>
            </a:prstGeom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 eaLnBrk="1" hangingPunct="1">
                <a:lnSpc>
                  <a:spcPct val="150000"/>
                </a:lnSpc>
                <a:buFont typeface="Wingdings 2" panose="05020102010507070707" pitchFamily="18" charset="2"/>
                <a:buNone/>
              </a:pPr>
              <a:endParaRPr lang="zh-CN" altLang="en-US" sz="2400" b="1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4110546" y="1887330"/>
              <a:ext cx="1750982" cy="1154246"/>
            </a:xfrm>
            <a:prstGeom prst="triangl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 eaLnBrk="1" hangingPunct="1">
                <a:lnSpc>
                  <a:spcPct val="150000"/>
                </a:lnSpc>
                <a:buFont typeface="Wingdings 2" panose="05020102010507070707" pitchFamily="18" charset="2"/>
                <a:buNone/>
              </a:pPr>
              <a:endParaRPr lang="zh-CN" altLang="en-US" sz="2400" b="1" dirty="0">
                <a:solidFill>
                  <a:schemeClr val="bg2">
                    <a:lumMod val="10000"/>
                  </a:schemeClr>
                </a:solidFill>
                <a:latin typeface="+mn-ea"/>
                <a:cs typeface="+mn-ea"/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4936462" y="1988840"/>
              <a:ext cx="1728192" cy="1052736"/>
            </a:xfrm>
            <a:prstGeom prst="triangle">
              <a:avLst/>
            </a:prstGeom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 eaLnBrk="1" hangingPunct="1">
                <a:lnSpc>
                  <a:spcPct val="150000"/>
                </a:lnSpc>
                <a:buFont typeface="Wingdings 2" panose="05020102010507070707" pitchFamily="18" charset="2"/>
                <a:buNone/>
              </a:pPr>
              <a:endParaRPr lang="zh-CN" altLang="en-US" sz="2400" b="1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endParaRPr>
            </a:p>
          </p:txBody>
        </p:sp>
      </p:grp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5697" y="365125"/>
            <a:ext cx="2103638" cy="5435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/>
              <a:t>2013</a:t>
            </a:r>
            <a:r>
              <a:rPr lang="zh-CN" altLang="en-US"/>
              <a:t>年上半年设计咨询板块工作总结会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9735697" y="365125"/>
            <a:ext cx="2103638" cy="543595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04BE91E-2B04-4451-8865-9A08791C811C}" type="datetime1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BA5E14F-6102-4E67-AD30-0E0B25AB8EFE}" type="slidenum">
              <a:rPr lang="zh-CN" altLang="en-US"/>
              <a:t>‹#›</a:t>
            </a:fld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0064" y="397262"/>
            <a:ext cx="1854903" cy="4793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5360" y="2576808"/>
            <a:ext cx="11593288" cy="120032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绿色建筑策划与评价系统</a:t>
            </a:r>
            <a:r>
              <a:rPr lang="en-US" altLang="zh-CN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GUPA</a:t>
            </a:r>
          </a:p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项目介绍</a:t>
            </a:r>
          </a:p>
        </p:txBody>
      </p:sp>
    </p:spTree>
    <p:extLst>
      <p:ext uri="{BB962C8B-B14F-4D97-AF65-F5344CB8AC3E}">
        <p14:creationId xmlns:p14="http://schemas.microsoft.com/office/powerpoint/2010/main" val="538100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71464" y="764704"/>
            <a:ext cx="6031160" cy="720080"/>
          </a:xfrm>
        </p:spPr>
        <p:txBody>
          <a:bodyPr/>
          <a:lstStyle/>
          <a:p>
            <a:r>
              <a:rPr lang="zh-CN" altLang="en-US" dirty="0" smtClean="0"/>
              <a:t>系统框架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271464" y="1916832"/>
            <a:ext cx="9649072" cy="64633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采用</a:t>
            </a:r>
            <a:r>
              <a:rPr lang="en-US" altLang="zh-CN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B/S</a:t>
            </a: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架构，即浏览器和服务器架构模式，建立</a:t>
            </a:r>
            <a:r>
              <a:rPr lang="zh-CN" altLang="zh-CN" sz="2400" b="1" dirty="0">
                <a:solidFill>
                  <a:schemeClr val="bg2">
                    <a:lumMod val="10000"/>
                  </a:schemeClr>
                </a:solidFill>
                <a:latin typeface="+mn-ea"/>
                <a:cs typeface="+mn-ea"/>
              </a:rPr>
              <a:t>在</a:t>
            </a:r>
            <a:r>
              <a:rPr lang="zh-CN" altLang="zh-CN" sz="2400" b="1" dirty="0">
                <a:solidFill>
                  <a:schemeClr val="bg2">
                    <a:lumMod val="10000"/>
                  </a:schemeClr>
                </a:solidFill>
                <a:latin typeface="+mn-ea"/>
                <a:cs typeface="+mn-ea"/>
              </a:rPr>
              <a:t>本地局域网</a:t>
            </a:r>
            <a:r>
              <a:rPr lang="zh-CN" altLang="zh-CN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cs typeface="+mn-ea"/>
              </a:rPr>
              <a:t>环境</a:t>
            </a:r>
            <a:endParaRPr lang="en-US" altLang="zh-CN" sz="2400" b="1" dirty="0">
              <a:solidFill>
                <a:schemeClr val="bg2">
                  <a:lumMod val="1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9" name="十字星 8"/>
          <p:cNvSpPr/>
          <p:nvPr/>
        </p:nvSpPr>
        <p:spPr>
          <a:xfrm>
            <a:off x="1343472" y="3140968"/>
            <a:ext cx="360040" cy="360040"/>
          </a:xfrm>
          <a:prstGeom prst="star4">
            <a:avLst/>
          </a:prstGeom>
          <a:solidFill>
            <a:srgbClr val="00B0F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47528" y="2997823"/>
            <a:ext cx="9073008" cy="646331"/>
          </a:xfrm>
          <a:prstGeom prst="rect">
            <a:avLst/>
          </a:prstGeom>
          <a:ln w="28575">
            <a:noFill/>
            <a:prstDash val="sysDash"/>
          </a:ln>
        </p:spPr>
        <p:txBody>
          <a:bodyPr wrap="square" rtlCol="0" anchor="ctr">
            <a:spAutoFit/>
          </a:bodyPr>
          <a:lstStyle/>
          <a:p>
            <a:pPr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可</a:t>
            </a: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跨</a:t>
            </a:r>
            <a:r>
              <a:rPr lang="zh-CN" altLang="en-US" sz="2400" b="1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平台</a:t>
            </a: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使用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1" name="十字星 10"/>
          <p:cNvSpPr/>
          <p:nvPr/>
        </p:nvSpPr>
        <p:spPr>
          <a:xfrm>
            <a:off x="1343472" y="3898792"/>
            <a:ext cx="360040" cy="360040"/>
          </a:xfrm>
          <a:prstGeom prst="star4">
            <a:avLst/>
          </a:prstGeom>
          <a:solidFill>
            <a:srgbClr val="00B0F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847528" y="3788284"/>
            <a:ext cx="9073008" cy="581057"/>
          </a:xfrm>
          <a:prstGeom prst="rect">
            <a:avLst/>
          </a:prstGeom>
          <a:ln w="28575">
            <a:noFill/>
            <a:prstDash val="sysDash"/>
          </a:ln>
        </p:spPr>
        <p:txBody>
          <a:bodyPr wrap="square" rtlCol="0" anchor="ctr">
            <a:spAutoFit/>
          </a:bodyPr>
          <a:lstStyle/>
          <a:p>
            <a:pPr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项目数据保存在企业内部，保证数据安全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3" name="十字星 12"/>
          <p:cNvSpPr/>
          <p:nvPr/>
        </p:nvSpPr>
        <p:spPr>
          <a:xfrm>
            <a:off x="1342725" y="4623979"/>
            <a:ext cx="360040" cy="360040"/>
          </a:xfrm>
          <a:prstGeom prst="star4">
            <a:avLst/>
          </a:prstGeom>
          <a:solidFill>
            <a:srgbClr val="00B0F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846781" y="4513471"/>
            <a:ext cx="9073008" cy="581057"/>
          </a:xfrm>
          <a:prstGeom prst="rect">
            <a:avLst/>
          </a:prstGeom>
          <a:ln w="28575">
            <a:noFill/>
            <a:prstDash val="sysDash"/>
          </a:ln>
        </p:spPr>
        <p:txBody>
          <a:bodyPr wrap="square" rtlCol="0" anchor="ctr">
            <a:spAutoFit/>
          </a:bodyPr>
          <a:lstStyle/>
          <a:p>
            <a:pPr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形成绿建项目档案库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92159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71464" y="764704"/>
            <a:ext cx="6031160" cy="720080"/>
          </a:xfrm>
        </p:spPr>
        <p:txBody>
          <a:bodyPr/>
          <a:lstStyle/>
          <a:p>
            <a:r>
              <a:rPr lang="zh-CN" altLang="en-US" dirty="0" smtClean="0"/>
              <a:t>主要功能模块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415480" y="3327970"/>
            <a:ext cx="1728192" cy="2862322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用户管理</a:t>
            </a:r>
            <a:endParaRPr lang="en-US" altLang="zh-CN" sz="2400" b="1" dirty="0" smtClean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endParaRPr lang="en-US" altLang="zh-CN" sz="2400" b="1" dirty="0">
              <a:solidFill>
                <a:schemeClr val="bg2">
                  <a:lumMod val="10000"/>
                </a:schemeClr>
              </a:solidFill>
              <a:latin typeface="+mn-ea"/>
              <a:cs typeface="+mn-ea"/>
            </a:endParaRPr>
          </a:p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项目管理</a:t>
            </a:r>
            <a:endParaRPr lang="en-US" altLang="zh-CN" sz="2400" b="1" dirty="0" smtClean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endParaRPr lang="en-US" altLang="zh-CN" sz="2400" b="1" dirty="0">
              <a:solidFill>
                <a:schemeClr val="bg2">
                  <a:lumMod val="10000"/>
                </a:schemeClr>
              </a:solidFill>
              <a:latin typeface="+mn-ea"/>
              <a:cs typeface="+mn-ea"/>
            </a:endParaRPr>
          </a:p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模板管理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559496" y="1807342"/>
            <a:ext cx="1440160" cy="817076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后台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5437489" y="1728442"/>
            <a:ext cx="1440160" cy="817076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前端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6" name="流程图: 过程 5"/>
          <p:cNvSpPr/>
          <p:nvPr/>
        </p:nvSpPr>
        <p:spPr>
          <a:xfrm>
            <a:off x="4342157" y="3343493"/>
            <a:ext cx="1496062" cy="646331"/>
          </a:xfrm>
          <a:prstGeom prst="flowChartProcess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个人中心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6" name="流程图: 过程 15"/>
          <p:cNvSpPr/>
          <p:nvPr/>
        </p:nvSpPr>
        <p:spPr>
          <a:xfrm>
            <a:off x="4342157" y="5609235"/>
            <a:ext cx="1496062" cy="581057"/>
          </a:xfrm>
          <a:prstGeom prst="flowChartProcess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项目列表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7" name="流程图: 过程 16"/>
          <p:cNvSpPr/>
          <p:nvPr/>
        </p:nvSpPr>
        <p:spPr>
          <a:xfrm>
            <a:off x="4342157" y="4466244"/>
            <a:ext cx="1496062" cy="581057"/>
          </a:xfrm>
          <a:prstGeom prst="flowChartProcess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通知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9" name="流程图: 过程 18"/>
          <p:cNvSpPr/>
          <p:nvPr/>
        </p:nvSpPr>
        <p:spPr>
          <a:xfrm>
            <a:off x="6760178" y="3343493"/>
            <a:ext cx="1496062" cy="581057"/>
          </a:xfrm>
          <a:prstGeom prst="flowChartProcess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新建项目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20" name="流程图: 过程 19"/>
          <p:cNvSpPr/>
          <p:nvPr/>
        </p:nvSpPr>
        <p:spPr>
          <a:xfrm>
            <a:off x="6760178" y="4466244"/>
            <a:ext cx="1496062" cy="581057"/>
          </a:xfrm>
          <a:prstGeom prst="flowChartProcess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导入项目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23" name="直接箭头连接符 22"/>
          <p:cNvCxnSpPr>
            <a:stCxn id="15" idx="2"/>
            <a:endCxn id="6" idx="0"/>
          </p:cNvCxnSpPr>
          <p:nvPr/>
        </p:nvCxnSpPr>
        <p:spPr>
          <a:xfrm flipH="1">
            <a:off x="5090188" y="2545518"/>
            <a:ext cx="1067381" cy="797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>
            <a:stCxn id="15" idx="2"/>
            <a:endCxn id="19" idx="0"/>
          </p:cNvCxnSpPr>
          <p:nvPr/>
        </p:nvCxnSpPr>
        <p:spPr>
          <a:xfrm>
            <a:off x="6157569" y="2545518"/>
            <a:ext cx="1350640" cy="797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流程图: 过程 33"/>
          <p:cNvSpPr/>
          <p:nvPr/>
        </p:nvSpPr>
        <p:spPr>
          <a:xfrm>
            <a:off x="9336360" y="2392051"/>
            <a:ext cx="1496062" cy="581057"/>
          </a:xfrm>
          <a:prstGeom prst="flowChartProcess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绿建项目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36" name="直接箭头连接符 35"/>
          <p:cNvCxnSpPr>
            <a:stCxn id="19" idx="3"/>
            <a:endCxn id="34" idx="1"/>
          </p:cNvCxnSpPr>
          <p:nvPr/>
        </p:nvCxnSpPr>
        <p:spPr>
          <a:xfrm flipV="1">
            <a:off x="8256240" y="2682580"/>
            <a:ext cx="1080120" cy="951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>
            <a:stCxn id="20" idx="3"/>
            <a:endCxn id="34" idx="1"/>
          </p:cNvCxnSpPr>
          <p:nvPr/>
        </p:nvCxnSpPr>
        <p:spPr>
          <a:xfrm flipV="1">
            <a:off x="8256240" y="2682580"/>
            <a:ext cx="1080120" cy="20741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流程图: 过程 42"/>
          <p:cNvSpPr/>
          <p:nvPr/>
        </p:nvSpPr>
        <p:spPr>
          <a:xfrm>
            <a:off x="9336360" y="3080999"/>
            <a:ext cx="1496062" cy="581057"/>
          </a:xfrm>
          <a:prstGeom prst="flowChartProcess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人员管理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44" name="流程图: 过程 43"/>
          <p:cNvSpPr/>
          <p:nvPr/>
        </p:nvSpPr>
        <p:spPr>
          <a:xfrm>
            <a:off x="9336360" y="3774399"/>
            <a:ext cx="1496062" cy="581057"/>
          </a:xfrm>
          <a:prstGeom prst="flowChartProcess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绿建方案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45" name="流程图: 过程 44"/>
          <p:cNvSpPr/>
          <p:nvPr/>
        </p:nvSpPr>
        <p:spPr>
          <a:xfrm>
            <a:off x="9350776" y="4466244"/>
            <a:ext cx="1496062" cy="581057"/>
          </a:xfrm>
          <a:prstGeom prst="flowChartProcess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条文评价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46" name="流程图: 过程 45"/>
          <p:cNvSpPr/>
          <p:nvPr/>
        </p:nvSpPr>
        <p:spPr>
          <a:xfrm>
            <a:off x="9350776" y="5155192"/>
            <a:ext cx="1496062" cy="581057"/>
          </a:xfrm>
          <a:prstGeom prst="flowChartProcess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结果浏览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47" name="流程图: 过程 46"/>
          <p:cNvSpPr/>
          <p:nvPr/>
        </p:nvSpPr>
        <p:spPr>
          <a:xfrm>
            <a:off x="9336360" y="5851489"/>
            <a:ext cx="1496062" cy="581057"/>
          </a:xfrm>
          <a:prstGeom prst="flowChartProcess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文件管理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53" name="直接连接符 52"/>
          <p:cNvCxnSpPr>
            <a:stCxn id="34" idx="3"/>
          </p:cNvCxnSpPr>
          <p:nvPr/>
        </p:nvCxnSpPr>
        <p:spPr>
          <a:xfrm flipV="1">
            <a:off x="10832422" y="2682579"/>
            <a:ext cx="664178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11496600" y="2678905"/>
            <a:ext cx="0" cy="20741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 flipH="1">
            <a:off x="11164511" y="4753098"/>
            <a:ext cx="3320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stCxn id="43" idx="3"/>
          </p:cNvCxnSpPr>
          <p:nvPr/>
        </p:nvCxnSpPr>
        <p:spPr>
          <a:xfrm flipV="1">
            <a:off x="10832422" y="3371527"/>
            <a:ext cx="332089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11164511" y="3371527"/>
            <a:ext cx="0" cy="27911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>
            <a:stCxn id="47" idx="3"/>
          </p:cNvCxnSpPr>
          <p:nvPr/>
        </p:nvCxnSpPr>
        <p:spPr>
          <a:xfrm>
            <a:off x="10832422" y="6142018"/>
            <a:ext cx="332089" cy="206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 flipV="1">
            <a:off x="10818006" y="4119543"/>
            <a:ext cx="332089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 flipV="1">
            <a:off x="10832421" y="4761815"/>
            <a:ext cx="332089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 flipV="1">
            <a:off x="10825214" y="5458688"/>
            <a:ext cx="332089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流程图: 过程 73"/>
          <p:cNvSpPr/>
          <p:nvPr/>
        </p:nvSpPr>
        <p:spPr>
          <a:xfrm>
            <a:off x="6786658" y="6021288"/>
            <a:ext cx="1496062" cy="581057"/>
          </a:xfrm>
          <a:prstGeom prst="flowChartProcess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项目文件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76" name="直接连接符 75"/>
          <p:cNvCxnSpPr/>
          <p:nvPr/>
        </p:nvCxnSpPr>
        <p:spPr>
          <a:xfrm>
            <a:off x="4010068" y="2973108"/>
            <a:ext cx="0" cy="33362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4007768" y="6311816"/>
            <a:ext cx="2448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 flipV="1">
            <a:off x="6456040" y="5609235"/>
            <a:ext cx="0" cy="7000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>
            <a:off x="4007768" y="2973108"/>
            <a:ext cx="46224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 flipV="1">
            <a:off x="8630256" y="2136980"/>
            <a:ext cx="0" cy="836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>
            <a:off x="8630256" y="2136980"/>
            <a:ext cx="30823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>
            <a:off x="11712624" y="2136980"/>
            <a:ext cx="0" cy="44653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 flipH="1">
            <a:off x="9048328" y="6602345"/>
            <a:ext cx="2664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/>
          <p:nvPr/>
        </p:nvCxnSpPr>
        <p:spPr>
          <a:xfrm flipV="1">
            <a:off x="9048328" y="5609235"/>
            <a:ext cx="0" cy="9931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>
            <a:off x="6456040" y="5609235"/>
            <a:ext cx="25922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箭头连接符 97"/>
          <p:cNvCxnSpPr>
            <a:stCxn id="47" idx="1"/>
            <a:endCxn id="74" idx="3"/>
          </p:cNvCxnSpPr>
          <p:nvPr/>
        </p:nvCxnSpPr>
        <p:spPr>
          <a:xfrm flipH="1">
            <a:off x="8282720" y="6142018"/>
            <a:ext cx="1053640" cy="1697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流程图: 过程 98"/>
          <p:cNvSpPr/>
          <p:nvPr/>
        </p:nvSpPr>
        <p:spPr>
          <a:xfrm>
            <a:off x="8445789" y="5779035"/>
            <a:ext cx="792088" cy="336695"/>
          </a:xfrm>
          <a:prstGeom prst="flowChartProcess">
            <a:avLst/>
          </a:prstGeom>
          <a:ln w="28575">
            <a:solidFill>
              <a:schemeClr val="tx1"/>
            </a:solidFill>
            <a:prstDash val="sysDash"/>
          </a:ln>
        </p:spPr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12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导出</a:t>
            </a:r>
            <a:endParaRPr lang="zh-CN" altLang="en-US" sz="12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101" name="直接箭头连接符 100"/>
          <p:cNvCxnSpPr>
            <a:stCxn id="74" idx="0"/>
            <a:endCxn id="20" idx="2"/>
          </p:cNvCxnSpPr>
          <p:nvPr/>
        </p:nvCxnSpPr>
        <p:spPr>
          <a:xfrm flipH="1" flipV="1">
            <a:off x="7508209" y="5047301"/>
            <a:ext cx="26480" cy="9739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2480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71464" y="764704"/>
            <a:ext cx="6031160" cy="720080"/>
          </a:xfrm>
        </p:spPr>
        <p:txBody>
          <a:bodyPr/>
          <a:lstStyle/>
          <a:p>
            <a:r>
              <a:rPr lang="zh-CN" altLang="en-US" dirty="0" smtClean="0"/>
              <a:t>后台功能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131743" y="1637099"/>
            <a:ext cx="9073008" cy="581057"/>
          </a:xfrm>
          <a:prstGeom prst="rect">
            <a:avLst/>
          </a:prstGeom>
          <a:ln w="28575">
            <a:noFill/>
            <a:prstDash val="sysDash"/>
          </a:ln>
        </p:spPr>
        <p:txBody>
          <a:bodyPr wrap="square" rtlCol="0" anchor="ctr">
            <a:spAutoFit/>
          </a:bodyPr>
          <a:lstStyle/>
          <a:p>
            <a:pPr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用户管理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3" name="动作按钮: 结束 2">
            <a:hlinkClick r:id="" action="ppaction://hlinkshowjump?jump=lastslide" highlightClick="1"/>
          </p:cNvPr>
          <p:cNvSpPr/>
          <p:nvPr/>
        </p:nvSpPr>
        <p:spPr>
          <a:xfrm>
            <a:off x="2339655" y="1770399"/>
            <a:ext cx="466352" cy="451787"/>
          </a:xfrm>
          <a:prstGeom prst="actionButtonEnd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131743" y="3226188"/>
            <a:ext cx="9073008" cy="581057"/>
          </a:xfrm>
          <a:prstGeom prst="rect">
            <a:avLst/>
          </a:prstGeom>
          <a:ln w="28575">
            <a:noFill/>
            <a:prstDash val="sysDash"/>
          </a:ln>
        </p:spPr>
        <p:txBody>
          <a:bodyPr wrap="square" rtlCol="0" anchor="ctr">
            <a:spAutoFit/>
          </a:bodyPr>
          <a:lstStyle/>
          <a:p>
            <a:pPr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项目管理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2" name="动作按钮: 结束 11">
            <a:hlinkClick r:id="" action="ppaction://hlinkshowjump?jump=lastslide" highlightClick="1"/>
          </p:cNvPr>
          <p:cNvSpPr/>
          <p:nvPr/>
        </p:nvSpPr>
        <p:spPr>
          <a:xfrm>
            <a:off x="2339655" y="3359488"/>
            <a:ext cx="466352" cy="451787"/>
          </a:xfrm>
          <a:prstGeom prst="actionButtonEnd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131743" y="4681977"/>
            <a:ext cx="9073008" cy="581057"/>
          </a:xfrm>
          <a:prstGeom prst="rect">
            <a:avLst/>
          </a:prstGeom>
          <a:ln w="28575">
            <a:noFill/>
            <a:prstDash val="sysDash"/>
          </a:ln>
        </p:spPr>
        <p:txBody>
          <a:bodyPr wrap="square" rtlCol="0" anchor="ctr">
            <a:spAutoFit/>
          </a:bodyPr>
          <a:lstStyle/>
          <a:p>
            <a:pPr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模板管理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4" name="动作按钮: 结束 13">
            <a:hlinkClick r:id="" action="ppaction://hlinkshowjump?jump=lastslide" highlightClick="1"/>
          </p:cNvPr>
          <p:cNvSpPr/>
          <p:nvPr/>
        </p:nvSpPr>
        <p:spPr>
          <a:xfrm>
            <a:off x="2339655" y="4815277"/>
            <a:ext cx="466352" cy="451787"/>
          </a:xfrm>
          <a:prstGeom prst="actionButtonEnd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118992" y="2485304"/>
            <a:ext cx="9073008" cy="458908"/>
          </a:xfrm>
          <a:prstGeom prst="rect">
            <a:avLst/>
          </a:prstGeom>
          <a:ln w="28575">
            <a:noFill/>
            <a:prstDash val="sysDash"/>
          </a:ln>
        </p:spPr>
        <p:txBody>
          <a:bodyPr wrap="square" rtlCol="0" anchor="ctr">
            <a:spAutoFit/>
          </a:bodyPr>
          <a:lstStyle/>
          <a:p>
            <a:pPr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用户账户添加、编辑、禁用</a:t>
            </a:r>
            <a:endParaRPr lang="zh-CN" altLang="en-US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131743" y="3931041"/>
            <a:ext cx="9073008" cy="458908"/>
          </a:xfrm>
          <a:prstGeom prst="rect">
            <a:avLst/>
          </a:prstGeom>
          <a:ln w="28575">
            <a:noFill/>
            <a:prstDash val="sysDash"/>
          </a:ln>
        </p:spPr>
        <p:txBody>
          <a:bodyPr wrap="square" rtlCol="0" anchor="ctr">
            <a:spAutoFit/>
          </a:bodyPr>
          <a:lstStyle/>
          <a:p>
            <a:pPr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已建项目删除；回收站项目恢复</a:t>
            </a:r>
            <a:endParaRPr lang="zh-CN" altLang="en-US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118992" y="5496807"/>
            <a:ext cx="9073008" cy="458908"/>
          </a:xfrm>
          <a:prstGeom prst="rect">
            <a:avLst/>
          </a:prstGeom>
          <a:ln w="28575">
            <a:noFill/>
            <a:prstDash val="sysDash"/>
          </a:ln>
        </p:spPr>
        <p:txBody>
          <a:bodyPr wrap="square" rtlCol="0" anchor="ctr">
            <a:spAutoFit/>
          </a:bodyPr>
          <a:lstStyle/>
          <a:p>
            <a:pPr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自定义绿建模板筛选、删除</a:t>
            </a:r>
            <a:endParaRPr lang="zh-CN" altLang="en-US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00728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71464" y="764704"/>
            <a:ext cx="6031160" cy="720080"/>
          </a:xfrm>
        </p:spPr>
        <p:txBody>
          <a:bodyPr/>
          <a:lstStyle/>
          <a:p>
            <a:r>
              <a:rPr lang="zh-CN" altLang="en-US" dirty="0" smtClean="0"/>
              <a:t>前端功能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559496" y="1668734"/>
            <a:ext cx="9073008" cy="581057"/>
          </a:xfrm>
          <a:prstGeom prst="rect">
            <a:avLst/>
          </a:prstGeom>
          <a:ln w="28575">
            <a:noFill/>
            <a:prstDash val="sysDash"/>
          </a:ln>
        </p:spPr>
        <p:txBody>
          <a:bodyPr wrap="square" rtlCol="0" anchor="ctr">
            <a:spAutoFit/>
          </a:bodyPr>
          <a:lstStyle/>
          <a:p>
            <a:pPr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辅助策划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59496" y="3148049"/>
            <a:ext cx="9073008" cy="581057"/>
          </a:xfrm>
          <a:prstGeom prst="rect">
            <a:avLst/>
          </a:prstGeom>
          <a:ln w="28575">
            <a:noFill/>
            <a:prstDash val="sysDash"/>
          </a:ln>
        </p:spPr>
        <p:txBody>
          <a:bodyPr wrap="square" rtlCol="0" anchor="ctr">
            <a:spAutoFit/>
          </a:bodyPr>
          <a:lstStyle/>
          <a:p>
            <a:pPr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快速评价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559496" y="4627364"/>
            <a:ext cx="9073008" cy="581057"/>
          </a:xfrm>
          <a:prstGeom prst="rect">
            <a:avLst/>
          </a:prstGeom>
          <a:ln w="28575">
            <a:noFill/>
            <a:prstDash val="sysDash"/>
          </a:ln>
        </p:spPr>
        <p:txBody>
          <a:bodyPr wrap="square" rtlCol="0" anchor="ctr">
            <a:spAutoFit/>
          </a:bodyPr>
          <a:lstStyle/>
          <a:p>
            <a:pPr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方案优化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847528" y="2244826"/>
            <a:ext cx="9073008" cy="874407"/>
          </a:xfrm>
          <a:prstGeom prst="rect">
            <a:avLst/>
          </a:prstGeom>
          <a:ln w="28575">
            <a:noFill/>
            <a:prstDash val="sysDash"/>
          </a:ln>
        </p:spPr>
        <p:txBody>
          <a:bodyPr wrap="square" rtlCol="0" anchor="ctr">
            <a:spAutoFit/>
          </a:bodyPr>
          <a:lstStyle/>
          <a:p>
            <a:pPr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系统内置居建和公建一星级至三星方案模板，绿建方案阶段实现多专业协同作业，辅助设计人员快速完成方案策划。</a:t>
            </a:r>
            <a:endParaRPr lang="zh-CN" altLang="en-US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849010" y="3697383"/>
            <a:ext cx="9073008" cy="874407"/>
          </a:xfrm>
          <a:prstGeom prst="rect">
            <a:avLst/>
          </a:prstGeom>
          <a:ln w="28575">
            <a:noFill/>
            <a:prstDash val="sysDash"/>
          </a:ln>
        </p:spPr>
        <p:txBody>
          <a:bodyPr wrap="square" rtlCol="0" anchor="ctr">
            <a:spAutoFit/>
          </a:bodyPr>
          <a:lstStyle/>
          <a:p>
            <a:pPr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en-US" altLang="zh-CN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GUPA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将繁复的标准条文进行拆分，分专业多人合作。填报资料支持在线编辑，并预填指导性措施引导用户快速填报。</a:t>
            </a:r>
            <a:endParaRPr lang="zh-CN" altLang="en-US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847528" y="5173050"/>
            <a:ext cx="9073008" cy="874407"/>
          </a:xfrm>
          <a:prstGeom prst="rect">
            <a:avLst/>
          </a:prstGeom>
          <a:ln w="28575">
            <a:noFill/>
            <a:prstDash val="sysDash"/>
          </a:ln>
        </p:spPr>
        <p:txBody>
          <a:bodyPr wrap="square" rtlCol="0" anchor="ctr">
            <a:spAutoFit/>
          </a:bodyPr>
          <a:lstStyle/>
          <a:p>
            <a:pPr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根据方案评分情况，提供可参考的技术点，对方案进行进一步优化，并给出每项技术贡献的分数。</a:t>
            </a:r>
            <a:endParaRPr lang="zh-CN" altLang="en-US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23392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71464" y="764704"/>
            <a:ext cx="6031160" cy="720080"/>
          </a:xfrm>
        </p:spPr>
        <p:txBody>
          <a:bodyPr/>
          <a:lstStyle/>
          <a:p>
            <a:r>
              <a:rPr lang="zh-CN" altLang="en-US" dirty="0" smtClean="0"/>
              <a:t>前端功能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559496" y="1668734"/>
            <a:ext cx="9073008" cy="581057"/>
          </a:xfrm>
          <a:prstGeom prst="rect">
            <a:avLst/>
          </a:prstGeom>
          <a:ln w="28575">
            <a:noFill/>
            <a:prstDash val="sysDash"/>
          </a:ln>
        </p:spPr>
        <p:txBody>
          <a:bodyPr wrap="square" rtlCol="0" anchor="ctr">
            <a:spAutoFit/>
          </a:bodyPr>
          <a:lstStyle/>
          <a:p>
            <a:pPr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资料参考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59496" y="3148049"/>
            <a:ext cx="9073008" cy="581057"/>
          </a:xfrm>
          <a:prstGeom prst="rect">
            <a:avLst/>
          </a:prstGeom>
          <a:ln w="28575">
            <a:noFill/>
            <a:prstDash val="sysDash"/>
          </a:ln>
        </p:spPr>
        <p:txBody>
          <a:bodyPr wrap="square" rtlCol="0" anchor="ctr">
            <a:spAutoFit/>
          </a:bodyPr>
          <a:lstStyle/>
          <a:p>
            <a:pPr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专项报告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559496" y="4627364"/>
            <a:ext cx="9073008" cy="581057"/>
          </a:xfrm>
          <a:prstGeom prst="rect">
            <a:avLst/>
          </a:prstGeom>
          <a:ln w="28575">
            <a:noFill/>
            <a:prstDash val="sysDash"/>
          </a:ln>
        </p:spPr>
        <p:txBody>
          <a:bodyPr wrap="square" rtlCol="0" anchor="ctr">
            <a:spAutoFit/>
          </a:bodyPr>
          <a:lstStyle/>
          <a:p>
            <a:pPr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zh-CN" altLang="en-US" sz="2400" b="1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辅助申报</a:t>
            </a: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847528" y="2452575"/>
            <a:ext cx="9073008" cy="458908"/>
          </a:xfrm>
          <a:prstGeom prst="rect">
            <a:avLst/>
          </a:prstGeom>
          <a:ln w="28575">
            <a:noFill/>
            <a:prstDash val="sysDash"/>
          </a:ln>
        </p:spPr>
        <p:txBody>
          <a:bodyPr wrap="square" rtlCol="0" anchor="ctr">
            <a:spAutoFit/>
          </a:bodyPr>
          <a:lstStyle/>
          <a:p>
            <a:pPr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en-US" altLang="zh-CN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GUPA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在评价过程中提供各专业丰富的参考资料，设计人员无需翻看纸质资料。</a:t>
            </a:r>
            <a:endParaRPr lang="zh-CN" altLang="en-US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849010" y="3697383"/>
            <a:ext cx="9073008" cy="874407"/>
          </a:xfrm>
          <a:prstGeom prst="rect">
            <a:avLst/>
          </a:prstGeom>
          <a:ln w="28575">
            <a:noFill/>
            <a:prstDash val="sysDash"/>
          </a:ln>
        </p:spPr>
        <p:txBody>
          <a:bodyPr wrap="square" rtlCol="0" anchor="ctr">
            <a:spAutoFit/>
          </a:bodyPr>
          <a:lstStyle/>
          <a:p>
            <a:pPr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en-US" altLang="zh-CN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GUPA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可以生成绿建方案报告、自评估报告、增量成本报告、施工图审查要点、绿建专篇等文件。</a:t>
            </a:r>
            <a:endParaRPr lang="zh-CN" altLang="en-US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847528" y="5275383"/>
            <a:ext cx="9073008" cy="874407"/>
          </a:xfrm>
          <a:prstGeom prst="rect">
            <a:avLst/>
          </a:prstGeom>
          <a:ln w="28575">
            <a:noFill/>
            <a:prstDash val="sysDash"/>
          </a:ln>
        </p:spPr>
        <p:txBody>
          <a:bodyPr wrap="square" rtlCol="0" anchor="ctr">
            <a:spAutoFit/>
          </a:bodyPr>
          <a:lstStyle/>
          <a:p>
            <a:pPr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en-US" altLang="zh-CN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GUPA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rPr>
              <a:t>提供申报资料一键打包功能，内容格式均符合评审单位要求，设计人员无需再做修改即可将申报资料送审。</a:t>
            </a:r>
            <a:endParaRPr lang="zh-CN" altLang="en-US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595842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305050"/>
            <a:ext cx="12192000" cy="2800350"/>
          </a:xfrm>
          <a:prstGeom prst="rect">
            <a:avLst/>
          </a:prstGeom>
          <a:solidFill>
            <a:srgbClr val="92D05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8436" name="文本框 3"/>
          <p:cNvSpPr txBox="1">
            <a:spLocks noChangeArrowheads="1"/>
          </p:cNvSpPr>
          <p:nvPr/>
        </p:nvSpPr>
        <p:spPr bwMode="auto">
          <a:xfrm>
            <a:off x="3067100" y="2735729"/>
            <a:ext cx="8928991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6000" b="1" dirty="0" smtClean="0">
                <a:ln w="0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关注我们</a:t>
            </a:r>
            <a:r>
              <a:rPr lang="en-US" altLang="zh-CN" sz="6000" b="1" dirty="0">
                <a:ln w="0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6000" b="1" dirty="0" smtClean="0">
                <a:ln w="0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400-094-1228 </a:t>
            </a:r>
            <a:r>
              <a:rPr lang="en-US" altLang="zh-CN" sz="6000" b="1" dirty="0">
                <a:ln w="0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http://www.gbsware.cn</a:t>
            </a:r>
            <a:endParaRPr lang="zh-CN" altLang="en-US" sz="6000" b="1" dirty="0">
              <a:ln w="0"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07568" y="5877272"/>
            <a:ext cx="73961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6000" b="1">
                <a:ln w="0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+mn-lt"/>
                <a:ea typeface="+mn-ea"/>
                <a:cs typeface="+mn-ea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3200" dirty="0" smtClean="0">
                <a:sym typeface="+mn-lt"/>
              </a:rPr>
              <a:t>北京绿建软件股份有限公司</a:t>
            </a:r>
            <a:endParaRPr lang="zh-CN" altLang="en-US" sz="3200" dirty="0"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2420888"/>
            <a:ext cx="2592288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矩形 51"/>
          <p:cNvSpPr/>
          <p:nvPr/>
        </p:nvSpPr>
        <p:spPr>
          <a:xfrm>
            <a:off x="4655840" y="0"/>
            <a:ext cx="7536160" cy="6858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bg1"/>
                </a:solidFill>
              </a:ln>
              <a:cs typeface="+mn-ea"/>
              <a:sym typeface="+mn-lt"/>
            </a:endParaRPr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4213226013"/>
              </p:ext>
            </p:extLst>
          </p:nvPr>
        </p:nvGraphicFramePr>
        <p:xfrm>
          <a:off x="5697760" y="2025013"/>
          <a:ext cx="6158879" cy="4284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51" name="组合 50"/>
          <p:cNvGrpSpPr/>
          <p:nvPr/>
        </p:nvGrpSpPr>
        <p:grpSpPr>
          <a:xfrm>
            <a:off x="5375920" y="-690189"/>
            <a:ext cx="5265738" cy="2724150"/>
            <a:chOff x="3727450" y="-1012825"/>
            <a:chExt cx="5265738" cy="2724150"/>
          </a:xfrm>
        </p:grpSpPr>
        <p:sp>
          <p:nvSpPr>
            <p:cNvPr id="7170" name="文本框 2"/>
            <p:cNvSpPr txBox="1">
              <a:spLocks noChangeArrowheads="1"/>
            </p:cNvSpPr>
            <p:nvPr/>
          </p:nvSpPr>
          <p:spPr bwMode="auto">
            <a:xfrm>
              <a:off x="3948113" y="296863"/>
              <a:ext cx="4470400" cy="98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5800" b="1" dirty="0">
                  <a:solidFill>
                    <a:srgbClr val="92D050"/>
                  </a:solidFill>
                  <a:latin typeface="+mn-lt"/>
                  <a:ea typeface="+mn-ea"/>
                  <a:cs typeface="+mn-ea"/>
                  <a:sym typeface="+mn-lt"/>
                </a:rPr>
                <a:t>CONTENTS</a:t>
              </a:r>
              <a:endParaRPr lang="zh-CN" altLang="en-US" sz="5800" b="1" dirty="0">
                <a:solidFill>
                  <a:srgbClr val="92D05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 rot="18104924">
              <a:off x="2703513" y="11112"/>
              <a:ext cx="2724150" cy="6762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 rot="18104924">
              <a:off x="7292182" y="10318"/>
              <a:ext cx="2724150" cy="6778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 flipV="1">
              <a:off x="7699375" y="614363"/>
              <a:ext cx="390525" cy="633412"/>
            </a:xfrm>
            <a:prstGeom prst="line">
              <a:avLst/>
            </a:prstGeom>
            <a:ln w="190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V="1">
              <a:off x="4049291" y="404664"/>
              <a:ext cx="390525" cy="633412"/>
            </a:xfrm>
            <a:prstGeom prst="line">
              <a:avLst/>
            </a:prstGeom>
            <a:ln w="190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文本框 4"/>
          <p:cNvSpPr txBox="1">
            <a:spLocks noChangeArrowheads="1"/>
          </p:cNvSpPr>
          <p:nvPr/>
        </p:nvSpPr>
        <p:spPr bwMode="auto">
          <a:xfrm>
            <a:off x="7176120" y="2921167"/>
            <a:ext cx="464820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6000" b="1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公司概况</a:t>
            </a:r>
          </a:p>
        </p:txBody>
      </p:sp>
      <p:sp>
        <p:nvSpPr>
          <p:cNvPr id="6" name="等腰三角形 5"/>
          <p:cNvSpPr/>
          <p:nvPr/>
        </p:nvSpPr>
        <p:spPr>
          <a:xfrm rot="16200000">
            <a:off x="11544300" y="3200400"/>
            <a:ext cx="838200" cy="4572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9219" name="文本框 2"/>
          <p:cNvSpPr txBox="1">
            <a:spLocks noChangeArrowheads="1"/>
          </p:cNvSpPr>
          <p:nvPr/>
        </p:nvSpPr>
        <p:spPr bwMode="auto">
          <a:xfrm>
            <a:off x="-2570480" y="-370205"/>
            <a:ext cx="7592695" cy="778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en-US" altLang="zh-CN" sz="50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983432" y="1577926"/>
            <a:ext cx="549747" cy="549747"/>
            <a:chOff x="2207568" y="3154127"/>
            <a:chExt cx="549747" cy="549747"/>
          </a:xfrm>
        </p:grpSpPr>
        <p:sp>
          <p:nvSpPr>
            <p:cNvPr id="12" name="椭圆 11"/>
            <p:cNvSpPr/>
            <p:nvPr/>
          </p:nvSpPr>
          <p:spPr>
            <a:xfrm>
              <a:off x="2207568" y="3154127"/>
              <a:ext cx="549747" cy="549747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38100">
              <a:noFill/>
              <a:prstDash val="solid"/>
            </a:ln>
          </p:spPr>
          <p:txBody>
            <a:bodyPr wrap="square" rtlCol="0" anchor="ctr">
              <a:spAutoFit/>
            </a:bodyPr>
            <a:lstStyle/>
            <a:p>
              <a:pPr algn="ctr" eaLnBrk="1" hangingPunct="1">
                <a:lnSpc>
                  <a:spcPct val="150000"/>
                </a:lnSpc>
                <a:buFont typeface="Wingdings 2" panose="05020102010507070707" pitchFamily="18" charset="2"/>
                <a:buNone/>
              </a:pPr>
              <a:endParaRPr lang="zh-CN" altLang="en-US" sz="2400" b="1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248751" y="3195310"/>
              <a:ext cx="467380" cy="467380"/>
            </a:xfrm>
            <a:prstGeom prst="ellipse">
              <a:avLst/>
            </a:prstGeom>
            <a:solidFill>
              <a:srgbClr val="92D050"/>
            </a:solidFill>
            <a:ln w="38100">
              <a:noFill/>
              <a:prstDash val="solid"/>
            </a:ln>
          </p:spPr>
          <p:txBody>
            <a:bodyPr wrap="square" rtlCol="0" anchor="ctr">
              <a:spAutoFit/>
            </a:bodyPr>
            <a:lstStyle/>
            <a:p>
              <a:pPr algn="ctr" eaLnBrk="1" hangingPunct="1">
                <a:lnSpc>
                  <a:spcPct val="150000"/>
                </a:lnSpc>
                <a:buFont typeface="Wingdings 2" panose="05020102010507070707" pitchFamily="18" charset="2"/>
                <a:buNone/>
              </a:pPr>
              <a:endParaRPr lang="zh-CN" altLang="en-US" sz="2400" b="1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296524" y="3167390"/>
              <a:ext cx="37183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983432" y="2491479"/>
            <a:ext cx="549747" cy="549747"/>
            <a:chOff x="2207568" y="3154127"/>
            <a:chExt cx="549747" cy="549747"/>
          </a:xfrm>
        </p:grpSpPr>
        <p:sp>
          <p:nvSpPr>
            <p:cNvPr id="4" name="椭圆 3"/>
            <p:cNvSpPr/>
            <p:nvPr/>
          </p:nvSpPr>
          <p:spPr>
            <a:xfrm>
              <a:off x="2207568" y="3154127"/>
              <a:ext cx="549747" cy="549747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38100">
              <a:noFill/>
              <a:prstDash val="solid"/>
            </a:ln>
          </p:spPr>
          <p:txBody>
            <a:bodyPr wrap="square" rtlCol="0" anchor="ctr">
              <a:spAutoFit/>
            </a:bodyPr>
            <a:lstStyle/>
            <a:p>
              <a:pPr algn="ctr" eaLnBrk="1" hangingPunct="1">
                <a:lnSpc>
                  <a:spcPct val="150000"/>
                </a:lnSpc>
                <a:buFont typeface="Wingdings 2" panose="05020102010507070707" pitchFamily="18" charset="2"/>
                <a:buNone/>
              </a:pPr>
              <a:endParaRPr lang="zh-CN" altLang="en-US" sz="2400" b="1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2248751" y="3195310"/>
              <a:ext cx="467380" cy="467380"/>
            </a:xfrm>
            <a:prstGeom prst="ellipse">
              <a:avLst/>
            </a:prstGeom>
            <a:solidFill>
              <a:srgbClr val="92D050"/>
            </a:solidFill>
            <a:ln w="38100">
              <a:noFill/>
              <a:prstDash val="solid"/>
            </a:ln>
          </p:spPr>
          <p:txBody>
            <a:bodyPr wrap="square" rtlCol="0" anchor="ctr">
              <a:spAutoFit/>
            </a:bodyPr>
            <a:lstStyle/>
            <a:p>
              <a:pPr algn="ctr" eaLnBrk="1" hangingPunct="1">
                <a:lnSpc>
                  <a:spcPct val="150000"/>
                </a:lnSpc>
                <a:buFont typeface="Wingdings 2" panose="05020102010507070707" pitchFamily="18" charset="2"/>
                <a:buNone/>
              </a:pPr>
              <a:endParaRPr lang="zh-CN" altLang="en-US" sz="2400" b="1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296524" y="3167390"/>
              <a:ext cx="37183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83432" y="3403502"/>
            <a:ext cx="549747" cy="549747"/>
            <a:chOff x="2207568" y="3154127"/>
            <a:chExt cx="549747" cy="549747"/>
          </a:xfrm>
        </p:grpSpPr>
        <p:sp>
          <p:nvSpPr>
            <p:cNvPr id="8" name="椭圆 7"/>
            <p:cNvSpPr/>
            <p:nvPr/>
          </p:nvSpPr>
          <p:spPr>
            <a:xfrm>
              <a:off x="2207568" y="3154127"/>
              <a:ext cx="549747" cy="549747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38100">
              <a:noFill/>
              <a:prstDash val="solid"/>
            </a:ln>
          </p:spPr>
          <p:txBody>
            <a:bodyPr wrap="square" rtlCol="0" anchor="ctr">
              <a:spAutoFit/>
            </a:bodyPr>
            <a:lstStyle/>
            <a:p>
              <a:pPr algn="ctr" eaLnBrk="1" hangingPunct="1">
                <a:lnSpc>
                  <a:spcPct val="150000"/>
                </a:lnSpc>
                <a:buFont typeface="Wingdings 2" panose="05020102010507070707" pitchFamily="18" charset="2"/>
                <a:buNone/>
              </a:pPr>
              <a:endParaRPr lang="zh-CN" altLang="en-US" sz="2400" b="1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2248751" y="3195310"/>
              <a:ext cx="467380" cy="467380"/>
            </a:xfrm>
            <a:prstGeom prst="ellipse">
              <a:avLst/>
            </a:prstGeom>
            <a:solidFill>
              <a:srgbClr val="92D050"/>
            </a:solidFill>
            <a:ln w="38100">
              <a:noFill/>
              <a:prstDash val="solid"/>
            </a:ln>
          </p:spPr>
          <p:txBody>
            <a:bodyPr wrap="square" rtlCol="0" anchor="ctr">
              <a:spAutoFit/>
            </a:bodyPr>
            <a:lstStyle/>
            <a:p>
              <a:pPr algn="ctr" eaLnBrk="1" hangingPunct="1">
                <a:lnSpc>
                  <a:spcPct val="150000"/>
                </a:lnSpc>
                <a:buFont typeface="Wingdings 2" panose="05020102010507070707" pitchFamily="18" charset="2"/>
                <a:buNone/>
              </a:pPr>
              <a:endParaRPr lang="zh-CN" altLang="en-US" sz="2400" b="1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296524" y="3167390"/>
              <a:ext cx="37183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83432" y="4315525"/>
            <a:ext cx="549747" cy="549747"/>
            <a:chOff x="2207568" y="3154127"/>
            <a:chExt cx="549747" cy="549747"/>
          </a:xfrm>
        </p:grpSpPr>
        <p:sp>
          <p:nvSpPr>
            <p:cNvPr id="15" name="椭圆 14"/>
            <p:cNvSpPr/>
            <p:nvPr/>
          </p:nvSpPr>
          <p:spPr>
            <a:xfrm>
              <a:off x="2207568" y="3154127"/>
              <a:ext cx="549747" cy="549747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38100">
              <a:noFill/>
              <a:prstDash val="solid"/>
            </a:ln>
          </p:spPr>
          <p:txBody>
            <a:bodyPr wrap="square" rtlCol="0" anchor="ctr">
              <a:spAutoFit/>
            </a:bodyPr>
            <a:lstStyle/>
            <a:p>
              <a:pPr algn="ctr" eaLnBrk="1" hangingPunct="1">
                <a:lnSpc>
                  <a:spcPct val="150000"/>
                </a:lnSpc>
                <a:buFont typeface="Wingdings 2" panose="05020102010507070707" pitchFamily="18" charset="2"/>
                <a:buNone/>
              </a:pPr>
              <a:endParaRPr lang="zh-CN" altLang="en-US" sz="2400" b="1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2248751" y="3195310"/>
              <a:ext cx="467380" cy="467380"/>
            </a:xfrm>
            <a:prstGeom prst="ellipse">
              <a:avLst/>
            </a:prstGeom>
            <a:solidFill>
              <a:srgbClr val="92D050"/>
            </a:solidFill>
            <a:ln w="38100">
              <a:noFill/>
              <a:prstDash val="solid"/>
            </a:ln>
          </p:spPr>
          <p:txBody>
            <a:bodyPr wrap="square" rtlCol="0" anchor="ctr">
              <a:spAutoFit/>
            </a:bodyPr>
            <a:lstStyle/>
            <a:p>
              <a:pPr algn="ctr" eaLnBrk="1" hangingPunct="1">
                <a:lnSpc>
                  <a:spcPct val="150000"/>
                </a:lnSpc>
                <a:buFont typeface="Wingdings 2" panose="05020102010507070707" pitchFamily="18" charset="2"/>
                <a:buNone/>
              </a:pPr>
              <a:endParaRPr lang="zh-CN" altLang="en-US" sz="2400" b="1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296524" y="3167390"/>
              <a:ext cx="37183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</a:p>
          </p:txBody>
        </p:sp>
      </p:grpSp>
      <p:sp>
        <p:nvSpPr>
          <p:cNvPr id="23" name="矩形 22"/>
          <p:cNvSpPr/>
          <p:nvPr/>
        </p:nvSpPr>
        <p:spPr>
          <a:xfrm>
            <a:off x="1703512" y="1623498"/>
            <a:ext cx="8784976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+mn-ea"/>
                <a:ea typeface="+mn-ea"/>
                <a:sym typeface="+mn-ea"/>
              </a:rPr>
              <a:t>2012</a:t>
            </a:r>
            <a:r>
              <a:rPr lang="zh-CN" altLang="en-US" sz="2400" dirty="0">
                <a:latin typeface="+mn-ea"/>
                <a:ea typeface="+mn-ea"/>
                <a:sym typeface="+mn-ea"/>
              </a:rPr>
              <a:t>年</a:t>
            </a:r>
            <a:r>
              <a:rPr lang="zh-CN" altLang="en-US" sz="2400" dirty="0">
                <a:latin typeface="+mn-ea"/>
                <a:ea typeface="+mn-ea"/>
              </a:rPr>
              <a:t>由斯维尔工程设计软件事业部改制而成；</a:t>
            </a:r>
          </a:p>
        </p:txBody>
      </p:sp>
      <p:sp>
        <p:nvSpPr>
          <p:cNvPr id="24" name="矩形 23"/>
          <p:cNvSpPr/>
          <p:nvPr/>
        </p:nvSpPr>
        <p:spPr>
          <a:xfrm>
            <a:off x="1703512" y="2535521"/>
            <a:ext cx="8895529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+mn-ea"/>
                <a:ea typeface="+mn-ea"/>
              </a:rPr>
              <a:t>专注于建筑节能和</a:t>
            </a:r>
            <a:r>
              <a:rPr lang="zh-CN" altLang="en-US" sz="2400" dirty="0">
                <a:latin typeface="+mn-ea"/>
                <a:ea typeface="+mn-ea"/>
                <a:sym typeface="+mn-ea"/>
              </a:rPr>
              <a:t>绿色建筑领域提供</a:t>
            </a:r>
            <a:r>
              <a:rPr lang="zh-CN" altLang="en-US" sz="2400" dirty="0">
                <a:latin typeface="+mn-ea"/>
                <a:ea typeface="+mn-ea"/>
              </a:rPr>
              <a:t>系列软件产品； </a:t>
            </a:r>
          </a:p>
        </p:txBody>
      </p:sp>
      <p:sp>
        <p:nvSpPr>
          <p:cNvPr id="25" name="矩形 24"/>
          <p:cNvSpPr/>
          <p:nvPr/>
        </p:nvSpPr>
        <p:spPr>
          <a:xfrm>
            <a:off x="1703512" y="3447544"/>
            <a:ext cx="10369152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+mn-ea"/>
                <a:ea typeface="+mn-ea"/>
              </a:rPr>
              <a:t>全国</a:t>
            </a:r>
            <a:r>
              <a:rPr lang="zh-CN" altLang="en-US" sz="2400" dirty="0" smtClean="0">
                <a:latin typeface="+mn-ea"/>
                <a:ea typeface="+mn-ea"/>
              </a:rPr>
              <a:t>已有三千</a:t>
            </a:r>
            <a:r>
              <a:rPr lang="zh-CN" altLang="en-US" sz="2400" dirty="0">
                <a:latin typeface="+mn-ea"/>
                <a:ea typeface="+mn-ea"/>
              </a:rPr>
              <a:t>家客户左右，市场占有率超过</a:t>
            </a:r>
            <a:r>
              <a:rPr lang="en-US" altLang="zh-CN" sz="2400" dirty="0">
                <a:latin typeface="+mn-ea"/>
                <a:ea typeface="+mn-ea"/>
              </a:rPr>
              <a:t>50%</a:t>
            </a:r>
            <a:r>
              <a:rPr lang="zh-CN" altLang="en-US" sz="2400" dirty="0">
                <a:latin typeface="+mn-ea"/>
                <a:ea typeface="+mn-ea"/>
              </a:rPr>
              <a:t>；</a:t>
            </a:r>
            <a:endParaRPr lang="en-US" altLang="zh-CN" sz="2400" dirty="0">
              <a:latin typeface="+mn-ea"/>
              <a:ea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735262" y="4359567"/>
            <a:ext cx="8832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+mn-ea"/>
                <a:ea typeface="+mn-ea"/>
              </a:rPr>
              <a:t>上万项工程运行考验，软件月度使用量超</a:t>
            </a:r>
            <a:r>
              <a:rPr lang="en-US" altLang="zh-CN" sz="2400" dirty="0">
                <a:latin typeface="+mn-ea"/>
                <a:ea typeface="+mn-ea"/>
              </a:rPr>
              <a:t>200</a:t>
            </a:r>
            <a:r>
              <a:rPr lang="zh-CN" altLang="en-US" sz="2400" dirty="0">
                <a:latin typeface="+mn-ea"/>
                <a:ea typeface="+mn-ea"/>
              </a:rPr>
              <a:t>万次</a:t>
            </a:r>
            <a:r>
              <a:rPr lang="zh-CN" altLang="en-US" sz="2400" dirty="0" smtClean="0">
                <a:latin typeface="+mn-ea"/>
                <a:ea typeface="+mn-ea"/>
              </a:rPr>
              <a:t>；</a:t>
            </a:r>
            <a:endParaRPr lang="zh-CN" altLang="en-US" sz="2400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977968" y="1598655"/>
            <a:ext cx="96626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2400" dirty="0">
              <a:latin typeface="+mn-ea"/>
              <a:ea typeface="+mn-ea"/>
            </a:endParaRPr>
          </a:p>
        </p:txBody>
      </p:sp>
      <p:sp>
        <p:nvSpPr>
          <p:cNvPr id="23" name="标题 1"/>
          <p:cNvSpPr>
            <a:spLocks noGrp="1"/>
          </p:cNvSpPr>
          <p:nvPr>
            <p:ph type="ctrTitle"/>
          </p:nvPr>
        </p:nvSpPr>
        <p:spPr>
          <a:xfrm>
            <a:off x="1938265" y="67329"/>
            <a:ext cx="6031160" cy="720080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产品与客户</a:t>
            </a:r>
          </a:p>
        </p:txBody>
      </p:sp>
      <p:sp>
        <p:nvSpPr>
          <p:cNvPr id="11" name="文本框 9"/>
          <p:cNvSpPr txBox="1"/>
          <p:nvPr/>
        </p:nvSpPr>
        <p:spPr>
          <a:xfrm>
            <a:off x="5271823" y="4716606"/>
            <a:ext cx="1913830" cy="4039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endParaRPr lang="en-US" altLang="zh-CN" sz="1600" dirty="0">
              <a:solidFill>
                <a:srgbClr val="777777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14"/>
          <p:cNvSpPr txBox="1"/>
          <p:nvPr/>
        </p:nvSpPr>
        <p:spPr>
          <a:xfrm>
            <a:off x="7662089" y="4716606"/>
            <a:ext cx="1913830" cy="4039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endParaRPr lang="en-US" altLang="zh-CN" sz="1600" dirty="0">
              <a:solidFill>
                <a:srgbClr val="777777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" name="4"/>
          <p:cNvSpPr/>
          <p:nvPr/>
        </p:nvSpPr>
        <p:spPr>
          <a:xfrm>
            <a:off x="147123" y="2132856"/>
            <a:ext cx="5612680" cy="78897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>
            <a:norm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+mn-ea"/>
              </a:rPr>
              <a:t>工程设计公司</a:t>
            </a:r>
          </a:p>
        </p:txBody>
      </p:sp>
      <p:sp>
        <p:nvSpPr>
          <p:cNvPr id="44" name="3"/>
          <p:cNvSpPr/>
          <p:nvPr/>
        </p:nvSpPr>
        <p:spPr>
          <a:xfrm>
            <a:off x="6531992" y="2132856"/>
            <a:ext cx="5612680" cy="78897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>
            <a:norm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+mn-ea"/>
              </a:rPr>
              <a:t>高等院校（建筑类）</a:t>
            </a:r>
          </a:p>
        </p:txBody>
      </p:sp>
      <p:sp>
        <p:nvSpPr>
          <p:cNvPr id="65" name="41"/>
          <p:cNvSpPr txBox="1"/>
          <p:nvPr/>
        </p:nvSpPr>
        <p:spPr>
          <a:xfrm>
            <a:off x="4569460" y="3145155"/>
            <a:ext cx="4375150" cy="56769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buSzPct val="25000"/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绿色建筑系列软件</a:t>
            </a:r>
            <a:endParaRPr lang="en-US" altLang="zh-CN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  <a:buSzPct val="25000"/>
            </a:pP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66" name="矩形 65"/>
          <p:cNvSpPr>
            <a:spLocks noChangeAspect="1"/>
          </p:cNvSpPr>
          <p:nvPr/>
        </p:nvSpPr>
        <p:spPr>
          <a:xfrm>
            <a:off x="4281694" y="3452338"/>
            <a:ext cx="126000" cy="12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41"/>
          <p:cNvSpPr txBox="1"/>
          <p:nvPr/>
        </p:nvSpPr>
        <p:spPr>
          <a:xfrm>
            <a:off x="4569374" y="4580876"/>
            <a:ext cx="4374866" cy="1165356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 anchorCtr="0">
            <a:no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buSzPct val="25000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2000" b="1" dirty="0"/>
              <a:t>建筑节能设计软件</a:t>
            </a:r>
            <a:endParaRPr lang="en-US" altLang="zh-CN" sz="2000" b="1" dirty="0" smtClean="0"/>
          </a:p>
          <a:p>
            <a:endParaRPr lang="en-US" altLang="zh-CN" sz="2000" dirty="0"/>
          </a:p>
        </p:txBody>
      </p:sp>
      <p:sp>
        <p:nvSpPr>
          <p:cNvPr id="62" name="矩形 61"/>
          <p:cNvSpPr>
            <a:spLocks noChangeAspect="1"/>
          </p:cNvSpPr>
          <p:nvPr/>
        </p:nvSpPr>
        <p:spPr>
          <a:xfrm>
            <a:off x="4281694" y="4821001"/>
            <a:ext cx="126000" cy="12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2135560" y="891993"/>
            <a:ext cx="1690112" cy="1473001"/>
          </a:xfrm>
          <a:prstGeom prst="rect">
            <a:avLst/>
          </a:prstGeom>
          <a:blipFill dpi="0" rotWithShape="1">
            <a:blip r:embed="rId3"/>
            <a:srcRect/>
            <a:tile tx="-1219200" ty="-1022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pic>
        <p:nvPicPr>
          <p:cNvPr id="1026" name="Picture 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023" y="892594"/>
            <a:ext cx="1692000" cy="14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796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872614"/>
            <a:ext cx="9217024" cy="5976664"/>
          </a:xfrm>
          <a:prstGeom prst="rect">
            <a:avLst/>
          </a:prstGeom>
        </p:spPr>
      </p:pic>
      <p:sp>
        <p:nvSpPr>
          <p:cNvPr id="5" name="标题 1"/>
          <p:cNvSpPr>
            <a:spLocks noGrp="1"/>
          </p:cNvSpPr>
          <p:nvPr>
            <p:ph type="ctrTitle"/>
          </p:nvPr>
        </p:nvSpPr>
        <p:spPr>
          <a:xfrm>
            <a:off x="1938265" y="67329"/>
            <a:ext cx="6031160" cy="720080"/>
          </a:xfrm>
        </p:spPr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公司产品</a:t>
            </a:r>
          </a:p>
        </p:txBody>
      </p:sp>
    </p:spTree>
    <p:extLst>
      <p:ext uri="{BB962C8B-B14F-4D97-AF65-F5344CB8AC3E}">
        <p14:creationId xmlns:p14="http://schemas.microsoft.com/office/powerpoint/2010/main" val="2299118751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文本框 4"/>
          <p:cNvSpPr txBox="1">
            <a:spLocks noChangeArrowheads="1"/>
          </p:cNvSpPr>
          <p:nvPr/>
        </p:nvSpPr>
        <p:spPr bwMode="auto">
          <a:xfrm>
            <a:off x="7176120" y="2924944"/>
            <a:ext cx="464820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6000" b="1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GUPA</a:t>
            </a:r>
            <a:endParaRPr lang="zh-CN" altLang="en-US" sz="60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等腰三角形 5"/>
          <p:cNvSpPr/>
          <p:nvPr/>
        </p:nvSpPr>
        <p:spPr>
          <a:xfrm rot="16200000">
            <a:off x="11544300" y="3200400"/>
            <a:ext cx="838200" cy="4572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9219" name="文本框 2"/>
          <p:cNvSpPr txBox="1">
            <a:spLocks noChangeArrowheads="1"/>
          </p:cNvSpPr>
          <p:nvPr/>
        </p:nvSpPr>
        <p:spPr bwMode="auto">
          <a:xfrm>
            <a:off x="-2151300" y="-464374"/>
            <a:ext cx="7344568" cy="778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en-US" altLang="zh-CN" sz="50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endParaRPr lang="zh-CN" altLang="en-US" sz="50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99456" y="836712"/>
            <a:ext cx="6031160" cy="720080"/>
          </a:xfrm>
        </p:spPr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项目背景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520" y="2060848"/>
            <a:ext cx="8466667" cy="3695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ctrTitle"/>
          </p:nvPr>
        </p:nvSpPr>
        <p:spPr>
          <a:xfrm>
            <a:off x="1271464" y="836712"/>
            <a:ext cx="6031160" cy="720080"/>
          </a:xfrm>
        </p:spPr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背景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流程图: 卡片 1"/>
          <p:cNvSpPr/>
          <p:nvPr/>
        </p:nvSpPr>
        <p:spPr>
          <a:xfrm>
            <a:off x="479376" y="1700808"/>
            <a:ext cx="11449272" cy="4752528"/>
          </a:xfrm>
          <a:prstGeom prst="flowChartPunchedCard">
            <a:avLst/>
          </a:prstGeom>
          <a:ln w="28575">
            <a:solidFill>
              <a:schemeClr val="tx1"/>
            </a:solidFill>
            <a:prstDash val="sysDash"/>
          </a:ln>
        </p:spPr>
        <p:txBody>
          <a:bodyPr wrap="square" rtlCol="0" anchor="ctr"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2" panose="05020102010507070707" pitchFamily="18" charset="2"/>
              <a:buNone/>
            </a:pPr>
            <a:endParaRPr lang="zh-CN" altLang="en-US" sz="2400" b="1" dirty="0">
              <a:solidFill>
                <a:schemeClr val="bg2">
                  <a:lumMod val="1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5572" y="1844824"/>
            <a:ext cx="11027051" cy="1200329"/>
          </a:xfrm>
          <a:custGeom>
            <a:avLst/>
            <a:gdLst>
              <a:gd name="connsiteX0" fmla="*/ 0 w 10081120"/>
              <a:gd name="connsiteY0" fmla="*/ 0 h 1938992"/>
              <a:gd name="connsiteX1" fmla="*/ 10081120 w 10081120"/>
              <a:gd name="connsiteY1" fmla="*/ 0 h 1938992"/>
              <a:gd name="connsiteX2" fmla="*/ 10081120 w 10081120"/>
              <a:gd name="connsiteY2" fmla="*/ 1938992 h 1938992"/>
              <a:gd name="connsiteX3" fmla="*/ 0 w 10081120"/>
              <a:gd name="connsiteY3" fmla="*/ 1938992 h 1938992"/>
              <a:gd name="connsiteX4" fmla="*/ 0 w 10081120"/>
              <a:gd name="connsiteY4" fmla="*/ 0 h 1938992"/>
              <a:gd name="connsiteX0" fmla="*/ 945931 w 11027051"/>
              <a:gd name="connsiteY0" fmla="*/ 0 h 2086137"/>
              <a:gd name="connsiteX1" fmla="*/ 11027051 w 11027051"/>
              <a:gd name="connsiteY1" fmla="*/ 0 h 2086137"/>
              <a:gd name="connsiteX2" fmla="*/ 11027051 w 11027051"/>
              <a:gd name="connsiteY2" fmla="*/ 1938992 h 2086137"/>
              <a:gd name="connsiteX3" fmla="*/ 0 w 11027051"/>
              <a:gd name="connsiteY3" fmla="*/ 2086137 h 2086137"/>
              <a:gd name="connsiteX4" fmla="*/ 945931 w 11027051"/>
              <a:gd name="connsiteY4" fmla="*/ 0 h 2086137"/>
              <a:gd name="connsiteX0" fmla="*/ 2070538 w 11027051"/>
              <a:gd name="connsiteY0" fmla="*/ 0 h 2086137"/>
              <a:gd name="connsiteX1" fmla="*/ 11027051 w 11027051"/>
              <a:gd name="connsiteY1" fmla="*/ 0 h 2086137"/>
              <a:gd name="connsiteX2" fmla="*/ 11027051 w 11027051"/>
              <a:gd name="connsiteY2" fmla="*/ 1938992 h 2086137"/>
              <a:gd name="connsiteX3" fmla="*/ 0 w 11027051"/>
              <a:gd name="connsiteY3" fmla="*/ 2086137 h 2086137"/>
              <a:gd name="connsiteX4" fmla="*/ 2070538 w 11027051"/>
              <a:gd name="connsiteY4" fmla="*/ 0 h 208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27051" h="2086137">
                <a:moveTo>
                  <a:pt x="2070538" y="0"/>
                </a:moveTo>
                <a:lnTo>
                  <a:pt x="11027051" y="0"/>
                </a:lnTo>
                <a:lnTo>
                  <a:pt x="11027051" y="1938992"/>
                </a:lnTo>
                <a:lnTo>
                  <a:pt x="0" y="2086137"/>
                </a:lnTo>
                <a:lnTo>
                  <a:pt x="2070538" y="0"/>
                </a:lnTo>
                <a:close/>
              </a:path>
            </a:pathLst>
          </a:custGeom>
        </p:spPr>
        <p:txBody>
          <a:bodyPr wrap="square">
            <a:spAutoFit/>
          </a:bodyPr>
          <a:lstStyle/>
          <a:p>
            <a:r>
              <a:rPr lang="en-US" altLang="zh-CN" sz="40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zh-CN" altLang="zh-CN" sz="3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绿色</a:t>
            </a:r>
            <a:r>
              <a:rPr lang="zh-CN" altLang="zh-CN" sz="3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建筑策划与评价系统</a:t>
            </a:r>
            <a:r>
              <a:rPr lang="en-US" altLang="zh-CN" sz="3200" kern="100" dirty="0" smtClean="0">
                <a:latin typeface="Times New Roman" panose="02020603050405020304" pitchFamily="18" charset="0"/>
              </a:rPr>
              <a:t>GUPA</a:t>
            </a:r>
            <a:r>
              <a:rPr lang="zh-CN" altLang="zh-CN" sz="3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基于</a:t>
            </a:r>
            <a:r>
              <a:rPr lang="zh-CN" altLang="zh-CN" sz="3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《绿色建筑评价标准》</a:t>
            </a:r>
            <a:r>
              <a:rPr lang="en-US" altLang="zh-CN" sz="3200" kern="100" dirty="0">
                <a:latin typeface="Times New Roman" panose="02020603050405020304" pitchFamily="18" charset="0"/>
              </a:rPr>
              <a:t>GB/T50378</a:t>
            </a:r>
            <a:r>
              <a:rPr lang="zh-CN" altLang="zh-CN" sz="3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及各省市地方标准</a:t>
            </a:r>
            <a:r>
              <a:rPr lang="zh-CN" altLang="zh-CN" sz="3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开发</a:t>
            </a:r>
            <a:r>
              <a:rPr lang="zh-CN" altLang="en-US" sz="3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en-US" sz="3200" dirty="0"/>
          </a:p>
        </p:txBody>
      </p:sp>
      <p:sp>
        <p:nvSpPr>
          <p:cNvPr id="6" name="矩形 5"/>
          <p:cNvSpPr/>
          <p:nvPr/>
        </p:nvSpPr>
        <p:spPr>
          <a:xfrm>
            <a:off x="649886" y="3501008"/>
            <a:ext cx="110984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zh-CN" sz="24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伴随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着新版《绿色建筑评价标准》（</a:t>
            </a:r>
            <a:r>
              <a:rPr lang="en-US" altLang="zh-CN" sz="2400" kern="100" dirty="0">
                <a:latin typeface="Times New Roman" panose="02020603050405020304" pitchFamily="18" charset="0"/>
              </a:rPr>
              <a:t>GB50378-2019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的正式实施，我国的绿色建筑将进入一个全新的时代。新国标确立了“以人为本、强调性能、提高质量”的绿色建筑发展新模式，在指标体系上，从“四节一环保”扩充为“安全耐久、健康舒适、生活便利、资源节约、环境宜居”</a:t>
            </a:r>
            <a:r>
              <a:rPr lang="en-US" altLang="zh-CN" sz="2400" kern="100" dirty="0">
                <a:latin typeface="Times New Roman" panose="02020603050405020304" pitchFamily="18" charset="0"/>
              </a:rPr>
              <a:t>5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个方面；在“以人为本”上，提高和新增了全装修、室内空气质量、水质、健身设施、垃圾、全龄友好等要求。</a:t>
            </a:r>
            <a:endParaRPr lang="zh-CN" alt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C7EDCC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28575">
          <a:solidFill>
            <a:schemeClr val="tx1"/>
          </a:solidFill>
          <a:prstDash val="sysDash"/>
        </a:ln>
      </a:spPr>
      <a:bodyPr wrap="square">
        <a:spAutoFit/>
      </a:bodyPr>
      <a:lstStyle>
        <a:defPPr eaLnBrk="1" hangingPunct="1">
          <a:lnSpc>
            <a:spcPct val="150000"/>
          </a:lnSpc>
          <a:buFont typeface="Wingdings 2" panose="05020102010507070707" pitchFamily="18" charset="2"/>
          <a:buNone/>
          <a:defRPr sz="2400" b="1" dirty="0">
            <a:solidFill>
              <a:schemeClr val="bg2">
                <a:lumMod val="10000"/>
              </a:schemeClr>
            </a:solidFill>
            <a:latin typeface="+mn-ea"/>
            <a:ea typeface="+mn-ea"/>
            <a:cs typeface="+mn-ea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7EDC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502</Words>
  <Application>Microsoft Office PowerPoint</Application>
  <PresentationFormat>宽屏</PresentationFormat>
  <Paragraphs>79</Paragraphs>
  <Slides>15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黑体</vt:lpstr>
      <vt:lpstr>宋体</vt:lpstr>
      <vt:lpstr>微软雅黑</vt:lpstr>
      <vt:lpstr>Arial</vt:lpstr>
      <vt:lpstr>Calibri</vt:lpstr>
      <vt:lpstr>Calibri Light</vt:lpstr>
      <vt:lpstr>Times New Roman</vt:lpstr>
      <vt:lpstr>Wingdings 2</vt:lpstr>
      <vt:lpstr>Office 主题</vt:lpstr>
      <vt:lpstr>PowerPoint 演示文稿</vt:lpstr>
      <vt:lpstr>PowerPoint 演示文稿</vt:lpstr>
      <vt:lpstr>PowerPoint 演示文稿</vt:lpstr>
      <vt:lpstr>PowerPoint 演示文稿</vt:lpstr>
      <vt:lpstr>产品与客户</vt:lpstr>
      <vt:lpstr>公司产品</vt:lpstr>
      <vt:lpstr>PowerPoint 演示文稿</vt:lpstr>
      <vt:lpstr>项目背景</vt:lpstr>
      <vt:lpstr>背景</vt:lpstr>
      <vt:lpstr>系统框架</vt:lpstr>
      <vt:lpstr>主要功能模块</vt:lpstr>
      <vt:lpstr>后台功能</vt:lpstr>
      <vt:lpstr>前端功能</vt:lpstr>
      <vt:lpstr>前端功能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绿色建筑评价的标准及流程</dc:title>
  <dc:creator>chen</dc:creator>
  <cp:lastModifiedBy>dongYP</cp:lastModifiedBy>
  <cp:revision>1046</cp:revision>
  <cp:lastPrinted>2020-07-19T04:39:00Z</cp:lastPrinted>
  <dcterms:created xsi:type="dcterms:W3CDTF">2014-05-20T15:09:00Z</dcterms:created>
  <dcterms:modified xsi:type="dcterms:W3CDTF">2020-09-09T01:36:53Z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2052-11.1.0.9828</vt:lpwstr>
  </property>
</Properties>
</file>