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74"/>
        <p:guide pos="380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14:vortex dir="r"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4"/>
          <p:cNvSpPr txBox="1"/>
          <p:nvPr/>
        </p:nvSpPr>
        <p:spPr>
          <a:xfrm>
            <a:off x="888758" y="172516"/>
            <a:ext cx="9159579" cy="447518"/>
          </a:xfrm>
          <a:prstGeom prst="rect">
            <a:avLst/>
          </a:prstGeom>
        </p:spPr>
        <p:txBody>
          <a:bodyPr vert="horz" lIns="65007" tIns="32503" rIns="65007" bIns="3250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03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BIM</a:t>
            </a:r>
            <a:r>
              <a:rPr lang="zh-CN" altLang="en-US" sz="303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信息技术应用</a:t>
            </a:r>
            <a:r>
              <a:rPr lang="en-US" altLang="zh-CN" sz="303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303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3035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3" name="淘宝店chenying0907出品 35"/>
          <p:cNvCxnSpPr/>
          <p:nvPr/>
        </p:nvCxnSpPr>
        <p:spPr>
          <a:xfrm>
            <a:off x="0" y="766304"/>
            <a:ext cx="12192000" cy="0"/>
          </a:xfrm>
          <a:prstGeom prst="line">
            <a:avLst/>
          </a:prstGeom>
          <a:ln w="57150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8489315" y="3856355"/>
            <a:ext cx="370268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b="1">
                <a:latin typeface="Times New Roman" panose="02020603050405020304" charset="0"/>
                <a:cs typeface="Times New Roman" panose="02020603050405020304" charset="0"/>
              </a:rPr>
              <a:t>BIM5D</a:t>
            </a:r>
            <a:endParaRPr lang="zh-CN" altLang="en-US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endParaRPr lang="zh-CN" altLang="en-US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406400" fontAlgn="auto">
              <a:extLst>
                <a:ext uri="{35155182-B16C-46BC-9424-99874614C6A1}">
                  <wpsdc:indentchars xmlns:wpsdc="http://www.wps.cn/officeDocument/2017/drawingmlCustomData" val="200" checksum="1740828767"/>
                </a:ext>
              </a:extLst>
            </a:pPr>
            <a:r>
              <a:rPr lang="zh-CN" altLang="en-US" sz="1600"/>
              <a:t>在BIM技术的基础上，加入时间和成本两个维度，封装成的五维信息载体。</a:t>
            </a:r>
            <a:endParaRPr lang="zh-CN" altLang="en-US" sz="1600"/>
          </a:p>
          <a:p>
            <a:pPr indent="406400" fontAlgn="auto">
              <a:extLst>
                <a:ext uri="{35155182-B16C-46BC-9424-99874614C6A1}">
                  <wpsdc:indentchars xmlns:wpsdc="http://www.wps.cn/officeDocument/2017/drawingmlCustomData" val="200" checksum="1740828767"/>
                </a:ext>
              </a:extLst>
            </a:pPr>
            <a:r>
              <a:rPr lang="zh-CN" altLang="en-US" sz="1600"/>
              <a:t>有效的控制建筑材料的应用数量，建立起一个有关时间、成本以及内容信息等方面的模型，从多维的层面上对建筑工程的材料使用数量进行合理化的分析，进一步的控制工程进度，降低工程成本，管理好工程造价，让成本管理成为一种可能。</a:t>
            </a:r>
            <a:endParaRPr lang="zh-CN" altLang="en-US" sz="1600"/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60"/>
          <a:stretch>
            <a:fillRect/>
          </a:stretch>
        </p:blipFill>
        <p:spPr>
          <a:xfrm>
            <a:off x="8801100" y="1316990"/>
            <a:ext cx="3279140" cy="2155190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006"/>
          <a:stretch>
            <a:fillRect/>
          </a:stretch>
        </p:blipFill>
        <p:spPr>
          <a:xfrm>
            <a:off x="101600" y="1320800"/>
            <a:ext cx="3385185" cy="211963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810" y="3994785"/>
            <a:ext cx="3857625" cy="2584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</a:rPr>
              <a:t>REVIT</a:t>
            </a:r>
            <a:endParaRPr lang="en-US" altLang="zh-CN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endParaRPr lang="zh-CN" altLang="en-US" sz="1600" b="1"/>
          </a:p>
          <a:p>
            <a:pPr indent="406400" fontAlgn="auto">
              <a:extLst>
                <a:ext uri="{35155182-B16C-46BC-9424-99874614C6A1}">
                  <wpsdc:indentchars xmlns:wpsdc="http://www.wps.cn/officeDocument/2017/drawingmlCustomData" val="200" checksum="1740828767"/>
                </a:ext>
              </a:extLst>
            </a:pPr>
            <a:r>
              <a:rPr lang="zh-CN" altLang="en-US" sz="1600"/>
              <a:t>以虚拟现实或3D形式查看项目。现代化建筑越来越讲求设计与美感，结构与内部施工也越来越复杂，使得设计与制图时间不断拉长，将导致设计费用大幅提高，而Revit可以一面设计、一面检讨整合，并可付诸于实行，套图不对可马上进行修改，省下来的时间，可以设计更好的东西出来。</a:t>
            </a:r>
            <a:endParaRPr lang="zh-CN" altLang="en-US" sz="1600"/>
          </a:p>
        </p:txBody>
      </p:sp>
      <p:pic>
        <p:nvPicPr>
          <p:cNvPr id="42" name="图片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496"/>
          <a:stretch>
            <a:fillRect/>
          </a:stretch>
        </p:blipFill>
        <p:spPr>
          <a:xfrm>
            <a:off x="4364355" y="1316990"/>
            <a:ext cx="3365500" cy="21342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547235" y="3994785"/>
            <a:ext cx="3096895" cy="2368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</a:rPr>
              <a:t>LUMION</a:t>
            </a:r>
            <a:endParaRPr lang="en-US" altLang="zh-CN" b="1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en-US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406400" fontAlgn="auto">
              <a:extLst>
                <a:ext uri="{35155182-B16C-46BC-9424-99874614C6A1}">
                  <wpsdc:indentchars xmlns:wpsdc="http://www.wps.cn/officeDocument/2017/drawingmlCustomData" val="200" checksum="1740828767"/>
                </a:ext>
              </a:extLst>
            </a:pPr>
            <a:r>
              <a:rPr lang="zh-CN" altLang="en-US" sz="1600"/>
              <a:t>在BIM系统中，Lumion软件强大的渲染功能，无疑具有划时代的意义，与BIM施工项目管理有益结合，通过制作建筑漫游动画，虚拟现实，更好地为我们建筑工程系BIM的发展提供更有力的支持。</a:t>
            </a:r>
            <a:endParaRPr lang="zh-CN" altLang="en-US" sz="160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任意多边形: 形状 16"/>
          <p:cNvSpPr/>
          <p:nvPr/>
        </p:nvSpPr>
        <p:spPr>
          <a:xfrm>
            <a:off x="4913979" y="3146535"/>
            <a:ext cx="2191158" cy="902864"/>
          </a:xfrm>
          <a:custGeom>
            <a:avLst/>
            <a:gdLst>
              <a:gd name="connsiteX0" fmla="*/ 0 w 3123345"/>
              <a:gd name="connsiteY0" fmla="*/ 0 h 952239"/>
              <a:gd name="connsiteX1" fmla="*/ 3123345 w 3123345"/>
              <a:gd name="connsiteY1" fmla="*/ 0 h 952239"/>
              <a:gd name="connsiteX2" fmla="*/ 3123345 w 3123345"/>
              <a:gd name="connsiteY2" fmla="*/ 952239 h 952239"/>
              <a:gd name="connsiteX3" fmla="*/ 0 w 3123345"/>
              <a:gd name="connsiteY3" fmla="*/ 952239 h 952239"/>
              <a:gd name="connsiteX4" fmla="*/ 0 w 3123345"/>
              <a:gd name="connsiteY4" fmla="*/ 0 h 952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23345" h="952239">
                <a:moveTo>
                  <a:pt x="0" y="0"/>
                </a:moveTo>
                <a:lnTo>
                  <a:pt x="3123345" y="0"/>
                </a:lnTo>
                <a:lnTo>
                  <a:pt x="3123345" y="952239"/>
                </a:lnTo>
                <a:lnTo>
                  <a:pt x="0" y="95223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491" tIns="26491" rIns="26491" bIns="26491" numCol="1" spcCol="1270" anchor="ctr" anchorCtr="0">
            <a:noAutofit/>
          </a:bodyPr>
          <a:lstStyle/>
          <a:p>
            <a:pPr algn="ctr" defTabSz="1854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CN" sz="4170" dirty="0"/>
              <a:t>Revit</a:t>
            </a:r>
            <a:endParaRPr lang="zh-CN" altLang="en-US" sz="4170" dirty="0"/>
          </a:p>
        </p:txBody>
      </p:sp>
      <p:sp>
        <p:nvSpPr>
          <p:cNvPr id="12" name="标题 4"/>
          <p:cNvSpPr txBox="1"/>
          <p:nvPr/>
        </p:nvSpPr>
        <p:spPr>
          <a:xfrm>
            <a:off x="888758" y="172516"/>
            <a:ext cx="9159579" cy="447518"/>
          </a:xfrm>
          <a:prstGeom prst="rect">
            <a:avLst/>
          </a:prstGeom>
        </p:spPr>
        <p:txBody>
          <a:bodyPr vert="horz" lIns="65007" tIns="32503" rIns="65007" bIns="3250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03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一模多用</a:t>
            </a:r>
            <a:r>
              <a:rPr lang="en-US" altLang="zh-CN" sz="303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303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3035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3" name="淘宝店chenying0907出品 35"/>
          <p:cNvCxnSpPr/>
          <p:nvPr/>
        </p:nvCxnSpPr>
        <p:spPr>
          <a:xfrm>
            <a:off x="0" y="766304"/>
            <a:ext cx="12192000" cy="0"/>
          </a:xfrm>
          <a:prstGeom prst="line">
            <a:avLst/>
          </a:prstGeom>
          <a:ln w="57150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箭头: 五边形 13"/>
          <p:cNvSpPr/>
          <p:nvPr/>
        </p:nvSpPr>
        <p:spPr>
          <a:xfrm rot="20161058">
            <a:off x="573153" y="5282881"/>
            <a:ext cx="2283349" cy="726490"/>
          </a:xfrm>
          <a:prstGeom prst="homePlate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415" dirty="0"/>
              <a:t>施工模拟</a:t>
            </a:r>
            <a:endParaRPr lang="zh-CN" altLang="en-US" sz="3415" dirty="0"/>
          </a:p>
        </p:txBody>
      </p:sp>
      <p:sp>
        <p:nvSpPr>
          <p:cNvPr id="20" name="箭头: 五边形 19"/>
          <p:cNvSpPr/>
          <p:nvPr/>
        </p:nvSpPr>
        <p:spPr>
          <a:xfrm rot="11980249" flipV="1">
            <a:off x="9582250" y="5156964"/>
            <a:ext cx="2283349" cy="726490"/>
          </a:xfrm>
          <a:prstGeom prst="homePlate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415" dirty="0"/>
          </a:p>
        </p:txBody>
      </p:sp>
      <p:grpSp>
        <p:nvGrpSpPr>
          <p:cNvPr id="4" name="组合 3"/>
          <p:cNvGrpSpPr/>
          <p:nvPr/>
        </p:nvGrpSpPr>
        <p:grpSpPr>
          <a:xfrm>
            <a:off x="9659461" y="1182164"/>
            <a:ext cx="2075745" cy="692466"/>
            <a:chOff x="9659461" y="1182164"/>
            <a:chExt cx="2075745" cy="692466"/>
          </a:xfrm>
        </p:grpSpPr>
        <p:sp>
          <p:nvSpPr>
            <p:cNvPr id="18" name="箭头: 五边形 17"/>
            <p:cNvSpPr/>
            <p:nvPr/>
          </p:nvSpPr>
          <p:spPr>
            <a:xfrm rot="9420323">
              <a:off x="9659461" y="1189942"/>
              <a:ext cx="2075745" cy="684688"/>
            </a:xfrm>
            <a:prstGeom prst="homePlat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415" dirty="0"/>
            </a:p>
          </p:txBody>
        </p:sp>
        <p:sp>
          <p:nvSpPr>
            <p:cNvPr id="21" name="文本框 20"/>
            <p:cNvSpPr txBox="1"/>
            <p:nvPr/>
          </p:nvSpPr>
          <p:spPr>
            <a:xfrm rot="20198039">
              <a:off x="10109280" y="1182164"/>
              <a:ext cx="1485900" cy="617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3415">
                  <a:solidFill>
                    <a:schemeClr val="lt1"/>
                  </a:solidFill>
                </a:defRPr>
              </a:lvl1pPr>
            </a:lstStyle>
            <a:p>
              <a:r>
                <a:rPr lang="zh-CN" altLang="zh-CN" dirty="0"/>
                <a:t>广联达</a:t>
              </a:r>
              <a:endParaRPr lang="zh-CN" altLang="zh-CN" dirty="0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9594971" y="3248704"/>
            <a:ext cx="2283349" cy="726490"/>
            <a:chOff x="9594971" y="3248704"/>
            <a:chExt cx="2283349" cy="726490"/>
          </a:xfrm>
        </p:grpSpPr>
        <p:sp>
          <p:nvSpPr>
            <p:cNvPr id="19" name="箭头: 五边形 18"/>
            <p:cNvSpPr/>
            <p:nvPr/>
          </p:nvSpPr>
          <p:spPr>
            <a:xfrm rot="10800000">
              <a:off x="9594971" y="3248704"/>
              <a:ext cx="2283349" cy="726490"/>
            </a:xfrm>
            <a:prstGeom prst="homePlat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415" dirty="0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10069300" y="3293441"/>
              <a:ext cx="1587294" cy="61754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3415" dirty="0">
                  <a:solidFill>
                    <a:schemeClr val="lt1"/>
                  </a:solidFill>
                </a:rPr>
                <a:t>Lumion</a:t>
              </a:r>
              <a:endParaRPr lang="zh-CN" altLang="en-US" sz="3415" dirty="0">
                <a:solidFill>
                  <a:schemeClr val="lt1"/>
                </a:solidFill>
              </a:endParaRPr>
            </a:p>
          </p:txBody>
        </p:sp>
      </p:grpSp>
      <p:sp>
        <p:nvSpPr>
          <p:cNvPr id="23" name="文本框 22"/>
          <p:cNvSpPr txBox="1"/>
          <p:nvPr/>
        </p:nvSpPr>
        <p:spPr>
          <a:xfrm rot="1263266">
            <a:off x="10241216" y="5138471"/>
            <a:ext cx="83869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3415">
                <a:solidFill>
                  <a:schemeClr val="lt1"/>
                </a:solidFill>
              </a:defRPr>
            </a:lvl1pPr>
          </a:lstStyle>
          <a:p>
            <a:r>
              <a:rPr lang="en-US" altLang="zh-CN" dirty="0"/>
              <a:t>Bim5D</a:t>
            </a:r>
            <a:endParaRPr lang="zh-CN" altLang="zh-CN" dirty="0"/>
          </a:p>
        </p:txBody>
      </p:sp>
      <p:sp>
        <p:nvSpPr>
          <p:cNvPr id="15" name="箭头: 五边形 14"/>
          <p:cNvSpPr/>
          <p:nvPr/>
        </p:nvSpPr>
        <p:spPr>
          <a:xfrm>
            <a:off x="312980" y="3239083"/>
            <a:ext cx="2283349" cy="726490"/>
          </a:xfrm>
          <a:prstGeom prst="homePlate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415" dirty="0"/>
              <a:t>建筑美化</a:t>
            </a:r>
            <a:endParaRPr lang="zh-CN" altLang="en-US" sz="3415" dirty="0"/>
          </a:p>
        </p:txBody>
      </p:sp>
      <p:sp>
        <p:nvSpPr>
          <p:cNvPr id="16" name="箭头: 五边形 15"/>
          <p:cNvSpPr/>
          <p:nvPr/>
        </p:nvSpPr>
        <p:spPr>
          <a:xfrm rot="1409779">
            <a:off x="829997" y="1214541"/>
            <a:ext cx="2173099" cy="732310"/>
          </a:xfrm>
          <a:prstGeom prst="homePlate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415" dirty="0"/>
              <a:t>计算报价</a:t>
            </a:r>
            <a:endParaRPr lang="zh-CN" altLang="en-US" sz="3415" dirty="0"/>
          </a:p>
        </p:txBody>
      </p:sp>
      <p:cxnSp>
        <p:nvCxnSpPr>
          <p:cNvPr id="3" name="直接箭头连接符 2"/>
          <p:cNvCxnSpPr/>
          <p:nvPr/>
        </p:nvCxnSpPr>
        <p:spPr>
          <a:xfrm>
            <a:off x="2905586" y="2015114"/>
            <a:ext cx="2371123" cy="1065833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 flipV="1">
            <a:off x="6650947" y="1949155"/>
            <a:ext cx="3039333" cy="1131791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2624048" y="3590407"/>
            <a:ext cx="2192884" cy="11806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 flipV="1">
            <a:off x="7202184" y="3590407"/>
            <a:ext cx="2365768" cy="21541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V="1">
            <a:off x="2814395" y="4070433"/>
            <a:ext cx="2325766" cy="1065424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6778743" y="4114989"/>
            <a:ext cx="2789209" cy="1020867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28160" y="4803546"/>
            <a:ext cx="3984544" cy="1815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4"/>
          <p:cNvSpPr txBox="1"/>
          <p:nvPr/>
        </p:nvSpPr>
        <p:spPr>
          <a:xfrm>
            <a:off x="888758" y="172516"/>
            <a:ext cx="9159579" cy="447518"/>
          </a:xfrm>
          <a:prstGeom prst="rect">
            <a:avLst/>
          </a:prstGeom>
        </p:spPr>
        <p:txBody>
          <a:bodyPr vert="horz" lIns="65007" tIns="32503" rIns="65007" bIns="3250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03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BIM</a:t>
            </a:r>
            <a:r>
              <a:rPr lang="zh-CN" altLang="en-US" sz="303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技术应用流程</a:t>
            </a:r>
            <a:r>
              <a:rPr lang="en-US" altLang="zh-CN" sz="303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303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3035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3" name="淘宝店chenying0907出品 35"/>
          <p:cNvCxnSpPr/>
          <p:nvPr/>
        </p:nvCxnSpPr>
        <p:spPr>
          <a:xfrm>
            <a:off x="0" y="766304"/>
            <a:ext cx="12192000" cy="0"/>
          </a:xfrm>
          <a:prstGeom prst="line">
            <a:avLst/>
          </a:prstGeom>
          <a:ln w="57150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6022" name="图片 8602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82" b="11119"/>
          <a:stretch>
            <a:fillRect/>
          </a:stretch>
        </p:blipFill>
        <p:spPr>
          <a:xfrm>
            <a:off x="2846070" y="913130"/>
            <a:ext cx="5596890" cy="57543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437</Words>
  <Application>WPS 演示</Application>
  <PresentationFormat>宽屏</PresentationFormat>
  <Paragraphs>33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Wingdings</vt:lpstr>
      <vt:lpstr>Times New Roman</vt:lpstr>
      <vt:lpstr>Calibri</vt:lpstr>
      <vt:lpstr>Arial Unicode MS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叮当</cp:lastModifiedBy>
  <cp:revision>151</cp:revision>
  <dcterms:created xsi:type="dcterms:W3CDTF">2019-06-19T02:08:00Z</dcterms:created>
  <dcterms:modified xsi:type="dcterms:W3CDTF">2022-03-01T07:06:41Z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ICV">
    <vt:lpwstr>08C04CF110F4464B8302A7A2037E4CFE</vt:lpwstr>
  </property>
</Properties>
</file>