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87" r:id="rId4"/>
    <p:sldId id="288" r:id="rId5"/>
    <p:sldId id="289" r:id="rId6"/>
    <p:sldId id="258" r:id="rId7"/>
    <p:sldId id="259" r:id="rId8"/>
    <p:sldId id="265" r:id="rId9"/>
    <p:sldId id="266" r:id="rId10"/>
    <p:sldId id="260" r:id="rId11"/>
    <p:sldId id="274" r:id="rId12"/>
    <p:sldId id="275" r:id="rId13"/>
    <p:sldId id="262" r:id="rId14"/>
    <p:sldId id="276" r:id="rId15"/>
    <p:sldId id="263" r:id="rId16"/>
    <p:sldId id="277" r:id="rId17"/>
    <p:sldId id="264" r:id="rId18"/>
    <p:sldId id="278" r:id="rId19"/>
    <p:sldId id="281" r:id="rId20"/>
    <p:sldId id="286" r:id="rId21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5162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874" y="77"/>
      </p:cViewPr>
      <p:guideLst>
        <p:guide orient="horz" pos="1657"/>
        <p:guide pos="29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581845"/>
            <a:ext cx="4076065" cy="6355080"/>
          </a:xfrm>
        </p:spPr>
        <p:txBody>
          <a:bodyPr/>
          <a:lstStyle/>
          <a:p>
            <a:pPr algn="l"/>
            <a:br>
              <a:rPr lang="zh-CN" altLang="en-US" dirty="0">
                <a:solidFill>
                  <a:schemeClr val="accent4"/>
                </a:solidFill>
              </a:rPr>
            </a:br>
            <a:br>
              <a:rPr lang="zh-CN" altLang="en-US" dirty="0">
                <a:solidFill>
                  <a:schemeClr val="accent4"/>
                </a:solidFill>
              </a:rPr>
            </a:br>
            <a:br>
              <a:rPr lang="zh-CN" altLang="en-US" b="1" i="1" dirty="0">
                <a:solidFill>
                  <a:schemeClr val="accent4"/>
                </a:solidFill>
              </a:rPr>
            </a:br>
            <a:br>
              <a:rPr lang="zh-CN" altLang="en-US" b="1" i="1" dirty="0">
                <a:solidFill>
                  <a:schemeClr val="accent4"/>
                </a:solidFill>
              </a:rPr>
            </a:br>
            <a:br>
              <a:rPr lang="zh-CN" altLang="en-US" b="1" i="1" dirty="0">
                <a:solidFill>
                  <a:schemeClr val="accent4"/>
                </a:solidFill>
              </a:rPr>
            </a:b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汇报目录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项目概况</a:t>
            </a:r>
            <a:b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建筑漫游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采光分析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节能设计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热环境模拟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声环境模拟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风环境模拟</a:t>
            </a:r>
            <a:b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C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8.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绿色策略</a:t>
            </a:r>
            <a:b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zh-CN" altLang="en-US" dirty="0">
                <a:solidFill>
                  <a:schemeClr val="accent4"/>
                </a:solidFill>
              </a:rPr>
            </a:br>
            <a:br>
              <a:rPr lang="zh-CN" altLang="en-US" dirty="0">
                <a:solidFill>
                  <a:schemeClr val="accent4"/>
                </a:solidFill>
              </a:rPr>
            </a:br>
            <a:br>
              <a:rPr lang="zh-CN" altLang="en-US" dirty="0">
                <a:solidFill>
                  <a:schemeClr val="accent4"/>
                </a:solidFill>
              </a:rPr>
            </a:br>
            <a:endParaRPr lang="zh-CN" alt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119305"/>
            <a:ext cx="8229600" cy="857400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节能设计相关构造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699542"/>
            <a:ext cx="4032250" cy="475252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200" dirty="0">
                <a:latin typeface="华文楷体" panose="02010600040101010101" charset="-122"/>
                <a:ea typeface="华文楷体" panose="02010600040101010101" charset="-122"/>
              </a:rPr>
              <a:t>外墙构造</a:t>
            </a:r>
            <a:endParaRPr lang="zh-CN" altLang="en-US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8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8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8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8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200" dirty="0">
                <a:latin typeface="华文楷体" panose="02010600040101010101" charset="-122"/>
                <a:ea typeface="华文楷体" panose="02010600040101010101" charset="-122"/>
              </a:rPr>
              <a:t>挑空楼板构造</a:t>
            </a:r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>
              <a:buNone/>
            </a:pPr>
            <a:endParaRPr lang="zh-CN" altLang="en-US" sz="18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654550" y="555526"/>
            <a:ext cx="4032250" cy="403996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200" dirty="0">
                <a:latin typeface="华文楷体" panose="02010600040101010101" charset="-122"/>
                <a:ea typeface="华文楷体" panose="02010600040101010101" charset="-122"/>
              </a:rPr>
              <a:t>外窗构造</a:t>
            </a:r>
            <a:endParaRPr lang="zh-CN" altLang="en-US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1200" dirty="0">
                <a:latin typeface="华文楷体" panose="02010600040101010101" charset="-122"/>
                <a:ea typeface="华文楷体" panose="02010600040101010101" charset="-122"/>
              </a:rPr>
              <a:t>周边地面构造</a:t>
            </a:r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en-US" altLang="zh-CN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200" dirty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图片 7" descr="屏幕截图 2022-02-12 131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9415"/>
            <a:ext cx="3639820" cy="1152525"/>
          </a:xfrm>
          <a:prstGeom prst="rect">
            <a:avLst/>
          </a:prstGeom>
        </p:spPr>
      </p:pic>
      <p:pic>
        <p:nvPicPr>
          <p:cNvPr id="9" name="图片 8" descr="屏幕截图 2022-02-12 1323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7" y="3358515"/>
            <a:ext cx="3639185" cy="1236980"/>
          </a:xfrm>
          <a:prstGeom prst="rect">
            <a:avLst/>
          </a:prstGeom>
        </p:spPr>
      </p:pic>
      <p:pic>
        <p:nvPicPr>
          <p:cNvPr id="10" name="图片 9" descr="屏幕截图 2022-02-12 132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628" y="1500064"/>
            <a:ext cx="4161272" cy="9977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59" y="3014381"/>
            <a:ext cx="4129360" cy="1925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1260475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</a:rPr>
              <a:t>                   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节能设计分析结果</a:t>
            </a:r>
            <a:b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</a:br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本建筑按照《河南省居住建筑节能设计标准（寒冷地区75%）》DBJ41/T184-2020进行节能设计规定性指标的判定，结论为：规定性指标满足标准规定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7614"/>
            <a:ext cx="5867908" cy="3185436"/>
          </a:xfrm>
        </p:spPr>
      </p:pic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581845"/>
            <a:ext cx="8229600" cy="6026785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5.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热环境模拟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07400" cy="1161415"/>
          </a:xfrm>
        </p:spPr>
        <p:txBody>
          <a:bodyPr/>
          <a:lstStyle/>
          <a:p>
            <a:pPr algn="l"/>
            <a:r>
              <a:rPr lang="en-US" altLang="zh-CN" sz="2800" dirty="0">
                <a:latin typeface="华文行楷" panose="02010800040101010101" charset="-122"/>
                <a:ea typeface="华文行楷" panose="02010800040101010101" charset="-122"/>
              </a:rPr>
              <a:t>                    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住区热岛强度分析</a:t>
            </a:r>
            <a:b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</a:br>
            <a:r>
              <a:rPr lang="zh-CN" altLang="en-US" sz="1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设计中通过增加绿地及水体面积，设计屋顶绿化方案，降低热岛强度，设置亭廊以提高遮阳覆盖率来满足舒适度的要求。《城市居住区热环境设计标准》：当进行评价性设计时，居住区夏季平均热岛强度不应大于1.5℃。</a:t>
            </a:r>
            <a:endParaRPr lang="zh-CN" altLang="en-US" sz="12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CN" altLang="en-US" sz="1800"/>
              <a:t>场地鸟瞰图</a:t>
            </a:r>
            <a:endParaRPr lang="zh-CN" altLang="en-US" sz="1800"/>
          </a:p>
          <a:p>
            <a:endParaRPr lang="zh-CN" altLang="en-US" sz="18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97051" y="1276350"/>
            <a:ext cx="4474840" cy="33953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buClrTx/>
              <a:buSzTx/>
              <a:buFontTx/>
            </a:pPr>
            <a:r>
              <a:rPr lang="zh-CN" altLang="en-US" sz="1800" dirty="0"/>
              <a:t>热岛强度</a:t>
            </a:r>
            <a:endParaRPr lang="zh-CN" altLang="en-US" sz="1800" dirty="0"/>
          </a:p>
        </p:txBody>
      </p:sp>
      <p:pic>
        <p:nvPicPr>
          <p:cNvPr id="6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23678"/>
            <a:ext cx="3206088" cy="22043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05" y="1658506"/>
            <a:ext cx="4658336" cy="31742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581845"/>
            <a:ext cx="8229600" cy="6054090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6.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声环境模拟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5410"/>
            <a:ext cx="8229600" cy="897255"/>
          </a:xfrm>
        </p:spPr>
        <p:txBody>
          <a:bodyPr/>
          <a:lstStyle/>
          <a:p>
            <a:pPr algn="l"/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</a:rPr>
              <a:t>                       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声环境室外噪声分析</a:t>
            </a:r>
            <a:b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</a:br>
            <a:r>
              <a:rPr lang="zh-CN" altLang="en-US" sz="1600"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</a:rPr>
              <a:t>场地噪声分布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34085"/>
            <a:ext cx="2434590" cy="3995420"/>
          </a:xfrm>
        </p:spPr>
        <p:txBody>
          <a:bodyPr/>
          <a:lstStyle/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场地1.5m高度处声压级分布图（昼间）</a:t>
            </a:r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场地1.5m高度处声压级分布图（夜间）</a:t>
            </a:r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10865" y="934085"/>
            <a:ext cx="2672715" cy="4141470"/>
          </a:xfrm>
        </p:spPr>
        <p:txBody>
          <a:bodyPr/>
          <a:lstStyle/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场地噪声分布俯瞰图（昼间）</a:t>
            </a:r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场地噪声分布俯瞰图（夜间）</a:t>
            </a:r>
            <a:endParaRPr lang="zh-CN" altLang="en-US" sz="1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1120" y="831850"/>
            <a:ext cx="18084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参评建筑达标分析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8120" y="272859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环境噪声分析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294130"/>
            <a:ext cx="1993265" cy="185991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5" y="3444875"/>
            <a:ext cx="1993900" cy="163068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960" y="1235710"/>
            <a:ext cx="2207895" cy="1861185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960" y="3411855"/>
            <a:ext cx="1997075" cy="1663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85" y="1431718"/>
            <a:ext cx="3367045" cy="6237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85" y="3366135"/>
            <a:ext cx="3361690" cy="4711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574225"/>
            <a:ext cx="8229600" cy="6054090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7.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风环境模拟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275"/>
            <a:ext cx="8229600" cy="857400"/>
          </a:xfrm>
        </p:spPr>
        <p:txBody>
          <a:bodyPr/>
          <a:lstStyle/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室外风环境模拟分析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550" y="2866390"/>
            <a:ext cx="4032250" cy="1729105"/>
          </a:xfrm>
        </p:spPr>
        <p:txBody>
          <a:bodyPr/>
          <a:lstStyle/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10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435" y="658495"/>
            <a:ext cx="13398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三维视图</a:t>
            </a:r>
            <a:endParaRPr lang="zh-CN" altLang="en-US" sz="1000"/>
          </a:p>
        </p:txBody>
      </p:sp>
      <p:sp>
        <p:nvSpPr>
          <p:cNvPr id="6" name="文本框 5"/>
          <p:cNvSpPr txBox="1"/>
          <p:nvPr/>
        </p:nvSpPr>
        <p:spPr>
          <a:xfrm>
            <a:off x="4016375" y="644525"/>
            <a:ext cx="74358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人行区域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6953885" y="612140"/>
            <a:ext cx="690880" cy="245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0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放大系数</a:t>
            </a:r>
            <a:endParaRPr lang="zh-CN" altLang="en-US" sz="1000"/>
          </a:p>
        </p:txBody>
      </p:sp>
      <p:sp>
        <p:nvSpPr>
          <p:cNvPr id="8" name="文本框 7"/>
          <p:cNvSpPr txBox="1"/>
          <p:nvPr/>
        </p:nvSpPr>
        <p:spPr>
          <a:xfrm>
            <a:off x="142875" y="2396490"/>
            <a:ext cx="360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冬季风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42875" y="3950335"/>
            <a:ext cx="44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夏季风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6136640" y="261493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过渡季、夏季工况达标判断表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3496310" y="2614930"/>
            <a:ext cx="1783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冬季工况达标判断表</a:t>
            </a:r>
            <a:endParaRPr lang="zh-CN" altLang="en-US" sz="1400"/>
          </a:p>
        </p:txBody>
      </p:sp>
      <p:pic>
        <p:nvPicPr>
          <p:cNvPr id="52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" y="889635"/>
            <a:ext cx="2056765" cy="1386840"/>
          </a:xfrm>
          <a:prstGeom prst="rect">
            <a:avLst/>
          </a:prstGeom>
        </p:spPr>
      </p:pic>
      <p:pic>
        <p:nvPicPr>
          <p:cNvPr id="12" name="图片 11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904875"/>
            <a:ext cx="2368550" cy="1371600"/>
          </a:xfrm>
          <a:prstGeom prst="rect">
            <a:avLst/>
          </a:prstGeom>
        </p:spPr>
      </p:pic>
      <p:pic>
        <p:nvPicPr>
          <p:cNvPr id="13" name="图片 12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903605"/>
            <a:ext cx="2172335" cy="1372870"/>
          </a:xfrm>
          <a:prstGeom prst="rect">
            <a:avLst/>
          </a:prstGeom>
        </p:spPr>
      </p:pic>
      <p:pic>
        <p:nvPicPr>
          <p:cNvPr id="15" name="图片 14" descr="哈哈哈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35" y="2396490"/>
            <a:ext cx="2056765" cy="1293495"/>
          </a:xfrm>
          <a:prstGeom prst="rect">
            <a:avLst/>
          </a:prstGeom>
        </p:spPr>
      </p:pic>
      <p:pic>
        <p:nvPicPr>
          <p:cNvPr id="16" name="图片 15" descr="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35" y="3853180"/>
            <a:ext cx="2056765" cy="12814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47" y="2974798"/>
            <a:ext cx="3190748" cy="1893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0" y="3041650"/>
            <a:ext cx="2864485" cy="9151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875" y="1909720"/>
            <a:ext cx="8229600" cy="857400"/>
          </a:xfrm>
        </p:spPr>
        <p:txBody>
          <a:bodyPr/>
          <a:lstStyle/>
          <a:p>
            <a:pPr algn="ctr">
              <a:buClrTx/>
              <a:buSzTx/>
              <a:buFontTx/>
            </a:pPr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8.绿色策略</a:t>
            </a:r>
            <a:endParaRPr lang="en-US" altLang="zh-CN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105"/>
            <a:ext cx="8229600" cy="2705100"/>
          </a:xfrm>
        </p:spPr>
        <p:txBody>
          <a:bodyPr/>
          <a:lstStyle/>
          <a:p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1275" y="1489075"/>
            <a:ext cx="26911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              </a:t>
            </a:r>
            <a:endParaRPr lang="zh-CN" altLang="en-US" dirty="0">
              <a:sym typeface="+mn-ea"/>
            </a:endParaRPr>
          </a:p>
          <a:p>
            <a:r>
              <a:rPr lang="zh-CN" altLang="en-US" sz="1000" dirty="0">
                <a:latin typeface="华文楷体" panose="02010600040101010101" charset="-122"/>
                <a:ea typeface="华文楷体" panose="02010600040101010101" charset="-122"/>
              </a:rPr>
              <a:t>屋顶绿化能合理的利用和分配城市上层空间，美化城市高层建筑周围环境，创造与周围环境协调的城市景观。</a:t>
            </a:r>
            <a:endParaRPr lang="zh-CN" altLang="en-US" sz="10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4805" y="3023235"/>
            <a:ext cx="35731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               </a:t>
            </a:r>
            <a:endParaRPr lang="zh-CN" altLang="en-US" sz="1400" dirty="0">
              <a:sym typeface="+mn-ea"/>
            </a:endParaRPr>
          </a:p>
          <a:p>
            <a:r>
              <a:rPr lang="zh-CN" altLang="en-US" sz="1000" dirty="0">
                <a:latin typeface="华文楷体" panose="02010600040101010101" charset="-122"/>
                <a:ea typeface="华文楷体" panose="02010600040101010101" charset="-122"/>
              </a:rPr>
              <a:t>下沉绿地可以减少城市的洪涝灾害,增加土壤水资源量和地下水资源量,减少绿地的浇灌用水，还可以减少城市河湖的水质污染和淤积量,增加绿地的土壤肥力。</a:t>
            </a:r>
            <a:endParaRPr lang="zh-CN" altLang="en-US" sz="10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8095" y="0"/>
            <a:ext cx="439483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                   </a:t>
            </a:r>
            <a:endParaRPr lang="zh-CN" altLang="en-US" dirty="0">
              <a:sym typeface="+mn-ea"/>
            </a:endParaRPr>
          </a:p>
          <a:p>
            <a:r>
              <a:rPr lang="zh-CN" altLang="en-US" sz="1000" dirty="0">
                <a:latin typeface="华文楷体" panose="02010600040101010101" charset="-122"/>
                <a:ea typeface="华文楷体" panose="02010600040101010101" charset="-122"/>
              </a:rPr>
              <a:t>透水路面能使雨水迅速渗入地下，还原地下水，保持土壤湿度。同时，它还能调节城市空间的温度和湿度，改善城市热循环，缓解热岛效应。</a:t>
            </a:r>
            <a:endParaRPr lang="zh-CN" altLang="en-US" sz="10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90615" y="1501140"/>
            <a:ext cx="300672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          </a:t>
            </a:r>
            <a:endParaRPr lang="zh-CN" altLang="en-US" dirty="0">
              <a:sym typeface="+mn-ea"/>
            </a:endParaRPr>
          </a:p>
          <a:p>
            <a:r>
              <a:rPr lang="zh-CN" altLang="en-US" sz="1000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实木地板能自动调节室内的温湿度，减少风湿疾病的发生。同时，它还具有吸音、隔音、降低音压、缩短残响时间功能，减少噪音公害的污染。</a:t>
            </a:r>
            <a:endParaRPr lang="zh-CN" altLang="en-US" sz="1000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endParaRPr lang="zh-CN" altLang="en-US" sz="10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7" name="图片 6" descr="6666666666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" y="2319020"/>
            <a:ext cx="2233930" cy="1263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0000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310" y="3853180"/>
            <a:ext cx="2602865" cy="1234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218bec63d5c5c8576dc3b538d8b7d0d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15" y="2319020"/>
            <a:ext cx="2143125" cy="11055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20223102234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5" y="675640"/>
            <a:ext cx="2781300" cy="1038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57200" y="1489075"/>
            <a:ext cx="1414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    </a:t>
            </a:r>
            <a:r>
              <a:rPr lang="zh-CN" altLang="en-US" dirty="0">
                <a:sym typeface="+mn-ea"/>
              </a:rPr>
              <a:t>空中花园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64020" y="1489075"/>
            <a:ext cx="1590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      </a:t>
            </a:r>
            <a:r>
              <a:rPr lang="zh-CN" altLang="en-US" dirty="0">
                <a:sym typeface="+mn-ea"/>
              </a:rPr>
              <a:t>实木地板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40505" y="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ym typeface="+mn-ea"/>
              </a:rPr>
              <a:t>透水路面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91610" y="3004185"/>
            <a:ext cx="1160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下沉绿地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732405" y="2484755"/>
            <a:ext cx="3639820" cy="1524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572000" y="1924050"/>
            <a:ext cx="0" cy="1080135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400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1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、项目概况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824" y="1059582"/>
            <a:ext cx="3744416" cy="3528392"/>
          </a:xfrm>
        </p:spPr>
        <p:txBody>
          <a:bodyPr/>
          <a:lstStyle/>
          <a:p>
            <a:pPr indent="360045" algn="l">
              <a:lnSpc>
                <a:spcPct val="150000"/>
              </a:lnSpc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本项目位于河南省郑州市郑东新区龙子湖周边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是以创新、协调、发展为主旋律的新型绿色培训中心项目。本方案尝试将绿色生态理念与现代智慧建造技术相结合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从建筑内部布局设计与外部环境方案设计入手，将节能、采光、通风、日照等绿色设计方案融入到会议中心项目中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构建一种全新的“生态化绿色建筑模式”。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411510"/>
            <a:ext cx="3744416" cy="288032"/>
          </a:xfrm>
        </p:spPr>
        <p:txBody>
          <a:bodyPr/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基地区位与设计理念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53" y="1450102"/>
            <a:ext cx="4419600" cy="2644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58206"/>
            <a:ext cx="8640959" cy="2377933"/>
          </a:xfrm>
        </p:spPr>
        <p:txBody>
          <a:bodyPr/>
          <a:lstStyle/>
          <a:p>
            <a:pPr marL="0" marR="0" indent="360045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651870"/>
            <a:ext cx="7164288" cy="1080119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8" y="2264007"/>
            <a:ext cx="4211960" cy="23692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39" y="2291650"/>
            <a:ext cx="4056803" cy="23779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39630" y="616327"/>
            <a:ext cx="8064896" cy="11988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本项目为绿色建筑设计，本着“以人为本、协调发展、绿色开放”的设计理念，致力于打造一个集生态、绿色、健康于一体的多功能现代化培训中心项目。此外，本项目交通便利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公共服务设施完善。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710"/>
            <a:ext cx="8229600" cy="4871720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2.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建筑漫游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15180"/>
            <a:ext cx="8229600" cy="2683510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3.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采光分析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575" y="243205"/>
            <a:ext cx="8115300" cy="110109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chemeClr val="tx1"/>
                </a:solidFill>
              </a:rPr>
              <a:t>	                 </a:t>
            </a:r>
            <a:r>
              <a:rPr lang="zh-CN" altLang="en-US" sz="28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采光效果分析彩图</a:t>
            </a:r>
            <a:br>
              <a:rPr lang="zh-CN" altLang="en-US" sz="28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</a:br>
            <a:r>
              <a:rPr lang="zh-CN" altLang="en-US" sz="10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室内采光效果受内部和外部两种因素的影响。内表面反射比就是内部影响因素之一，外部因素除了天空亮度外，建筑外表面反射情况也是重要的影响因素。本项目中建筑内外饰面材料，如顶棚、墙面、地面、建筑外表面，其材质、颜色对应不同的反射比，给室内光环境来带不同的采光效果。</a:t>
            </a:r>
            <a:endParaRPr lang="zh-CN" altLang="en-US" sz="10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7" name="内容占位符 6" descr="屏幕截图 2022-02-12 12160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240" y="1568450"/>
            <a:ext cx="4012565" cy="3054985"/>
          </a:xfrm>
          <a:prstGeom prst="rect">
            <a:avLst/>
          </a:prstGeom>
        </p:spPr>
      </p:pic>
      <p:pic>
        <p:nvPicPr>
          <p:cNvPr id="8" name="内容占位符 7" descr="屏幕截图 2022-02-12 12164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7410" y="1568450"/>
            <a:ext cx="4032250" cy="23069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建筑采光环境模拟结果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通过采光分析可知本项目中标准要求房间的采光效果，根据满足《建筑采光设计标准》GB 50033-2013要求的房间/户型情况汇总如下：</a:t>
            </a:r>
            <a:endParaRPr lang="zh-CN" altLang="en-US" sz="16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71750"/>
            <a:ext cx="5867908" cy="83065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-581845"/>
            <a:ext cx="8229600" cy="5850255"/>
          </a:xfrm>
        </p:spPr>
        <p:txBody>
          <a:bodyPr/>
          <a:lstStyle/>
          <a:p>
            <a:r>
              <a:rPr lang="en-US" altLang="zh-CN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4.</a:t>
            </a:r>
            <a:r>
              <a:rPr lang="zh-CN" altLang="en-US" sz="8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节能设计</a:t>
            </a:r>
            <a:endParaRPr lang="zh-CN" altLang="en-US" sz="80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WPS 演示</Application>
  <PresentationFormat>全屏显示(16:9)</PresentationFormat>
  <Paragraphs>185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华文行楷</vt:lpstr>
      <vt:lpstr>楷体</vt:lpstr>
      <vt:lpstr>Times New Roman</vt:lpstr>
      <vt:lpstr>华文楷体</vt:lpstr>
      <vt:lpstr>微软雅黑</vt:lpstr>
      <vt:lpstr>Arial Unicode MS</vt:lpstr>
      <vt:lpstr>Calibri</vt:lpstr>
      <vt:lpstr>默认设计模板</vt:lpstr>
      <vt:lpstr>     汇报目录 1.项目概况 2.建筑漫游 3.采光分析 4.节能设计 5.热环境模拟 6.声环境模拟 7.风环境模拟 8.绿色策略     </vt:lpstr>
      <vt:lpstr>1、项目概况</vt:lpstr>
      <vt:lpstr>本项目位于河南省郑州市郑东新区龙子湖周边,是以创新、协调、发展为主旋律的新型绿色培训中心项目。本方案尝试将绿色生态理念与现代智慧建造技术相结合,从建筑内部布局设计与外部环境方案设计入手，将节能、采光、通风、日照等绿色设计方案融入到会议中心项目中,构建一种全新的“生态化绿色建筑模式”。</vt:lpstr>
      <vt:lpstr> </vt:lpstr>
      <vt:lpstr>2.建筑漫游</vt:lpstr>
      <vt:lpstr>3.采光分析</vt:lpstr>
      <vt:lpstr>	                 采光效果分析彩图 室内采光效果受内部和外部两种因素的影响。内表面反射比就是内部影响因素之一，外部因素除了天空亮度外，建筑外表面反射情况也是重要的影响因素。本项目中建筑内外饰面材料，如顶棚、墙面、地面、建筑外表面，其材质、颜色对应不同的反射比，给室内光环境来带不同的采光效果。</vt:lpstr>
      <vt:lpstr>建筑采光环境模拟结果</vt:lpstr>
      <vt:lpstr>4.节能设计</vt:lpstr>
      <vt:lpstr>节能设计相关构造</vt:lpstr>
      <vt:lpstr>                           节能设计分析结果 本建筑按照《河南省居住建筑节能设计标准（寒冷地区75%）》DBJ41/T184-2020进行节能设计规定性指标的判定，结论为：规定性指标满足标准规定</vt:lpstr>
      <vt:lpstr>5.热环境模拟</vt:lpstr>
      <vt:lpstr>                            住区热岛强度分析 设计中通过增加绿地及水体面积，设计屋顶绿化方案，降低热岛强度，设置亭廊以提高遮阳覆盖率来满足舒适度的要求。《城市居住区热环境设计标准》：当进行评价性设计时，居住区夏季平均热岛强度不应大于1.5℃。</vt:lpstr>
      <vt:lpstr>6.声环境模拟</vt:lpstr>
      <vt:lpstr>                           声环境室外噪声分析  场地噪声分布</vt:lpstr>
      <vt:lpstr>7.风环境模拟</vt:lpstr>
      <vt:lpstr>室外风环境模拟分析</vt:lpstr>
      <vt:lpstr>8.绿色策略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汇报目录 1.建筑漫游 2.采光分析 3.节能设计 4.日照分析 4.热环境模拟 5.声环境模拟 6.风环境模拟</dc:title>
  <dc:creator>杨春雨</dc:creator>
  <cp:lastModifiedBy>阿司匹林</cp:lastModifiedBy>
  <cp:revision>19</cp:revision>
  <dcterms:created xsi:type="dcterms:W3CDTF">2022-02-11T14:08:00Z</dcterms:created>
  <dcterms:modified xsi:type="dcterms:W3CDTF">2022-03-11T04:37:31Z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