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0" r:id="rId4"/>
    <p:sldId id="259" r:id="rId5"/>
    <p:sldId id="258" r:id="rId6"/>
    <p:sldId id="276" r:id="rId7"/>
    <p:sldId id="260" r:id="rId8"/>
    <p:sldId id="268" r:id="rId9"/>
    <p:sldId id="271" r:id="rId10"/>
    <p:sldId id="275" r:id="rId11"/>
    <p:sldId id="265" r:id="rId12"/>
    <p:sldId id="266" r:id="rId13"/>
    <p:sldId id="269" r:id="rId14"/>
    <p:sldId id="267" r:id="rId15"/>
    <p:sldId id="272" r:id="rId16"/>
    <p:sldId id="261" r:id="rId17"/>
    <p:sldId id="262" r:id="rId18"/>
    <p:sldId id="263" r:id="rId19"/>
    <p:sldId id="264" r:id="rId20"/>
    <p:sldId id="273" r:id="rId21"/>
    <p:sldId id="274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朱胤辉" initials="朱胤辉" lastIdx="2" clrIdx="0">
    <p:extLst>
      <p:ext uri="{19B8F6BF-5375-455C-9EA6-DF929625EA0E}">
        <p15:presenceInfo xmlns:p15="http://schemas.microsoft.com/office/powerpoint/2012/main" userId="朱胤辉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2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C95D8-67BD-4874-9741-1F560461A9E6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54D98-6563-4D82-8401-25C5503012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41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2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5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17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53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9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35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02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9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0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8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583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33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73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5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70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8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6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06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2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5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52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1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9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74E6-4B9A-414D-AAE4-230D526EE6C1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9BB95-2792-4243-8069-89857AC7A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06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fif"/><Relationship Id="rId11" Type="http://schemas.openxmlformats.org/officeDocument/2006/relationships/image" Target="../media/image19.png"/><Relationship Id="rId5" Type="http://schemas.openxmlformats.org/officeDocument/2006/relationships/image" Target="../media/image13.jfif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89290" y="4010025"/>
            <a:ext cx="5256213" cy="9518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8582" y="4010025"/>
            <a:ext cx="4877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lt1"/>
                </a:solidFill>
                <a:latin typeface="Bauhaus 93" panose="04030905020B02020C02" pitchFamily="82" charset="0"/>
              </a:rPr>
              <a:t>清风前湖，柳绿天地</a:t>
            </a:r>
            <a:endParaRPr lang="en-US" altLang="zh-CN" sz="3600" dirty="0">
              <a:solidFill>
                <a:schemeClr val="lt1"/>
              </a:solidFill>
              <a:latin typeface="Bauhaus 93" panose="04030905020B02020C02" pitchFamily="82" charset="0"/>
            </a:endParaRPr>
          </a:p>
          <a:p>
            <a:pPr algn="r"/>
            <a:r>
              <a:rPr lang="en-US" altLang="zh-CN" sz="1400" dirty="0">
                <a:solidFill>
                  <a:schemeClr val="lt1"/>
                </a:solidFill>
                <a:latin typeface="Bauhaus 93" panose="04030905020B02020C02" pitchFamily="82" charset="0"/>
              </a:rPr>
              <a:t>——</a:t>
            </a:r>
            <a:r>
              <a:rPr lang="zh-CN" altLang="en-US" sz="1400" dirty="0">
                <a:solidFill>
                  <a:schemeClr val="lt1"/>
                </a:solidFill>
                <a:latin typeface="Bauhaus 93" panose="04030905020B02020C02" pitchFamily="82" charset="0"/>
              </a:rPr>
              <a:t>南昌大学后疫情时代下校园建筑改良方案</a:t>
            </a:r>
          </a:p>
          <a:p>
            <a:endParaRPr lang="en-US" altLang="zh-CN" sz="1400" dirty="0">
              <a:solidFill>
                <a:schemeClr val="lt1"/>
              </a:solidFill>
              <a:latin typeface="Bauhaus 93" panose="04030905020B02020C02" pitchFamily="8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9288" y="4961890"/>
            <a:ext cx="5256213" cy="1181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78580" y="5087243"/>
            <a:ext cx="4877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项目编号：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BKA50096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指导老师：彭冬根  谢毅伟  吴靖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团队成员：黄志斌  郑硕鹏  孙小月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陈彦芝  朱胤辉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82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" y="2478794"/>
            <a:ext cx="10645477" cy="4082186"/>
          </a:xfrm>
          <a:prstGeom prst="rect">
            <a:avLst/>
          </a:prstGeom>
        </p:spPr>
      </p:pic>
      <p:cxnSp>
        <p:nvCxnSpPr>
          <p:cNvPr id="11" name="肘形连接符 10"/>
          <p:cNvCxnSpPr/>
          <p:nvPr/>
        </p:nvCxnSpPr>
        <p:spPr>
          <a:xfrm rot="16200000" flipV="1">
            <a:off x="1018846" y="2324323"/>
            <a:ext cx="1856856" cy="160245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5" y="138751"/>
            <a:ext cx="2478505" cy="139106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0832" y="171281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low-e</a:t>
            </a:r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玻璃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47" y="161144"/>
            <a:ext cx="1677011" cy="18178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75" y="161144"/>
            <a:ext cx="1410347" cy="1828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4" y="161144"/>
            <a:ext cx="2094668" cy="135629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365915" y="16771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清水砖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460960" y="20614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导光管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466638" y="21160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光伏发电板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31306" r="919" b="19309"/>
          <a:stretch/>
        </p:blipFill>
        <p:spPr>
          <a:xfrm>
            <a:off x="5667483" y="160820"/>
            <a:ext cx="2008994" cy="140338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992194" y="18600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走道天井</a:t>
            </a:r>
          </a:p>
        </p:txBody>
      </p:sp>
      <p:cxnSp>
        <p:nvCxnSpPr>
          <p:cNvPr id="28" name="肘形连接符 27"/>
          <p:cNvCxnSpPr>
            <a:endCxn id="25" idx="2"/>
          </p:cNvCxnSpPr>
          <p:nvPr/>
        </p:nvCxnSpPr>
        <p:spPr>
          <a:xfrm flipV="1">
            <a:off x="9568822" y="2485377"/>
            <a:ext cx="1567230" cy="104388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3727275" y="2116045"/>
            <a:ext cx="18795" cy="235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6607568" y="2246117"/>
            <a:ext cx="0" cy="2085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94" y="3961222"/>
            <a:ext cx="2132308" cy="11994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" y="4228247"/>
            <a:ext cx="2142540" cy="1204673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 flipV="1">
            <a:off x="8758849" y="2386824"/>
            <a:ext cx="0" cy="2085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96250" y="54644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一楼临水广场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9412429" y="52710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屋顶绿化广场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46" y="160820"/>
            <a:ext cx="1677011" cy="1817880"/>
          </a:xfrm>
          <a:prstGeom prst="rect">
            <a:avLst/>
          </a:prstGeom>
        </p:spPr>
      </p:pic>
      <p:cxnSp>
        <p:nvCxnSpPr>
          <p:cNvPr id="52" name="肘形连接符 51"/>
          <p:cNvCxnSpPr/>
          <p:nvPr/>
        </p:nvCxnSpPr>
        <p:spPr>
          <a:xfrm flipV="1">
            <a:off x="9568821" y="2485053"/>
            <a:ext cx="1567230" cy="104388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74" y="161144"/>
            <a:ext cx="1410347" cy="18287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4" y="173515"/>
            <a:ext cx="2094668" cy="135629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88" y="1860093"/>
            <a:ext cx="1227791" cy="1633081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5333497" y="2774680"/>
            <a:ext cx="2040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暖通系统</a:t>
            </a:r>
            <a:endParaRPr lang="zh-CN" altLang="zh-CN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96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0"/>
    </mc:Choice>
    <mc:Fallback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5" grpId="0"/>
      <p:bldP spid="27" grpId="0"/>
      <p:bldP spid="49" grpId="0"/>
      <p:bldP spid="50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578530" y="410482"/>
            <a:ext cx="5990711" cy="57694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、绿建改良方案</a:t>
            </a:r>
            <a:r>
              <a:rPr lang="en-US" altLang="zh-CN" dirty="0"/>
              <a:t>——</a:t>
            </a:r>
            <a:r>
              <a:rPr lang="zh-CN" altLang="en-US" dirty="0"/>
              <a:t>太阳能利用</a:t>
            </a:r>
          </a:p>
        </p:txBody>
      </p:sp>
      <p:pic>
        <p:nvPicPr>
          <p:cNvPr id="1026" name="图片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21" y="2972537"/>
            <a:ext cx="5604932" cy="3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2948857"/>
            <a:ext cx="4828675" cy="3621506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249071" y="4482884"/>
            <a:ext cx="806117" cy="55345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0245" y="1460309"/>
            <a:ext cx="10647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在调研的过程中，我们观察到建筑本身房顶的利用率较低，</a:t>
            </a:r>
            <a:r>
              <a:rPr lang="zh-CN" altLang="zh-CN" dirty="0"/>
              <a:t>我们依据时空分布有效合理的布置光伏板，利用太阳能达到节能减排绿色低碳的目的。年太阳能总辐射在</a:t>
            </a:r>
            <a:r>
              <a:rPr lang="en-US" altLang="zh-CN" dirty="0"/>
              <a:t>4300MJ/</a:t>
            </a:r>
            <a:r>
              <a:rPr lang="zh-CN" altLang="zh-CN" dirty="0"/>
              <a:t>㎡以上</a:t>
            </a:r>
            <a:r>
              <a:rPr lang="zh-CN" altLang="en-US" dirty="0"/>
              <a:t>。</a:t>
            </a:r>
            <a:endParaRPr lang="zh-CN" altLang="zh-CN" dirty="0"/>
          </a:p>
          <a:p>
            <a:endParaRPr lang="zh-CN" altLang="en-US" sz="2400" dirty="0"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25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578530" y="410482"/>
            <a:ext cx="5990711" cy="57694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、绿建改良方案</a:t>
            </a:r>
            <a:r>
              <a:rPr lang="en-US" altLang="zh-CN" dirty="0"/>
              <a:t>——</a:t>
            </a:r>
            <a:r>
              <a:rPr lang="zh-CN" altLang="en-US" dirty="0"/>
              <a:t>空调系统改造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0245" y="1350159"/>
            <a:ext cx="10647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</a:t>
            </a:r>
            <a:r>
              <a:rPr lang="zh-CN" altLang="zh-CN" dirty="0"/>
              <a:t>为了解决同学反映的教学楼教室空气质量差，感觉闷热的情况，在本项目中我们为慧源楼增设了新型空调系统，让本来仅依靠自然通风和几个电风扇的机械通风现象得到改变，同时在本项目设计的空调系统中充分利用了慧源楼临湖而建的优势，采用水源热泵机组，</a:t>
            </a:r>
            <a:r>
              <a:rPr lang="zh-CN" altLang="en-US" dirty="0"/>
              <a:t>利用湖水和热泵原理，</a:t>
            </a:r>
            <a:r>
              <a:rPr lang="zh-CN" altLang="zh-CN" dirty="0"/>
              <a:t>实现经济性与环保型的共存。</a:t>
            </a:r>
          </a:p>
          <a:p>
            <a:endParaRPr lang="zh-CN" altLang="en-US" sz="2400" dirty="0"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4245"/>
            <a:ext cx="12192000" cy="28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0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530" y="410482"/>
            <a:ext cx="5990711" cy="57694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、绿建改良方案</a:t>
            </a:r>
            <a:r>
              <a:rPr lang="en-US" altLang="zh-CN" dirty="0"/>
              <a:t>——</a:t>
            </a:r>
            <a:r>
              <a:rPr lang="zh-CN" altLang="en-US" dirty="0"/>
              <a:t>空调系统改造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94" y="1571008"/>
            <a:ext cx="8000126" cy="42105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48561" y="1414146"/>
            <a:ext cx="2970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latin typeface="华光楷体二_CNKI" panose="02000500000000000000" pitchFamily="2" charset="-122"/>
                <a:ea typeface="华光楷体二_CNKI" panose="02000500000000000000" pitchFamily="2" charset="-122"/>
              </a:rPr>
              <a:t>本设计采用水源热泵机组，利用湖泊中吸收的太阳能和地热能而形成的低品位热能资源，采用热泵原理，通过少量的高位电能输入，实现低位热能向高位热能转移，且水源热泵的运行效率较高、费用较低，以此实现经济性与环保型的共存。</a:t>
            </a:r>
            <a:endParaRPr lang="zh-CN" altLang="en-US" sz="3200" dirty="0">
              <a:latin typeface="华光楷体二_CNKI" panose="02000500000000000000" pitchFamily="2" charset="-122"/>
              <a:ea typeface="华光楷体二_CNKI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405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578530" y="410482"/>
            <a:ext cx="5990711" cy="576943"/>
          </a:xfrm>
        </p:spPr>
        <p:txBody>
          <a:bodyPr>
            <a:norm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、绿建改良方案</a:t>
            </a:r>
            <a:r>
              <a:rPr lang="en-US" altLang="zh-CN" dirty="0"/>
              <a:t>——</a:t>
            </a:r>
            <a:r>
              <a:rPr lang="zh-CN" altLang="en-US" dirty="0"/>
              <a:t>采光改造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0245" y="1350159"/>
            <a:ext cx="1064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</a:t>
            </a:r>
            <a:r>
              <a:rPr lang="zh-CN" altLang="en-US" dirty="0"/>
              <a:t>由于教学楼本身教室设计，</a:t>
            </a:r>
            <a:r>
              <a:rPr lang="zh-CN" altLang="zh-CN" dirty="0"/>
              <a:t>教室现状为进深大，且自然采光仅靠教室外侧的落地窗以及两侧窗采光，且部分教室外侧有楼梯遮挡采光，导致教室内原始采光效果较差</a:t>
            </a:r>
            <a:r>
              <a:rPr lang="zh-CN" altLang="en-US" dirty="0"/>
              <a:t>。本设计中通过</a:t>
            </a:r>
            <a:r>
              <a:rPr lang="zh-CN" altLang="zh-CN" dirty="0"/>
              <a:t>教室缩小，推出天井，天井向教室内侧采高窗，在原有教室窗上采用反光板，同时在教室内设导光管，来改善教室内采光效果</a:t>
            </a:r>
            <a:r>
              <a:rPr lang="zh-CN" altLang="en-US" dirty="0"/>
              <a:t>，同时解决了南向教室眩光问题。</a:t>
            </a:r>
            <a:endParaRPr lang="zh-CN" altLang="en-US" sz="2400" dirty="0"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88958" y="556867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原始采光系数</a:t>
            </a:r>
          </a:p>
        </p:txBody>
      </p:sp>
      <p:pic>
        <p:nvPicPr>
          <p:cNvPr id="2051" name="图片 2" descr="图形用户界面, 图示&#10;&#10;描述已自动生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6" y="3035133"/>
            <a:ext cx="39290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右箭头 9"/>
          <p:cNvSpPr/>
          <p:nvPr/>
        </p:nvSpPr>
        <p:spPr>
          <a:xfrm>
            <a:off x="4988101" y="3941094"/>
            <a:ext cx="806117" cy="55345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图片 1" descr="图示&#10;&#10;描述已自动生成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85" y="2608589"/>
            <a:ext cx="3761789" cy="156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9959065" y="306695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修改后采光系数</a:t>
            </a:r>
            <a:endParaRPr lang="en-US" altLang="zh-CN" dirty="0"/>
          </a:p>
          <a:p>
            <a:r>
              <a:rPr lang="zh-CN" altLang="en-US" dirty="0"/>
              <a:t>相较修改前大幅提高</a:t>
            </a:r>
          </a:p>
        </p:txBody>
      </p:sp>
      <p:pic>
        <p:nvPicPr>
          <p:cNvPr id="2053" name="图片 5" descr="图形用户界面, 图示&#10;&#10;描述已自动生成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26" y="4596858"/>
            <a:ext cx="3238087" cy="194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9959065" y="5199342"/>
            <a:ext cx="211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修改后眩光指数</a:t>
            </a:r>
            <a:endParaRPr lang="en-US" altLang="zh-CN" dirty="0"/>
          </a:p>
          <a:p>
            <a:r>
              <a:rPr lang="zh-CN" altLang="en-US" dirty="0"/>
              <a:t>解决了南向教室眩光问题</a:t>
            </a:r>
          </a:p>
        </p:txBody>
      </p:sp>
    </p:spTree>
    <p:extLst>
      <p:ext uri="{BB962C8B-B14F-4D97-AF65-F5344CB8AC3E}">
        <p14:creationId xmlns:p14="http://schemas.microsoft.com/office/powerpoint/2010/main" val="67388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4" grpId="0"/>
      <p:bldP spid="10" grpId="0" animBg="1"/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97800" y="1907252"/>
            <a:ext cx="364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part3</a:t>
            </a:r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、绿建分析</a:t>
            </a:r>
            <a:endParaRPr lang="en-US" altLang="zh-CN" sz="6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936681"/>
            <a:ext cx="7017182" cy="431405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420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0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、光环境分析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1219868" y="5531665"/>
            <a:ext cx="963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100" dirty="0">
                <a:ea typeface="等线" panose="02010600030101010101" pitchFamily="2" charset="-122"/>
                <a:cs typeface="Times New Roman" panose="02020603050405020304" pitchFamily="18" charset="0"/>
              </a:rPr>
              <a:t>改造前</a:t>
            </a:r>
            <a:r>
              <a:rPr lang="zh-CN" altLang="zh-CN" kern="100" dirty="0">
                <a:ea typeface="等线" panose="02010600030101010101" pitchFamily="2" charset="-122"/>
                <a:cs typeface="Times New Roman" panose="02020603050405020304" pitchFamily="18" charset="0"/>
              </a:rPr>
              <a:t>教室位于走道两侧排布，教室现状为进深大，且自然采光仅靠教室外侧的落地窗以及两侧窗采光，且部分教室外侧有楼梯遮挡采光，导致教室内原始采光效果较差（如图</a:t>
            </a:r>
            <a:r>
              <a:rPr lang="en-US" altLang="zh-CN" kern="100" dirty="0"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ea typeface="等线" panose="02010600030101010101" pitchFamily="2" charset="-122"/>
                <a:cs typeface="Times New Roman" panose="02020603050405020304" pitchFamily="18" charset="0"/>
              </a:rPr>
              <a:t>），且南向教室有直射眩光。</a:t>
            </a:r>
            <a:r>
              <a:rPr lang="zh-CN" altLang="en-US" kern="100" dirty="0">
                <a:ea typeface="等线" panose="02010600030101010101" pitchFamily="2" charset="-122"/>
                <a:cs typeface="Times New Roman" panose="02020603050405020304" pitchFamily="18" charset="0"/>
              </a:rPr>
              <a:t>修改后解决了上述问题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2600" y="5298792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" descr="图示&#10;&#10;描述已自动生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0" y="1438456"/>
            <a:ext cx="6195320" cy="25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 descr="图形用户界面, 图示&#10;&#10;描述已自动生成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66" y="1438456"/>
            <a:ext cx="4437474" cy="266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42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170182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、节能设计分析</a:t>
            </a:r>
          </a:p>
        </p:txBody>
      </p:sp>
      <p:pic>
        <p:nvPicPr>
          <p:cNvPr id="3074" name="图片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6"/>
          <a:stretch/>
        </p:blipFill>
        <p:spPr bwMode="auto">
          <a:xfrm>
            <a:off x="466809" y="843950"/>
            <a:ext cx="5275262" cy="18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13" y="843950"/>
            <a:ext cx="4053942" cy="169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13" y="2595076"/>
            <a:ext cx="3828800" cy="21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9" y="2901350"/>
            <a:ext cx="5275262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625600" y="5247455"/>
            <a:ext cx="8523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改造完成后，</a:t>
            </a:r>
            <a:r>
              <a:rPr lang="zh-CN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节能规定指标可权衡，性能指标满足要求，隔热、结露、防潮都满足要求</a:t>
            </a:r>
          </a:p>
        </p:txBody>
      </p:sp>
      <p:sp>
        <p:nvSpPr>
          <p:cNvPr id="10" name="矩形 9"/>
          <p:cNvSpPr/>
          <p:nvPr/>
        </p:nvSpPr>
        <p:spPr>
          <a:xfrm>
            <a:off x="-54166" y="5043358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7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170182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、热舒适分析</a:t>
            </a:r>
          </a:p>
        </p:txBody>
      </p:sp>
      <p:pic>
        <p:nvPicPr>
          <p:cNvPr id="4098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5" y="986492"/>
            <a:ext cx="4911174" cy="405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41703" y="5109327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2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室内</a:t>
            </a:r>
            <a:r>
              <a:rPr lang="zh-CN" altLang="zh-CN" sz="12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速度云图</a:t>
            </a:r>
          </a:p>
        </p:txBody>
      </p:sp>
      <p:pic>
        <p:nvPicPr>
          <p:cNvPr id="4099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81" y="986491"/>
            <a:ext cx="2848308" cy="426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0" y="5398858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602395" y="5747676"/>
            <a:ext cx="8523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改造完成后，热舒适计算结果</a:t>
            </a:r>
            <a:r>
              <a:rPr lang="en-US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PMV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0.31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，热舒适等级为</a:t>
            </a:r>
            <a:r>
              <a:rPr lang="en-US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级。</a:t>
            </a:r>
            <a:endParaRPr lang="zh-CN" altLang="zh-CN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0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170182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、住区热环境分析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5398858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928"/>
            <a:ext cx="620213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6386512" y="1559928"/>
            <a:ext cx="5667375" cy="2857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22319" y="577668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热岛较强，但处于可调节范围</a:t>
            </a:r>
          </a:p>
        </p:txBody>
      </p:sp>
    </p:spTree>
    <p:extLst>
      <p:ext uri="{BB962C8B-B14F-4D97-AF65-F5344CB8AC3E}">
        <p14:creationId xmlns:p14="http://schemas.microsoft.com/office/powerpoint/2010/main" val="341927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36" y="1098125"/>
            <a:ext cx="2654300" cy="932246"/>
          </a:xfrm>
        </p:spPr>
        <p:txBody>
          <a:bodyPr/>
          <a:lstStyle/>
          <a:p>
            <a:r>
              <a:rPr lang="zh-CN" altLang="en-US" dirty="0"/>
              <a:t>目录</a:t>
            </a: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-2178" r="3185" b="12742"/>
          <a:stretch/>
        </p:blipFill>
        <p:spPr>
          <a:xfrm>
            <a:off x="5319681" y="1383789"/>
            <a:ext cx="6257979" cy="375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/>
          <p:cNvGrpSpPr/>
          <p:nvPr/>
        </p:nvGrpSpPr>
        <p:grpSpPr>
          <a:xfrm>
            <a:off x="417486" y="1098126"/>
            <a:ext cx="4178300" cy="4425106"/>
            <a:chOff x="6477000" y="1866900"/>
            <a:chExt cx="4178300" cy="3398667"/>
          </a:xfrm>
        </p:grpSpPr>
        <p:grpSp>
          <p:nvGrpSpPr>
            <p:cNvPr id="9" name="组合 8"/>
            <p:cNvGrpSpPr/>
            <p:nvPr/>
          </p:nvGrpSpPr>
          <p:grpSpPr>
            <a:xfrm>
              <a:off x="6477000" y="1866900"/>
              <a:ext cx="1524000" cy="2067083"/>
              <a:chOff x="6477000" y="850900"/>
              <a:chExt cx="1524000" cy="3759200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6477000" y="850900"/>
                <a:ext cx="152400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6477000" y="850900"/>
                <a:ext cx="0" cy="3759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9131300" y="3149600"/>
              <a:ext cx="1524000" cy="2115967"/>
              <a:chOff x="9131300" y="2222500"/>
              <a:chExt cx="1524000" cy="3759200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9131300" y="5981700"/>
                <a:ext cx="152400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10655300" y="2222500"/>
                <a:ext cx="0" cy="3759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/>
          <p:cNvSpPr txBox="1"/>
          <p:nvPr/>
        </p:nvSpPr>
        <p:spPr>
          <a:xfrm>
            <a:off x="1141385" y="2750596"/>
            <a:ext cx="273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设计背景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41383" y="3259723"/>
            <a:ext cx="320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绿建分析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1383" y="3786049"/>
            <a:ext cx="320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绿建改良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 flipV="1">
            <a:off x="417485" y="2124564"/>
            <a:ext cx="4178300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AD74DB2-5A74-D016-AD0A-B1C4590EFEFD}"/>
              </a:ext>
            </a:extLst>
          </p:cNvPr>
          <p:cNvSpPr txBox="1"/>
          <p:nvPr/>
        </p:nvSpPr>
        <p:spPr>
          <a:xfrm>
            <a:off x="1141383" y="4318502"/>
            <a:ext cx="320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模型漫游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222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170182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、通风分析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5398858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图片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5" y="1289808"/>
            <a:ext cx="5037137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331373" y="5760980"/>
            <a:ext cx="8465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参照速度矢量图优化周围布置后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周围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没有出现速度超过</a:t>
            </a:r>
            <a:r>
              <a:rPr lang="en-US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5m/s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的区域。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同时人行区域风速放大系数小于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，满足绿建要求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7" name="图片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83" y="1289808"/>
            <a:ext cx="5021263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35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82" y="170182"/>
            <a:ext cx="3932237" cy="673768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、通风分析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5398858"/>
            <a:ext cx="12246166" cy="118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图片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1" y="1379171"/>
            <a:ext cx="4356100" cy="24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2" y="1374629"/>
            <a:ext cx="4356100" cy="24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732246" y="383063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建筑背风面风压云图</a:t>
            </a:r>
            <a:r>
              <a:rPr lang="en-US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: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6821" y="383063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建筑迎风面风压云图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26526"/>
              </p:ext>
            </p:extLst>
          </p:nvPr>
        </p:nvGraphicFramePr>
        <p:xfrm>
          <a:off x="3006761" y="4339262"/>
          <a:ext cx="5753099" cy="882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1000">
                  <a:extLst>
                    <a:ext uri="{9D8B030D-6E8A-4147-A177-3AD203B41FA5}">
                      <a16:colId xmlns:a16="http://schemas.microsoft.com/office/drawing/2014/main" val="1588688958"/>
                    </a:ext>
                  </a:extLst>
                </a:gridCol>
                <a:gridCol w="1530857">
                  <a:extLst>
                    <a:ext uri="{9D8B030D-6E8A-4147-A177-3AD203B41FA5}">
                      <a16:colId xmlns:a16="http://schemas.microsoft.com/office/drawing/2014/main" val="1531883563"/>
                    </a:ext>
                  </a:extLst>
                </a:gridCol>
                <a:gridCol w="1710621">
                  <a:extLst>
                    <a:ext uri="{9D8B030D-6E8A-4147-A177-3AD203B41FA5}">
                      <a16:colId xmlns:a16="http://schemas.microsoft.com/office/drawing/2014/main" val="3571534822"/>
                    </a:ext>
                  </a:extLst>
                </a:gridCol>
                <a:gridCol w="1710621">
                  <a:extLst>
                    <a:ext uri="{9D8B030D-6E8A-4147-A177-3AD203B41FA5}">
                      <a16:colId xmlns:a16="http://schemas.microsoft.com/office/drawing/2014/main" val="1008825728"/>
                    </a:ext>
                  </a:extLst>
                </a:gridCol>
              </a:tblGrid>
              <a:tr h="44121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000" kern="0">
                          <a:effectLst/>
                        </a:rPr>
                        <a:t>区域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000" kern="0">
                          <a:effectLst/>
                        </a:rPr>
                        <a:t>迎风面窗平均风压</a:t>
                      </a:r>
                      <a:r>
                        <a:rPr lang="en-US" sz="1000" kern="0">
                          <a:effectLst/>
                        </a:rPr>
                        <a:t>(Pa)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</a:rPr>
                        <a:t>背风面窗平均风压</a:t>
                      </a:r>
                      <a:r>
                        <a:rPr lang="en-US" sz="1000" kern="0" dirty="0">
                          <a:effectLst/>
                        </a:rPr>
                        <a:t>(Pa)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000" kern="0">
                          <a:effectLst/>
                        </a:rPr>
                        <a:t>迎背风面窗平均风压差</a:t>
                      </a:r>
                      <a:r>
                        <a:rPr lang="en-US" sz="1000" kern="0">
                          <a:effectLst/>
                        </a:rPr>
                        <a:t>(Pa)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725601"/>
                  </a:ext>
                </a:extLst>
              </a:tr>
              <a:tr h="44121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000" kern="0">
                          <a:effectLst/>
                        </a:rPr>
                        <a:t>整楼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1.57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-1.48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3.05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283599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693825" y="5774247"/>
            <a:ext cx="885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通风基本满足</a:t>
            </a:r>
            <a:r>
              <a:rPr lang="zh-CN" altLang="zh-CN" dirty="0"/>
              <a:t>标准要求：迎背风面窗平均风压差（绝对值）</a:t>
            </a:r>
            <a:r>
              <a:rPr lang="en-US" altLang="zh-CN" dirty="0"/>
              <a:t>≤5Pa</a:t>
            </a:r>
            <a:r>
              <a:rPr lang="zh-CN" altLang="zh-CN" dirty="0"/>
              <a:t>。结论：该楼达标。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32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/>
      <p:bldP spid="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5202"/>
          <a:stretch/>
        </p:blipFill>
        <p:spPr>
          <a:xfrm>
            <a:off x="432869" y="1127463"/>
            <a:ext cx="7331824" cy="460307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70AB09E-FAF0-605C-FA56-0142AF942695}"/>
              </a:ext>
            </a:extLst>
          </p:cNvPr>
          <p:cNvSpPr txBox="1"/>
          <p:nvPr/>
        </p:nvSpPr>
        <p:spPr>
          <a:xfrm>
            <a:off x="8173039" y="2623689"/>
            <a:ext cx="364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part4</a:t>
            </a:r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、模型漫游</a:t>
            </a:r>
            <a:endParaRPr lang="en-US" altLang="zh-CN" sz="6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649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9" y="1204724"/>
            <a:ext cx="7531100" cy="423624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18" name="文本框 17"/>
          <p:cNvSpPr txBox="1"/>
          <p:nvPr/>
        </p:nvSpPr>
        <p:spPr>
          <a:xfrm>
            <a:off x="7797800" y="1907252"/>
            <a:ext cx="364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part1</a:t>
            </a:r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、设计背景</a:t>
            </a:r>
            <a:endParaRPr lang="en-US" altLang="zh-CN" sz="6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738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531" y="410482"/>
            <a:ext cx="3932237" cy="576943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、设计背景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8512" y="1278091"/>
            <a:ext cx="6453198" cy="3360412"/>
          </a:xfrm>
        </p:spPr>
        <p:txBody>
          <a:bodyPr>
            <a:noAutofit/>
          </a:bodyPr>
          <a:lstStyle/>
          <a:p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    伴随着</a:t>
            </a:r>
            <a:r>
              <a:rPr lang="en-US" altLang="zh-CN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2020</a:t>
            </a:r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年初新型冠状病毒出现，到如今我国进入后疫情时代，常态化疫情防控逐渐称为城市智力的重要部分，在未来城市的发展中，公共空间的“韧性”构建是决定城市韧性的关键。</a:t>
            </a:r>
            <a:endParaRPr lang="en-US" altLang="zh-CN" sz="2400" dirty="0"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  <a:p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    本次选择的改造的目标是南昌大学的公共教学楼</a:t>
            </a:r>
            <a:r>
              <a:rPr lang="en-US" altLang="zh-CN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——</a:t>
            </a:r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慧源楼，是整个校区最早建造的建筑，在设计时伴湖而建，环境美观地势；平坦开阔。整个教学楼最高可容纳</a:t>
            </a:r>
            <a:r>
              <a:rPr lang="en-US" altLang="zh-CN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1.5</a:t>
            </a:r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万人同时上课，但是随着时代发展，教学楼也逐渐暴露出许多难以满足学生要求的问题。</a:t>
            </a:r>
            <a:endParaRPr lang="en-US" altLang="zh-CN" sz="2400" dirty="0"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"/>
          <a:stretch/>
        </p:blipFill>
        <p:spPr>
          <a:xfrm>
            <a:off x="6816436" y="1242375"/>
            <a:ext cx="4926729" cy="34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4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531" y="410482"/>
            <a:ext cx="3932237" cy="576943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、设计背景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1" y="1175314"/>
            <a:ext cx="6823222" cy="48248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72498" y="2248889"/>
            <a:ext cx="4027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    慧源楼位于中国江西省南昌市，每年季风强弱和进退迟早不同，气温变化较大，降水分布不均，高温干旱，低温降雪冷害和暴雨洪涝台风等气象灾害发生较频繁。对建筑的要求较高。</a:t>
            </a:r>
          </a:p>
        </p:txBody>
      </p:sp>
    </p:spTree>
    <p:extLst>
      <p:ext uri="{BB962C8B-B14F-4D97-AF65-F5344CB8AC3E}">
        <p14:creationId xmlns:p14="http://schemas.microsoft.com/office/powerpoint/2010/main" val="368240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"/>
    </mc:Choice>
    <mc:Fallback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531" y="410482"/>
            <a:ext cx="3932237" cy="576943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、设计背景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38730" r="70348" b="12169"/>
          <a:stretch/>
        </p:blipFill>
        <p:spPr>
          <a:xfrm>
            <a:off x="670005" y="2258220"/>
            <a:ext cx="2264228" cy="33225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40740" r="48204" b="10584"/>
          <a:stretch/>
        </p:blipFill>
        <p:spPr>
          <a:xfrm>
            <a:off x="3494054" y="2258221"/>
            <a:ext cx="2317479" cy="33673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4" t="38518" r="25611" b="11747"/>
          <a:stretch/>
        </p:blipFill>
        <p:spPr>
          <a:xfrm>
            <a:off x="6297191" y="2270060"/>
            <a:ext cx="2496458" cy="3410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2" t="40488" r="3965" b="11469"/>
          <a:stretch/>
        </p:blipFill>
        <p:spPr>
          <a:xfrm>
            <a:off x="9353470" y="2258221"/>
            <a:ext cx="2293383" cy="33720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84121" y="132385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华光仿宋二_CNKI" panose="02000500000000000000" pitchFamily="2" charset="-122"/>
                <a:ea typeface="华光仿宋二_CNKI" panose="02000500000000000000" pitchFamily="2" charset="-122"/>
              </a:rPr>
              <a:t>场地分析</a:t>
            </a:r>
          </a:p>
        </p:txBody>
      </p:sp>
    </p:spTree>
    <p:extLst>
      <p:ext uri="{BB962C8B-B14F-4D97-AF65-F5344CB8AC3E}">
        <p14:creationId xmlns:p14="http://schemas.microsoft.com/office/powerpoint/2010/main" val="64489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79" y="2234718"/>
            <a:ext cx="2750530" cy="20628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531" y="410482"/>
            <a:ext cx="3932237" cy="576943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、设计背景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8679" y="1075491"/>
            <a:ext cx="9861283" cy="1330394"/>
          </a:xfrm>
        </p:spPr>
        <p:txBody>
          <a:bodyPr>
            <a:noAutofit/>
          </a:bodyPr>
          <a:lstStyle/>
          <a:p>
            <a:r>
              <a:rPr lang="zh-CN" altLang="en-US" sz="2400" dirty="0">
                <a:latin typeface="华光仿宋_CNKI" panose="02000500000000000000" pitchFamily="2" charset="-122"/>
                <a:ea typeface="华光仿宋_CNKI" panose="02000500000000000000" pitchFamily="2" charset="-122"/>
              </a:rPr>
              <a:t>    在对教学主楼进行调研分析后，我们发现如今的教学主楼逐渐难以满足高标准的使用需求。</a:t>
            </a:r>
          </a:p>
        </p:txBody>
      </p:sp>
      <p:sp>
        <p:nvSpPr>
          <p:cNvPr id="12" name="矩形 11"/>
          <p:cNvSpPr/>
          <p:nvPr/>
        </p:nvSpPr>
        <p:spPr>
          <a:xfrm>
            <a:off x="948679" y="4505087"/>
            <a:ext cx="2750530" cy="204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10768" y="2237845"/>
            <a:ext cx="2779380" cy="2059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 flipH="1">
            <a:off x="4697504" y="2405885"/>
            <a:ext cx="2405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光仿宋_CNKI" panose="02000500000000000000" pitchFamily="2" charset="-122"/>
                <a:ea typeface="华光仿宋_CNKI" panose="02000500000000000000" pitchFamily="2" charset="-122"/>
              </a:rPr>
              <a:t>西北侧自习区采光严重不足</a:t>
            </a:r>
            <a:endParaRPr lang="en-US" altLang="zh-CN" sz="2800" dirty="0">
              <a:solidFill>
                <a:schemeClr val="bg1"/>
              </a:solidFill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5662056" y="4036438"/>
            <a:ext cx="383317" cy="20783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03" y="2234718"/>
            <a:ext cx="2750148" cy="2062611"/>
          </a:xfrm>
          <a:prstGeom prst="rect">
            <a:avLst/>
          </a:prstGeom>
        </p:spPr>
      </p:pic>
      <p:sp>
        <p:nvSpPr>
          <p:cNvPr id="30" name="等腰三角形 29"/>
          <p:cNvSpPr/>
          <p:nvPr/>
        </p:nvSpPr>
        <p:spPr>
          <a:xfrm>
            <a:off x="2132285" y="4598636"/>
            <a:ext cx="383317" cy="20783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8008221" y="4505087"/>
            <a:ext cx="2750530" cy="204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>
            <a:off x="9191827" y="4598636"/>
            <a:ext cx="383317" cy="20783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 flipH="1">
            <a:off x="1194994" y="4834352"/>
            <a:ext cx="2257898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华光仿宋_CNKI" panose="02000500000000000000" pitchFamily="2" charset="-122"/>
                <a:ea typeface="华光仿宋_CNKI" panose="02000500000000000000" pitchFamily="2" charset="-122"/>
              </a:rPr>
              <a:t>南侧近水侧接近荒废，利用率低下</a:t>
            </a:r>
            <a:endParaRPr lang="en-US" altLang="zh-CN" sz="1600" dirty="0">
              <a:solidFill>
                <a:schemeClr val="bg1"/>
              </a:solidFill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52" y="4402726"/>
            <a:ext cx="1823326" cy="2148561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 flipH="1">
            <a:off x="8180532" y="4837610"/>
            <a:ext cx="2405906" cy="131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华光仿宋_CNKI" panose="02000500000000000000" pitchFamily="2" charset="-122"/>
                <a:ea typeface="华光仿宋_CNKI" panose="02000500000000000000" pitchFamily="2" charset="-122"/>
              </a:rPr>
              <a:t>天井下荒地未有效利用</a:t>
            </a:r>
            <a:endParaRPr lang="en-US" altLang="zh-CN" sz="2800" dirty="0">
              <a:solidFill>
                <a:schemeClr val="bg1"/>
              </a:solidFill>
              <a:latin typeface="华光仿宋_CNKI" panose="02000500000000000000" pitchFamily="2" charset="-122"/>
              <a:ea typeface="华光仿宋_CNKI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62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2" grpId="0" animBg="1"/>
      <p:bldP spid="13" grpId="0" animBg="1"/>
      <p:bldP spid="20" grpId="0"/>
      <p:bldP spid="26" grpId="0" animBg="1"/>
      <p:bldP spid="30" grpId="0" animBg="1"/>
      <p:bldP spid="31" grpId="0" animBg="1"/>
      <p:bldP spid="32" grpId="0" animBg="1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/>
        </p:nvSpPr>
        <p:spPr>
          <a:xfrm rot="16200000">
            <a:off x="4867910" y="2904490"/>
            <a:ext cx="409575" cy="773430"/>
          </a:xfrm>
          <a:prstGeom prst="rtTriangle">
            <a:avLst/>
          </a:prstGeom>
          <a:solidFill>
            <a:srgbClr val="F5C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51"/>
          <p:cNvSpPr txBox="1"/>
          <p:nvPr/>
        </p:nvSpPr>
        <p:spPr>
          <a:xfrm>
            <a:off x="658495" y="1463040"/>
            <a:ext cx="1629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清风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73200" y="2049046"/>
            <a:ext cx="398716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+mn-ea"/>
              </a:rPr>
              <a:t>挖掘慧源楼周围环境，利用慧源楼伴湖而建的天然优势地理环境，调整建筑内布局，创造良好风环境。</a:t>
            </a:r>
            <a:endParaRPr lang="zh-CN" altLang="en-US" dirty="0"/>
          </a:p>
        </p:txBody>
      </p:sp>
      <p:sp>
        <p:nvSpPr>
          <p:cNvPr id="19" name="文本框 51"/>
          <p:cNvSpPr txBox="1"/>
          <p:nvPr/>
        </p:nvSpPr>
        <p:spPr>
          <a:xfrm>
            <a:off x="1473200" y="3863975"/>
            <a:ext cx="393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天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42720" y="4435475"/>
            <a:ext cx="372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+mn-ea"/>
              </a:rPr>
              <a:t>挖掘建筑本身面积大、南昌光照条件好的优势，合理布置太阳能光伏板发电，减少碳排放。</a:t>
            </a:r>
            <a:endParaRPr lang="zh-CN" altLang="en-US" dirty="0"/>
          </a:p>
        </p:txBody>
      </p:sp>
      <p:sp>
        <p:nvSpPr>
          <p:cNvPr id="21" name="文本框 51"/>
          <p:cNvSpPr txBox="1"/>
          <p:nvPr/>
        </p:nvSpPr>
        <p:spPr>
          <a:xfrm>
            <a:off x="5935344" y="3863975"/>
            <a:ext cx="1264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地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729730" y="4435475"/>
            <a:ext cx="3884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+mn-ea"/>
              </a:rPr>
              <a:t>由于建筑建造时间早，建筑本身未规划空调热泵系统，我们根据地理环境，选择采用了水源热泵机组，在提供舒适的热环境的同时节省能源消耗。</a:t>
            </a:r>
            <a:endParaRPr lang="zh-CN" altLang="en-US" dirty="0"/>
          </a:p>
        </p:txBody>
      </p:sp>
      <p:sp>
        <p:nvSpPr>
          <p:cNvPr id="23" name="文本框 51"/>
          <p:cNvSpPr txBox="1"/>
          <p:nvPr/>
        </p:nvSpPr>
        <p:spPr>
          <a:xfrm>
            <a:off x="6256020" y="1452563"/>
            <a:ext cx="1428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柳绿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729730" y="2096135"/>
            <a:ext cx="361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使用屋顶空置面积同时合理规划地面绿植，增加整个建筑环境周围的绿化率，促进大环境碳平衡。</a:t>
            </a:r>
            <a:endParaRPr lang="zh-CN" altLang="en-US" dirty="0"/>
          </a:p>
        </p:txBody>
      </p:sp>
      <p:sp>
        <p:nvSpPr>
          <p:cNvPr id="25" name="直角三角形 24"/>
          <p:cNvSpPr/>
          <p:nvPr/>
        </p:nvSpPr>
        <p:spPr>
          <a:xfrm rot="16200000">
            <a:off x="10206355" y="5285105"/>
            <a:ext cx="409575" cy="773430"/>
          </a:xfrm>
          <a:prstGeom prst="rtTriangle">
            <a:avLst/>
          </a:prstGeom>
          <a:solidFill>
            <a:srgbClr val="F5C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直角三角形 25"/>
          <p:cNvSpPr/>
          <p:nvPr/>
        </p:nvSpPr>
        <p:spPr>
          <a:xfrm rot="16200000">
            <a:off x="4868545" y="5235575"/>
            <a:ext cx="409575" cy="773430"/>
          </a:xfrm>
          <a:prstGeom prst="rtTriangle">
            <a:avLst/>
          </a:prstGeom>
          <a:solidFill>
            <a:srgbClr val="49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直角三角形 26"/>
          <p:cNvSpPr/>
          <p:nvPr/>
        </p:nvSpPr>
        <p:spPr>
          <a:xfrm rot="16200000">
            <a:off x="9964420" y="2954020"/>
            <a:ext cx="409575" cy="773430"/>
          </a:xfrm>
          <a:prstGeom prst="rtTriangle">
            <a:avLst/>
          </a:prstGeom>
          <a:solidFill>
            <a:srgbClr val="49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578531" y="410482"/>
            <a:ext cx="3932237" cy="5769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、设计背景</a:t>
            </a:r>
          </a:p>
        </p:txBody>
      </p:sp>
    </p:spTree>
    <p:extLst>
      <p:ext uri="{BB962C8B-B14F-4D97-AF65-F5344CB8AC3E}">
        <p14:creationId xmlns:p14="http://schemas.microsoft.com/office/powerpoint/2010/main" val="297036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0"/>
    </mc:Choice>
    <mc:Fallback>
      <p:transition spd="slow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352549"/>
            <a:ext cx="6784733" cy="383219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29" name="文本框 28"/>
          <p:cNvSpPr txBox="1"/>
          <p:nvPr/>
        </p:nvSpPr>
        <p:spPr>
          <a:xfrm>
            <a:off x="7797800" y="1907252"/>
            <a:ext cx="364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part2</a:t>
            </a:r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、绿建改良</a:t>
            </a:r>
            <a:endParaRPr lang="en-US" altLang="zh-CN" sz="6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278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1073</Words>
  <Application>Microsoft Office PowerPoint</Application>
  <PresentationFormat>宽屏</PresentationFormat>
  <Paragraphs>94</Paragraphs>
  <Slides>22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方正粗黑宋简体</vt:lpstr>
      <vt:lpstr>华光仿宋_CNKI</vt:lpstr>
      <vt:lpstr>华光仿宋二_CNKI</vt:lpstr>
      <vt:lpstr>华光楷体二_CNKI</vt:lpstr>
      <vt:lpstr>华文新魏</vt:lpstr>
      <vt:lpstr>楷体</vt:lpstr>
      <vt:lpstr>微软雅黑</vt:lpstr>
      <vt:lpstr>Arial</vt:lpstr>
      <vt:lpstr>Bauhaus 93</vt:lpstr>
      <vt:lpstr>Office 主题​​</vt:lpstr>
      <vt:lpstr>PowerPoint 演示文稿</vt:lpstr>
      <vt:lpstr>目录</vt:lpstr>
      <vt:lpstr>PowerPoint 演示文稿</vt:lpstr>
      <vt:lpstr>1、设计背景</vt:lpstr>
      <vt:lpstr>1、设计背景</vt:lpstr>
      <vt:lpstr>1、设计背景</vt:lpstr>
      <vt:lpstr>1、设计背景</vt:lpstr>
      <vt:lpstr>PowerPoint 演示文稿</vt:lpstr>
      <vt:lpstr>PowerPoint 演示文稿</vt:lpstr>
      <vt:lpstr>PowerPoint 演示文稿</vt:lpstr>
      <vt:lpstr>2、绿建改良方案——太阳能利用</vt:lpstr>
      <vt:lpstr>2、绿建改良方案——空调系统改造</vt:lpstr>
      <vt:lpstr>2、绿建改良方案——空调系统改造</vt:lpstr>
      <vt:lpstr>2、绿建改良方案——采光改造</vt:lpstr>
      <vt:lpstr>PowerPoint 演示文稿</vt:lpstr>
      <vt:lpstr>3、光环境分析</vt:lpstr>
      <vt:lpstr>3、节能设计分析</vt:lpstr>
      <vt:lpstr>3、热舒适分析</vt:lpstr>
      <vt:lpstr>3、住区热环境分析</vt:lpstr>
      <vt:lpstr>3、通风分析</vt:lpstr>
      <vt:lpstr>3、通风分析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朱胤辉</dc:creator>
  <cp:lastModifiedBy>黄 志斌</cp:lastModifiedBy>
  <cp:revision>29</cp:revision>
  <dcterms:created xsi:type="dcterms:W3CDTF">2023-03-06T08:22:27Z</dcterms:created>
  <dcterms:modified xsi:type="dcterms:W3CDTF">2023-03-08T09:46:35Z</dcterms:modified>
</cp:coreProperties>
</file>