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22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5" Type="http://schemas.openxmlformats.org/officeDocument/2006/relationships/slideLayout" Target="../slideLayouts/slideLayout7.xml"/><Relationship Id="rId14" Type="http://schemas.openxmlformats.org/officeDocument/2006/relationships/tags" Target="../tags/tag75.xml"/><Relationship Id="rId13" Type="http://schemas.openxmlformats.org/officeDocument/2006/relationships/image" Target="../media/image1.png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81.xml"/><Relationship Id="rId7" Type="http://schemas.openxmlformats.org/officeDocument/2006/relationships/image" Target="../media/image3.png"/><Relationship Id="rId6" Type="http://schemas.openxmlformats.org/officeDocument/2006/relationships/image" Target="../media/image2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91.xml"/><Relationship Id="rId11" Type="http://schemas.openxmlformats.org/officeDocument/2006/relationships/image" Target="../media/image5.png"/><Relationship Id="rId10" Type="http://schemas.openxmlformats.org/officeDocument/2006/relationships/image" Target="../media/image4.png"/><Relationship Id="rId1" Type="http://schemas.openxmlformats.org/officeDocument/2006/relationships/tags" Target="../tags/tag8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97.xm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tags" Target="../tags/tag96.xml"/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103.xml"/><Relationship Id="rId6" Type="http://schemas.openxmlformats.org/officeDocument/2006/relationships/image" Target="../media/image8.png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09.xml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15.xml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21.xml"/><Relationship Id="rId7" Type="http://schemas.openxmlformats.org/officeDocument/2006/relationships/image" Target="../media/image14.png"/><Relationship Id="rId6" Type="http://schemas.openxmlformats.org/officeDocument/2006/relationships/image" Target="../media/image13.png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>
            <a:off x="5118100" y="3350377"/>
            <a:ext cx="7073900" cy="3505359"/>
          </a:xfrm>
          <a:prstGeom prst="rect">
            <a:avLst/>
          </a:prstGeom>
          <a:solidFill>
            <a:srgbClr val="FFFFFF">
              <a:lumMod val="95000"/>
              <a:alpha val="40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2264"/>
            <a:ext cx="5118100" cy="6858000"/>
          </a:xfrm>
          <a:prstGeom prst="rect">
            <a:avLst/>
          </a:prstGeom>
          <a:pattFill prst="ltUpDiag">
            <a:fgClr>
              <a:srgbClr val="FFFFFF">
                <a:lumMod val="85000"/>
              </a:srgbClr>
            </a:fgClr>
            <a:bgClr>
              <a:srgbClr val="FFFFFF"/>
            </a:bgClr>
          </a:patt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819342" y="2351919"/>
            <a:ext cx="3479416" cy="1995054"/>
          </a:xfrm>
          <a:prstGeom prst="rect">
            <a:avLst/>
          </a:prstGeom>
          <a:noFill/>
        </p:spPr>
        <p:txBody>
          <a:bodyPr wrap="square" lIns="91440" tIns="45720" rIns="91440" bIns="45720" rtlCol="0" anchor="t" anchorCtr="0">
            <a:norm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40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采光</a:t>
            </a:r>
            <a:r>
              <a:rPr lang="zh-CN" altLang="en-US" sz="40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分析</a:t>
            </a:r>
            <a:endParaRPr lang="zh-CN" altLang="en-US" sz="4000" b="1" spc="300">
              <a:solidFill>
                <a:srgbClr val="000000">
                  <a:lumMod val="75000"/>
                  <a:lumOff val="25000"/>
                </a:srgbClr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6056630" y="1112520"/>
            <a:ext cx="5367020" cy="200787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06070" fontAlgn="ctr">
              <a:lnSpc>
                <a:spcPct val="120000"/>
              </a:lnSpc>
              <a:spcAft>
                <a:spcPts val="0"/>
              </a:spcAft>
              <a:buClr>
                <a:srgbClr val="E34D4D">
                  <a:lumMod val="60000"/>
                  <a:lumOff val="4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地理位置：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海口。</a:t>
            </a:r>
            <a:endParaRPr lang="zh-CN" altLang="en-US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360045" indent="-306070" fontAlgn="ctr">
              <a:lnSpc>
                <a:spcPct val="120000"/>
              </a:lnSpc>
              <a:spcAft>
                <a:spcPts val="0"/>
              </a:spcAft>
              <a:buClr>
                <a:srgbClr val="E34D4D">
                  <a:lumMod val="60000"/>
                  <a:lumOff val="40000"/>
                </a:srgbClr>
              </a:buClr>
              <a:buSzPct val="80000"/>
              <a:buFont typeface="Wingdings" panose="05000000000000000000" pitchFamily="2" charset="2"/>
              <a:buChar char="l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标准：《绿色建筑评价标准》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GB/T 50378-2019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dirty="0">
              <a:uFillTx/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056599" y="582495"/>
            <a:ext cx="536705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>
            <a:defPPr>
              <a:defRPr lang="zh-CN"/>
            </a:defPPr>
            <a:lvl1pPr>
              <a:defRPr sz="2400" spc="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ctr">
              <a:lnSpc>
                <a:spcPct val="120000"/>
              </a:lnSpc>
              <a:buClr>
                <a:srgbClr val="E34D4D"/>
              </a:buClr>
              <a:buSzPct val="100000"/>
            </a:pPr>
            <a:r>
              <a:rPr lang="zh-CN" altLang="en-US" sz="2000" b="1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sym typeface="Arial" panose="020B0604020202020204" pitchFamily="34" charset="0"/>
              </a:rPr>
              <a:t>采光</a:t>
            </a:r>
            <a:r>
              <a:rPr lang="zh-CN" altLang="en-US" sz="2000" b="1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sym typeface="Arial" panose="020B0604020202020204" pitchFamily="34" charset="0"/>
              </a:rPr>
              <a:t>设置</a:t>
            </a:r>
            <a:endParaRPr lang="zh-CN" altLang="en-US" sz="2000" b="1">
              <a:solidFill>
                <a:srgbClr val="000000">
                  <a:lumMod val="75000"/>
                  <a:lumOff val="25000"/>
                </a:srgbClr>
              </a:solidFill>
              <a:uFillTx/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2" name="任意多边形: 形状 11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4735727" y="251025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" name="任意多边形: 形状 12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4735727" y="6471300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任意多边形: 形状 13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252974" y="225625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任意多边形: 形状 14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252974" y="6496700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16" name="组合 15"/>
          <p:cNvGrpSpPr>
            <a:grpSpLocks noChangeAspect="1"/>
          </p:cNvGrpSpPr>
          <p:nvPr>
            <p:custDataLst>
              <p:tags r:id="rId10"/>
            </p:custDataLst>
          </p:nvPr>
        </p:nvGrpSpPr>
        <p:grpSpPr>
          <a:xfrm>
            <a:off x="3501847" y="1635256"/>
            <a:ext cx="686077" cy="598672"/>
            <a:chOff x="3213087" y="1347855"/>
            <a:chExt cx="723914" cy="631689"/>
          </a:xfrm>
          <a:solidFill>
            <a:srgbClr val="FFFFFF">
              <a:lumMod val="85000"/>
            </a:srgbClr>
          </a:solidFill>
        </p:grpSpPr>
        <p:sp>
          <p:nvSpPr>
            <p:cNvPr id="17" name="任意多边形: 形状 16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3213087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2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2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rgbClr val="1E6BC5">
                <a:shade val="50000"/>
              </a:srgbClr>
            </a:lnRef>
            <a:fillRef idx="1">
              <a:srgbClr val="1E6BC5"/>
            </a:fillRef>
            <a:effectRef idx="0">
              <a:srgbClr val="1E6BC5"/>
            </a:effectRef>
            <a:fontRef idx="minor">
              <a:srgbClr val="FFFFFF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任意多边形: 形状 17"/>
            <p:cNvSpPr>
              <a:spLocks noChangeAspect="1"/>
            </p:cNvSpPr>
            <p:nvPr>
              <p:custDataLst>
                <p:tags r:id="rId12"/>
              </p:custDataLst>
            </p:nvPr>
          </p:nvSpPr>
          <p:spPr>
            <a:xfrm>
              <a:off x="3625706" y="1347856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1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1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rgbClr val="1E6BC5">
                <a:shade val="50000"/>
              </a:srgbClr>
            </a:lnRef>
            <a:fillRef idx="1">
              <a:srgbClr val="1E6BC5"/>
            </a:fillRef>
            <a:effectRef idx="0">
              <a:srgbClr val="1E6BC5"/>
            </a:effectRef>
            <a:fontRef idx="minor">
              <a:srgbClr val="FFFFFF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4" name="图片 3" descr="X%$@%_(@5A@%M83@$)J`BLF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49950" y="2233930"/>
            <a:ext cx="5143500" cy="235267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273800" y="5223510"/>
            <a:ext cx="3111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海口为多雨地区，特此</a:t>
            </a:r>
            <a:r>
              <a:rPr lang="zh-CN" altLang="en-US"/>
              <a:t>标注</a:t>
            </a:r>
            <a:endParaRPr lang="zh-CN" altLang="en-US"/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三层采光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分析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761365" y="3968750"/>
            <a:ext cx="3270250" cy="224409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大部分房间通透，开窗面积大。符合国家标准的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要求。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altLang="zh-CN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3010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室空间狭长，则不得不采用混合采光（增加了导光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管）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Z$(06H(EA89O)0]BUN08UV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330" y="1644650"/>
            <a:ext cx="10613390" cy="2457450"/>
          </a:xfrm>
          <a:prstGeom prst="rect">
            <a:avLst/>
          </a:prstGeom>
        </p:spPr>
      </p:pic>
      <p:pic>
        <p:nvPicPr>
          <p:cNvPr id="5" name="图片 4" descr="GU[249(]%SKFT6JGJRHNEF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3840" y="4227830"/>
            <a:ext cx="7167880" cy="1677670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矩形 10"/>
          <p:cNvSpPr/>
          <p:nvPr>
            <p:custDataLst>
              <p:tags r:id="rId1"/>
            </p:custDataLst>
          </p:nvPr>
        </p:nvSpPr>
        <p:spPr>
          <a:xfrm>
            <a:off x="0" y="2264"/>
            <a:ext cx="5118100" cy="6858000"/>
          </a:xfrm>
          <a:prstGeom prst="rect">
            <a:avLst/>
          </a:prstGeom>
          <a:pattFill prst="ltUpDiag">
            <a:fgClr>
              <a:srgbClr val="FFFFFF">
                <a:lumMod val="85000"/>
              </a:srgbClr>
            </a:fgClr>
            <a:bgClr>
              <a:srgbClr val="FFFFFF"/>
            </a:bgClr>
          </a:patt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819342" y="2351919"/>
            <a:ext cx="3479416" cy="1995054"/>
          </a:xfrm>
          <a:prstGeom prst="rect">
            <a:avLst/>
          </a:prstGeom>
          <a:noFill/>
        </p:spPr>
        <p:txBody>
          <a:bodyPr wrap="square" lIns="91440" tIns="45720" rIns="91440" bIns="45720" rtlCol="0" anchor="t" anchorCtr="0">
            <a:norm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40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三层良好视野</a:t>
            </a:r>
            <a:r>
              <a:rPr lang="zh-CN" altLang="en-US" sz="4000" b="1" spc="30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率</a:t>
            </a:r>
            <a:endParaRPr lang="zh-CN" altLang="en-US" sz="4000" b="1" spc="300">
              <a:solidFill>
                <a:srgbClr val="000000">
                  <a:lumMod val="75000"/>
                  <a:lumOff val="25000"/>
                </a:srgbClr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任意多边形: 形状 11"/>
          <p:cNvSpPr>
            <a:spLocks noChangeAspect="1"/>
          </p:cNvSpPr>
          <p:nvPr>
            <p:custDataLst>
              <p:tags r:id="rId3"/>
            </p:custDataLst>
          </p:nvPr>
        </p:nvSpPr>
        <p:spPr>
          <a:xfrm>
            <a:off x="4735727" y="251025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" name="任意多边形: 形状 12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4735727" y="6471300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任意多边形: 形状 1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252974" y="225625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任意多边形: 形状 1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252974" y="6496700"/>
            <a:ext cx="135675" cy="135675"/>
          </a:xfrm>
          <a:custGeom>
            <a:avLst/>
            <a:gdLst>
              <a:gd name="connsiteX0" fmla="*/ 60236 w 688240"/>
              <a:gd name="connsiteY0" fmla="*/ 149944 h 688240"/>
              <a:gd name="connsiteX1" fmla="*/ 538297 w 688240"/>
              <a:gd name="connsiteY1" fmla="*/ 628005 h 688240"/>
              <a:gd name="connsiteX2" fmla="*/ 536521 w 688240"/>
              <a:gd name="connsiteY2" fmla="*/ 629470 h 688240"/>
              <a:gd name="connsiteX3" fmla="*/ 344120 w 688240"/>
              <a:gd name="connsiteY3" fmla="*/ 688240 h 688240"/>
              <a:gd name="connsiteX4" fmla="*/ 0 w 688240"/>
              <a:gd name="connsiteY4" fmla="*/ 344120 h 688240"/>
              <a:gd name="connsiteX5" fmla="*/ 58770 w 688240"/>
              <a:gd name="connsiteY5" fmla="*/ 151719 h 688240"/>
              <a:gd name="connsiteX6" fmla="*/ 344120 w 688240"/>
              <a:gd name="connsiteY6" fmla="*/ 0 h 688240"/>
              <a:gd name="connsiteX7" fmla="*/ 688240 w 688240"/>
              <a:gd name="connsiteY7" fmla="*/ 344120 h 688240"/>
              <a:gd name="connsiteX8" fmla="*/ 629470 w 688240"/>
              <a:gd name="connsiteY8" fmla="*/ 536521 h 688240"/>
              <a:gd name="connsiteX9" fmla="*/ 628004 w 688240"/>
              <a:gd name="connsiteY9" fmla="*/ 538297 h 688240"/>
              <a:gd name="connsiteX10" fmla="*/ 149944 w 688240"/>
              <a:gd name="connsiteY10" fmla="*/ 60236 h 688240"/>
              <a:gd name="connsiteX11" fmla="*/ 151719 w 688240"/>
              <a:gd name="connsiteY11" fmla="*/ 58770 h 688240"/>
              <a:gd name="connsiteX12" fmla="*/ 344120 w 688240"/>
              <a:gd name="connsiteY12" fmla="*/ 0 h 68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240" h="688240">
                <a:moveTo>
                  <a:pt x="60236" y="149944"/>
                </a:moveTo>
                <a:lnTo>
                  <a:pt x="538297" y="628005"/>
                </a:lnTo>
                <a:lnTo>
                  <a:pt x="536521" y="629470"/>
                </a:lnTo>
                <a:cubicBezTo>
                  <a:pt x="481599" y="666574"/>
                  <a:pt x="415390" y="688240"/>
                  <a:pt x="344120" y="688240"/>
                </a:cubicBezTo>
                <a:cubicBezTo>
                  <a:pt x="154068" y="688240"/>
                  <a:pt x="0" y="534172"/>
                  <a:pt x="0" y="344120"/>
                </a:cubicBezTo>
                <a:cubicBezTo>
                  <a:pt x="0" y="272851"/>
                  <a:pt x="21666" y="206641"/>
                  <a:pt x="58770" y="151719"/>
                </a:cubicBezTo>
                <a:close/>
                <a:moveTo>
                  <a:pt x="344120" y="0"/>
                </a:moveTo>
                <a:cubicBezTo>
                  <a:pt x="534172" y="0"/>
                  <a:pt x="688240" y="154068"/>
                  <a:pt x="688240" y="344120"/>
                </a:cubicBezTo>
                <a:cubicBezTo>
                  <a:pt x="688240" y="415390"/>
                  <a:pt x="666574" y="481599"/>
                  <a:pt x="629470" y="536521"/>
                </a:cubicBezTo>
                <a:lnTo>
                  <a:pt x="628004" y="538297"/>
                </a:lnTo>
                <a:lnTo>
                  <a:pt x="149944" y="60236"/>
                </a:lnTo>
                <a:lnTo>
                  <a:pt x="151719" y="58770"/>
                </a:lnTo>
                <a:cubicBezTo>
                  <a:pt x="206641" y="21666"/>
                  <a:pt x="272851" y="0"/>
                  <a:pt x="344120" y="0"/>
                </a:cubicBezTo>
                <a:close/>
              </a:path>
            </a:pathLst>
          </a:custGeom>
          <a:solidFill>
            <a:srgbClr val="FFFFFF">
              <a:lumMod val="75000"/>
            </a:srgbClr>
          </a:solidFill>
          <a:ln>
            <a:noFill/>
          </a:ln>
        </p:spPr>
        <p:style>
          <a:lnRef idx="2">
            <a:srgbClr val="1E6BC5">
              <a:shade val="50000"/>
            </a:srgbClr>
          </a:lnRef>
          <a:fillRef idx="1">
            <a:srgbClr val="1E6BC5"/>
          </a:fillRef>
          <a:effectRef idx="0">
            <a:srgbClr val="1E6BC5"/>
          </a:effectRef>
          <a:fontRef idx="minor">
            <a:srgbClr val="FFFFFF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16" name="组合 15"/>
          <p:cNvGrpSpPr>
            <a:grpSpLocks noChangeAspect="1"/>
          </p:cNvGrpSpPr>
          <p:nvPr>
            <p:custDataLst>
              <p:tags r:id="rId7"/>
            </p:custDataLst>
          </p:nvPr>
        </p:nvGrpSpPr>
        <p:grpSpPr>
          <a:xfrm>
            <a:off x="3501847" y="1635256"/>
            <a:ext cx="686077" cy="598672"/>
            <a:chOff x="3213087" y="1347855"/>
            <a:chExt cx="723914" cy="631689"/>
          </a:xfrm>
          <a:solidFill>
            <a:srgbClr val="FFFFFF">
              <a:lumMod val="85000"/>
            </a:srgbClr>
          </a:solidFill>
        </p:grpSpPr>
        <p:sp>
          <p:nvSpPr>
            <p:cNvPr id="17" name="任意多边形: 形状 16"/>
            <p:cNvSpPr>
              <a:spLocks noChangeAspect="1"/>
            </p:cNvSpPr>
            <p:nvPr>
              <p:custDataLst>
                <p:tags r:id="rId8"/>
              </p:custDataLst>
            </p:nvPr>
          </p:nvSpPr>
          <p:spPr>
            <a:xfrm>
              <a:off x="3213087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2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2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rgbClr val="1E6BC5">
                <a:shade val="50000"/>
              </a:srgbClr>
            </a:lnRef>
            <a:fillRef idx="1">
              <a:srgbClr val="1E6BC5"/>
            </a:fillRef>
            <a:effectRef idx="0">
              <a:srgbClr val="1E6BC5"/>
            </a:effectRef>
            <a:fontRef idx="minor">
              <a:srgbClr val="FFFFFF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任意多边形: 形状 17"/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3625706" y="1347856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1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1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rgbClr val="1E6BC5">
                <a:shade val="50000"/>
              </a:srgbClr>
            </a:lnRef>
            <a:fillRef idx="1">
              <a:srgbClr val="1E6BC5"/>
            </a:fillRef>
            <a:effectRef idx="0">
              <a:srgbClr val="1E6BC5"/>
            </a:effectRef>
            <a:fontRef idx="minor">
              <a:srgbClr val="FFFFFF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2" name="图片 1" descr="9Z`}X_V([G}]P0_@ZI09R%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18100" y="2540"/>
            <a:ext cx="7057390" cy="1678940"/>
          </a:xfrm>
          <a:prstGeom prst="rect">
            <a:avLst/>
          </a:prstGeom>
        </p:spPr>
      </p:pic>
      <p:pic>
        <p:nvPicPr>
          <p:cNvPr id="4" name="图片 3" descr="D39]GUBW[@W2(%O`QRI5MZW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35245" y="1635125"/>
            <a:ext cx="7056755" cy="36652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588000" y="5591810"/>
            <a:ext cx="63430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如图所示，所有房间都是符合标准</a:t>
            </a:r>
            <a:r>
              <a:rPr lang="zh-CN" altLang="en-US"/>
              <a:t>的</a:t>
            </a:r>
            <a:endParaRPr lang="zh-CN" altLang="en-US"/>
          </a:p>
        </p:txBody>
      </p:sp>
    </p:spTree>
    <p:custDataLst>
      <p:tags r:id="rId1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三层</a:t>
            </a:r>
            <a:r>
              <a:rPr kumimoji="0" altLang="zh-CN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光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均匀度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9150350" y="1454150"/>
            <a:ext cx="2947035" cy="31210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无论是最大值还是最小值都是符合要求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的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0(2ZE6(M~G_Y[O}HLZ9G96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225" y="1334135"/>
            <a:ext cx="8429625" cy="2476500"/>
          </a:xfrm>
          <a:prstGeom prst="rect">
            <a:avLst/>
          </a:prstGeom>
        </p:spPr>
      </p:pic>
      <p:pic>
        <p:nvPicPr>
          <p:cNvPr id="5" name="图片 4" descr="%@4ND3OIJ4}TFQ9$}~X}GIW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675" y="3810635"/>
            <a:ext cx="8448675" cy="2581275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二层采光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分析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608330" y="4267200"/>
            <a:ext cx="8406765" cy="174244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大部分二层房间符合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要求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部分专用教室不符合要求，但本建筑是建筑系的专用建筑，部分绘图和设计空间在实际使用中对采光的要求很低。在资料查询和亲身的体会中，建筑学专业教室对采光需求和视野需求很低，这是与其他学科的专用教室不同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的。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ED@S{07S_MA%BJU%{P5DJOD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750" y="1295400"/>
            <a:ext cx="9525000" cy="2762250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二层良好视野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率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7613015" y="2006600"/>
            <a:ext cx="3270250" cy="14700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altLang="zh-CN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0%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处为档案室，并没有安排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开窗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即使大部分的建筑学专业教室对视野的要求很低，但在设计中依然保证了视野的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良好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H9IR9S))8E689_AYA93LGU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1334135"/>
            <a:ext cx="6292850" cy="2666365"/>
          </a:xfrm>
          <a:prstGeom prst="rect">
            <a:avLst/>
          </a:prstGeom>
        </p:spPr>
      </p:pic>
      <p:pic>
        <p:nvPicPr>
          <p:cNvPr id="5" name="图片 4" descr="_V(DJB4NN@]L)6UHXV(PAXU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700" y="4099560"/>
            <a:ext cx="8858250" cy="1800225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二层采光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均匀度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767464" y="6026293"/>
            <a:ext cx="3270447" cy="75878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基本满足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要求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_D03V%`7K4GDGPN$U7NV0N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330" y="1334135"/>
            <a:ext cx="8305800" cy="2190750"/>
          </a:xfrm>
          <a:prstGeom prst="rect">
            <a:avLst/>
          </a:prstGeom>
        </p:spPr>
      </p:pic>
      <p:pic>
        <p:nvPicPr>
          <p:cNvPr id="5" name="图片 4" descr="2`$5JMBP8@9(7NVHE6HH}8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330" y="3524885"/>
            <a:ext cx="8374380" cy="2416175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6"/>
          <p:cNvSpPr txBox="1"/>
          <p:nvPr>
            <p:custDataLst>
              <p:tags r:id="rId1"/>
            </p:custDataLst>
          </p:nvPr>
        </p:nvSpPr>
        <p:spPr>
          <a:xfrm>
            <a:off x="608400" y="608400"/>
            <a:ext cx="10976675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结果</a:t>
            </a:r>
            <a:r>
              <a:rPr kumimoji="0" lang="zh-CN" altLang="en-US" sz="3600" b="1" i="0" spc="300" baseline="0" noProof="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rPr>
              <a:t>核验</a:t>
            </a:r>
            <a:endParaRPr kumimoji="0" lang="zh-CN" altLang="en-US" sz="3600" b="1" i="0" spc="300" baseline="0" noProof="0" dirty="0">
              <a:ln w="3175">
                <a:noFill/>
                <a:prstDash val="dash"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7276465" y="1235075"/>
            <a:ext cx="3270250" cy="157797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二层三层主要房间基本都是符合要求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的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一层为架空和竖向交通空间，分析的必要性</a:t>
            </a:r>
            <a:r>
              <a:rPr lang="zh-CN" altLang="en-US" sz="1800" spc="50" dirty="0">
                <a:ln w="3175">
                  <a:noFill/>
                  <a:prstDash val="dash"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uFillTx/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charset="-122"/>
              </a:rPr>
              <a:t>不大</a:t>
            </a:r>
            <a:endParaRPr lang="zh-CN" altLang="en-US" sz="1800" spc="50" dirty="0">
              <a:ln w="3175">
                <a:noFill/>
                <a:prstDash val="dash"/>
              </a:ln>
              <a:solidFill>
                <a:sysClr val="windowText" lastClr="000000">
                  <a:lumMod val="65000"/>
                  <a:lumOff val="35000"/>
                </a:sysClr>
              </a:solidFill>
              <a:uFillTx/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3"/>
            </p:custDataLst>
          </p:nvPr>
        </p:nvGrpSpPr>
        <p:grpSpPr>
          <a:xfrm>
            <a:off x="11400304" y="434583"/>
            <a:ext cx="203545" cy="74612"/>
            <a:chOff x="9839643" y="910585"/>
            <a:chExt cx="203545" cy="74612"/>
          </a:xfrm>
        </p:grpSpPr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5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ysClr val="windowText" lastClr="000000">
                  <a:lumMod val="75000"/>
                  <a:lumOff val="25000"/>
                </a:sysClr>
              </a:solidFill>
            </a:ln>
          </p:spPr>
          <p:style>
            <a:lnRef idx="1">
              <a:srgbClr val="8590CA"/>
            </a:lnRef>
            <a:fillRef idx="0">
              <a:srgbClr val="8590CA"/>
            </a:fillRef>
            <a:effectRef idx="0">
              <a:srgbClr val="8590CA"/>
            </a:effectRef>
            <a:fontRef idx="minor">
              <a:sysClr val="windowText" lastClr="000000"/>
            </a:fontRef>
          </p:style>
        </p:cxnSp>
      </p:grpSp>
      <p:pic>
        <p:nvPicPr>
          <p:cNvPr id="4" name="图片 3" descr="]~%X57YOMJZ9UP7~`21N_QJ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330" y="1283335"/>
            <a:ext cx="6190615" cy="2711450"/>
          </a:xfrm>
          <a:prstGeom prst="rect">
            <a:avLst/>
          </a:prstGeom>
        </p:spPr>
      </p:pic>
      <p:pic>
        <p:nvPicPr>
          <p:cNvPr id="5" name="图片 4" descr="}23F`K$~)1PNR{07__Z%9]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330" y="3994785"/>
            <a:ext cx="6190615" cy="2750185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03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104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105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09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111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15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116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117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121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122.xml><?xml version="1.0" encoding="utf-8"?>
<p:tagLst xmlns:p="http://schemas.openxmlformats.org/presentationml/2006/main">
  <p:tag name="COMMONDATA" val="eyJoZGlkIjoiNTZjYjhiNDM1YTIyMWUzN2VjNGZiNzMzOGExNjgwNTYifQ=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2562_1*i*1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2_1*i*2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TEXT_PART_ID_V2" val="a-2-1"/>
  <p:tag name="KSO_WM_UNIT_ISCONTENTSTITLE" val="0"/>
  <p:tag name="KSO_WM_UNIT_PRESET_TEXT" val="单击此处&#13;添加大标题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2_1*a*1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TEXT_PART_ID_V2" val="d-1-1"/>
  <p:tag name="KSO_WM_UNIT_PRESET_TEXT" val="单击此处添加文本具体内容，简明扼要的阐述您的观点。&#13;单击此处添加文本具体内容，简明扼要的阐述您的观点。"/>
  <p:tag name="KSO_WM_UNIT_NOCLEAR" val="1"/>
  <p:tag name="KSO_WM_UNIT_VALUE" val="91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diagram20202562_1*h_f*1_1"/>
  <p:tag name="KSO_WM_TEMPLATE_CATEGORY" val="diagram"/>
  <p:tag name="KSO_WM_TEMPLATE_INDEX" val="20202562"/>
  <p:tag name="KSO_WM_UNIT_LAYERLEVEL" val="1_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TEXT_PART_ID_V2" val="c-1-1"/>
  <p:tag name="KSO_WM_UNIT_ISCONTENTSTITLE" val="0"/>
  <p:tag name="KSO_WM_UNIT_PRESET_TEXT" val="单击此处添加小标题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diagram20202562_1*h_a*1_1"/>
  <p:tag name="KSO_WM_TEMPLATE_CATEGORY" val="diagram"/>
  <p:tag name="KSO_WM_TEMPLATE_INDEX" val="20202562"/>
  <p:tag name="KSO_WM_UNIT_LAYERLEVEL" val="1_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2562_1*i*5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2562_1*i*6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2562_1*i*7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2562_1*i*8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2562_1*i*9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202562_1*i*10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diagram20202562_1*i*11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ID" val="diagram20202562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422.6*407.55"/>
  <p:tag name="KSO_WM_SLIDE_POSITION" val="476.9*87.6"/>
  <p:tag name="KSO_WM_TAG_VERSION" val="1.0"/>
  <p:tag name="KSO_WM_BEAUTIFY_FLAG" val="#wm#"/>
  <p:tag name="KSO_WM_TEMPLATE_CATEGORY" val="diagram"/>
  <p:tag name="KSO_WM_TEMPLATE_INDEX" val="20202562"/>
  <p:tag name="KSO_WM_SLIDE_LAYOUT" val="a_h"/>
  <p:tag name="KSO_WM_SLIDE_LAYOUT_CNT" val="1_2"/>
  <p:tag name="KSO_WM_SPECIAL_SOURCE" val="bdnull"/>
</p:tagLst>
</file>

<file path=ppt/tags/tag76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77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81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2562_1*i*2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TEXT_PART_ID_V2" val="a-2-1"/>
  <p:tag name="KSO_WM_UNIT_ISCONTENTSTITLE" val="0"/>
  <p:tag name="KSO_WM_UNIT_PRESET_TEXT" val="单击此处&#13;添加大标题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562_1*a*1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2562_1*i*5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2562_1*i*6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2562_1*i*7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2562_1*i*8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2562_1*i*9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202562_1*i*10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diagram20202562_1*i*11"/>
  <p:tag name="KSO_WM_TEMPLATE_CATEGORY" val="diagram"/>
  <p:tag name="KSO_WM_TEMPLATE_INDEX" val="20202562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ID" val="diagram20202562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422.6*407.55"/>
  <p:tag name="KSO_WM_SLIDE_POSITION" val="476.9*87.6"/>
  <p:tag name="KSO_WM_TAG_VERSION" val="1.0"/>
  <p:tag name="KSO_WM_BEAUTIFY_FLAG" val="#wm#"/>
  <p:tag name="KSO_WM_TEMPLATE_CATEGORY" val="diagram"/>
  <p:tag name="KSO_WM_TEMPLATE_INDEX" val="20202562"/>
  <p:tag name="KSO_WM_SLIDE_LAYOUT" val="a_h"/>
  <p:tag name="KSO_WM_SLIDE_LAYOUT_CNT" val="1_2"/>
  <p:tag name="KSO_WM_SPECIAL_SOURCE" val="bdnull"/>
</p:tagLst>
</file>

<file path=ppt/tags/tag92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93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321_1*i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BLOCK" val="0"/>
  <p:tag name="KSO_WM_UNIT_SM_LIMIT_TYPE" val="1"/>
  <p:tag name="KSO_WM_UNIT_DECORATE_INFO" val="{&quot;DecorateInfoX&quot;:{&quot;IsLeft&quot;:true,&quot;IsRight&quot;:false,&quot;IsAbs&quot;:false},&quot;DecorateInfoY&quot;:{&quot;IsTop&quot;:true,&quot;IsBottom&quot;:false,&quot;IsAbs&quot;:false}}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321_1*i*2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321_1*i*3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PLACING_PICTURE_MD4" val="0"/>
  <p:tag name="KSO_WM_UNIT_SM_LIMIT_TYPE" val="1"/>
</p:tagLst>
</file>

<file path=ppt/tags/tag97.xml><?xml version="1.0" encoding="utf-8"?>
<p:tagLst xmlns:p="http://schemas.openxmlformats.org/presentationml/2006/main">
  <p:tag name="KSO_WM_SLIDE_ID" val="diagram20200321_1"/>
  <p:tag name="KSO_WM_TEMPLATE_SUBCATEGORY" val="1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321"/>
  <p:tag name="KSO_WM_SLIDE_LAYOUT" val="a_d_f"/>
  <p:tag name="KSO_WM_SLIDE_LAYOUT_CNT" val="1_1_1"/>
  <p:tag name="KSO_WM_SLIDE_TYPE" val="text"/>
  <p:tag name="KSO_WM_SLIDE_SUBTYPE" val="picTxt"/>
  <p:tag name="KSO_WM_SLIDE_SIZE" val="866*458"/>
  <p:tag name="KSO_WM_SLIDE_POSITION" val="47*34"/>
  <p:tag name="KSO_WM_TEMPLATE_MASTER_TYPE" val="0"/>
  <p:tag name="KSO_WM_TEMPLATE_COLOR_TYPE" val="1"/>
  <p:tag name="KSO_WM_UNIT_SHOW_EDIT_AREA_INDICATION" val="1"/>
  <p:tag name="KSO_WM_SLIDE_LAYOUT_INFO" val="{&quot;direction&quot;:0,&quot;horizontalAlign&quot;:-1,&quot;verticalAlign&quot;:-1,&quot;type&quot;:1,&quot;diagramDirection&quot;:0,&quot;canSetOverLayout&quot;:0,&quot;isOverLayout&quot;:0,&quot;normalSize&quot;:{&quot;size1&quot;:24.6},&quot;minSize&quot;:{&quot;size1&quot;:24.6},&quot;maxSize&quot;:{&quot;size1&quot;:32.8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frame&quot;,&quot;left&quot;:0.0,&quot;top&quot;:0.0,&quot;right&quot;:0.0,&quot;bottom&quot;:0.0,&quot;leftAbs&quot;:false,&quot;topAbs&quot;:false,&quot;rightAbs&quot;:false,&quot;bottomAbs&quot;:false}],&quot;subLayout&quot;:[{&quot;direction&quot;:0,&quot;horizontalAlign&quot;:0,&quot;verticalAlign&quot;:1,&quot;type&quot;:0,&quot;diagramDirection&quot;:0,&quot;canSetOverLayout&quot;:0,&quot;isOverLayout&quot;:0,&quot;margin&quot;:{&quot;left&quot;:1.69,&quot;top&quot;:1.69,&quot;right&quot;:1.69,&quot;bottom&quot;:1.244},&quot;edge&quot;:{&quot;left&quot;:true,&quot;top&quot;:true,&quot;right&quot;:true,&quot;bottom&quot;:false}},{&quot;direction&quot;:1,&quot;horizontalAlign&quot;:-1,&quot;verticalAlign&quot;:-1,&quot;type&quot;:0,&quot;diagramDirection&quot;:0,&quot;canSetOverLayout&quot;:0,&quot;isOverLayout&quot;:0,&quot;normalSize&quot;:{&quot;size1&quot;:68.1},&quot;minSize&quot;:{&quot;size1&quot;:36.2},&quot;maxSize&quot;:{&quot;size1&quot;:68.1},&quot;edge&quot;:{&quot;left&quot;:true,&quot;top&quot;:false,&quot;right&quot;:true,&quot;bottom&quot;:true},&quot;backgroundInfo&quot;:[{&quot;type&quot;:&quot;bottomTop&quot;,&quot;left&quot;:0.0,&quot;top&quot;:-0.05835757,&quot;right&quot;:0.0,&quot;bottom&quot;:0.05835757,&quot;leftAbs&quot;:false,&quot;topAbs&quot;:false,&quot;rightAbs&quot;:false,&quot;bottomAbs&quot;:false}],&quot;subLayout&quot;:[{&quot;direction&quot;:0,&quot;horizontalAlign&quot;:0,&quot;verticalAlign&quot;:1,&quot;type&quot;:1,&quot;diagramDirection&quot;:0,&quot;canSetOverLayout&quot;:1,&quot;isOverLayout&quot;:0,&quot;margin&quot;:{&quot;left&quot;:1.703,&quot;top&quot;:0.026,&quot;right&quot;:1.034,&quot;bottom&quot;:1.69},&quot;marginOverLayout&quot;:{&quot;left&quot;:0.0,&quot;top&quot;:0.026,&quot;right&quot;:1.034,&quot;bottom&quot;:1.69},&quot;edge&quot;:{&quot;left&quot;:true,&quot;top&quot;:false,&quot;right&quot;:false,&quot;bottom&quot;:true}},{&quot;direction&quot;:0,&quot;horizontalAlign&quot;:0,&quot;verticalAlign&quot;:1,&quot;type&quot;:0,&quot;diagramDirection&quot;:0,&quot;canSetOverLayout&quot;:0,&quot;isOverLayout&quot;:0,&quot;margin&quot;:{&quot;left&quot;:0.026,&quot;top&quot;:0.026,&quot;right&quot;:1.69,&quot;bottom&quot;:1.69},&quot;edge&quot;:{&quot;left&quot;:false,&quot;top&quot;:false,&quot;right&quot;:true,&quot;bottom&quot;:true}}]}]}"/>
  <p:tag name="KSO_WM_SLIDE_CAN_ADD_NAVIGATION" val="1"/>
  <p:tag name="KSO_WM_SLIDE_BACKGROUND" val="[&quot;general&quot;,&quot;frame&quot;,&quot;bottomTop&quot;]"/>
  <p:tag name="KSO_WM_SLIDE_RATIO" val="1.777778"/>
  <p:tag name="KSO_WM_SPECIAL_SOURCE" val="bdnull"/>
</p:tagLst>
</file>

<file path=ppt/tags/tag98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321_1*a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ISNUMDGMTITLE" val="0"/>
  <p:tag name="KSO_WM_UNIT_SHOW_EDIT_AREA_INDICATION" val="1"/>
  <p:tag name="KSO_WM_UNIT_PLACING_PICTURE_MD4" val="0"/>
  <p:tag name="KSO_WM_UNIT_DEFAULT_FONT" val="32;36;4"/>
  <p:tag name="KSO_WM_UNIT_BLOCK" val="0"/>
  <p:tag name="KSO_WM_UNIT_SM_LIMIT_TYPE" val="1"/>
</p:tagLst>
</file>

<file path=ppt/tags/tag99.xml><?xml version="1.0" encoding="utf-8"?>
<p:tagLst xmlns:p="http://schemas.openxmlformats.org/presentationml/2006/main">
  <p:tag name="KSO_WM_UNIT_PRESET_TEXT" val="点击输入正文"/>
  <p:tag name="KSO_WM_UNIT_NOCLEAR" val="0"/>
  <p:tag name="KSO_WM_UNIT_VALUE" val="1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0321_1*f*1"/>
  <p:tag name="KSO_WM_TEMPLATE_CATEGORY" val="diagram"/>
  <p:tag name="KSO_WM_TEMPLATE_INDEX" val="20200321"/>
  <p:tag name="KSO_WM_UNIT_LAYERLEVEL" val="1"/>
  <p:tag name="KSO_WM_TAG_VERSION" val="1.0"/>
  <p:tag name="KSO_WM_BEAUTIFY_FLAG" val="#wm#"/>
  <p:tag name="KSO_WM_UNIT_SHOW_EDIT_AREA_INDICATION" val="1"/>
  <p:tag name="KSO_WM_UNIT_PLACING_PICTURE_MD4" val="0"/>
  <p:tag name="KSO_WM_UNIT_DEFAULT_FONT" val="14;18;2"/>
  <p:tag name="KSO_WM_UNIT_BLOCK" val="0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WPS 演示</Application>
  <PresentationFormat>宽屏</PresentationFormat>
  <Paragraphs>41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Segoe UI</vt:lpstr>
      <vt:lpstr>微软雅黑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世谦</cp:lastModifiedBy>
  <cp:revision>177</cp:revision>
  <dcterms:created xsi:type="dcterms:W3CDTF">2019-06-19T02:08:00Z</dcterms:created>
  <dcterms:modified xsi:type="dcterms:W3CDTF">2023-03-03T17:23:07Z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0289AD2CC5AD4824BC0710D41A9BB233</vt:lpwstr>
  </property>
</Properties>
</file>