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4"/>
  </p:notesMasterIdLst>
  <p:sldIdLst>
    <p:sldId id="256" r:id="rId2"/>
    <p:sldId id="259" r:id="rId3"/>
    <p:sldId id="302" r:id="rId4"/>
    <p:sldId id="257" r:id="rId5"/>
    <p:sldId id="261" r:id="rId6"/>
    <p:sldId id="303" r:id="rId7"/>
    <p:sldId id="270" r:id="rId8"/>
    <p:sldId id="271" r:id="rId9"/>
    <p:sldId id="272" r:id="rId10"/>
    <p:sldId id="274" r:id="rId11"/>
    <p:sldId id="293" r:id="rId12"/>
    <p:sldId id="275" r:id="rId13"/>
    <p:sldId id="300" r:id="rId14"/>
    <p:sldId id="305" r:id="rId15"/>
    <p:sldId id="276" r:id="rId16"/>
    <p:sldId id="288" r:id="rId17"/>
    <p:sldId id="294" r:id="rId18"/>
    <p:sldId id="291" r:id="rId19"/>
    <p:sldId id="292" r:id="rId20"/>
    <p:sldId id="307" r:id="rId21"/>
    <p:sldId id="290" r:id="rId22"/>
    <p:sldId id="289" r:id="rId23"/>
    <p:sldId id="277" r:id="rId24"/>
    <p:sldId id="281" r:id="rId25"/>
    <p:sldId id="295" r:id="rId26"/>
    <p:sldId id="279" r:id="rId27"/>
    <p:sldId id="296" r:id="rId28"/>
    <p:sldId id="278" r:id="rId29"/>
    <p:sldId id="273" r:id="rId30"/>
    <p:sldId id="304" r:id="rId31"/>
    <p:sldId id="282" r:id="rId32"/>
    <p:sldId id="283" r:id="rId33"/>
  </p:sldIdLst>
  <p:sldSz cx="9144000" cy="6858000" type="screen4x3"/>
  <p:notesSz cx="6858000" cy="9144000"/>
  <p:defaultTextStyle>
    <a:defPPr>
      <a:defRPr lang="zh-CN"/>
    </a:defPPr>
    <a:lvl1pPr algn="l" rtl="0" fontAlgn="base">
      <a:spcBef>
        <a:spcPct val="0"/>
      </a:spcBef>
      <a:spcAft>
        <a:spcPct val="0"/>
      </a:spcAft>
      <a:defRPr kern="1200">
        <a:solidFill>
          <a:schemeClr val="tx1"/>
        </a:solidFill>
        <a:latin typeface="Arial" charset="0"/>
        <a:ea typeface="宋体" charset="-122"/>
        <a:cs typeface="+mn-cs"/>
      </a:defRPr>
    </a:lvl1pPr>
    <a:lvl2pPr marL="457200" algn="l" rtl="0" fontAlgn="base">
      <a:spcBef>
        <a:spcPct val="0"/>
      </a:spcBef>
      <a:spcAft>
        <a:spcPct val="0"/>
      </a:spcAft>
      <a:defRPr kern="1200">
        <a:solidFill>
          <a:schemeClr val="tx1"/>
        </a:solidFill>
        <a:latin typeface="Arial" charset="0"/>
        <a:ea typeface="宋体" charset="-122"/>
        <a:cs typeface="+mn-cs"/>
      </a:defRPr>
    </a:lvl2pPr>
    <a:lvl3pPr marL="914400" algn="l" rtl="0" fontAlgn="base">
      <a:spcBef>
        <a:spcPct val="0"/>
      </a:spcBef>
      <a:spcAft>
        <a:spcPct val="0"/>
      </a:spcAft>
      <a:defRPr kern="1200">
        <a:solidFill>
          <a:schemeClr val="tx1"/>
        </a:solidFill>
        <a:latin typeface="Arial" charset="0"/>
        <a:ea typeface="宋体" charset="-122"/>
        <a:cs typeface="+mn-cs"/>
      </a:defRPr>
    </a:lvl3pPr>
    <a:lvl4pPr marL="1371600" algn="l" rtl="0" fontAlgn="base">
      <a:spcBef>
        <a:spcPct val="0"/>
      </a:spcBef>
      <a:spcAft>
        <a:spcPct val="0"/>
      </a:spcAft>
      <a:defRPr kern="1200">
        <a:solidFill>
          <a:schemeClr val="tx1"/>
        </a:solidFill>
        <a:latin typeface="Arial" charset="0"/>
        <a:ea typeface="宋体" charset="-122"/>
        <a:cs typeface="+mn-cs"/>
      </a:defRPr>
    </a:lvl4pPr>
    <a:lvl5pPr marL="1828800" algn="l" rtl="0" fontAlgn="base">
      <a:spcBef>
        <a:spcPct val="0"/>
      </a:spcBef>
      <a:spcAft>
        <a:spcPct val="0"/>
      </a:spcAft>
      <a:defRPr kern="1200">
        <a:solidFill>
          <a:schemeClr val="tx1"/>
        </a:solidFill>
        <a:latin typeface="Arial" charset="0"/>
        <a:ea typeface="宋体" charset="-122"/>
        <a:cs typeface="+mn-cs"/>
      </a:defRPr>
    </a:lvl5pPr>
    <a:lvl6pPr marL="2286000" algn="l" defTabSz="914400" rtl="0" eaLnBrk="1" latinLnBrk="0" hangingPunct="1">
      <a:defRPr kern="1200">
        <a:solidFill>
          <a:schemeClr val="tx1"/>
        </a:solidFill>
        <a:latin typeface="Arial" charset="0"/>
        <a:ea typeface="宋体" charset="-122"/>
        <a:cs typeface="+mn-cs"/>
      </a:defRPr>
    </a:lvl6pPr>
    <a:lvl7pPr marL="2743200" algn="l" defTabSz="914400" rtl="0" eaLnBrk="1" latinLnBrk="0" hangingPunct="1">
      <a:defRPr kern="1200">
        <a:solidFill>
          <a:schemeClr val="tx1"/>
        </a:solidFill>
        <a:latin typeface="Arial" charset="0"/>
        <a:ea typeface="宋体" charset="-122"/>
        <a:cs typeface="+mn-cs"/>
      </a:defRPr>
    </a:lvl7pPr>
    <a:lvl8pPr marL="3200400" algn="l" defTabSz="914400" rtl="0" eaLnBrk="1" latinLnBrk="0" hangingPunct="1">
      <a:defRPr kern="1200">
        <a:solidFill>
          <a:schemeClr val="tx1"/>
        </a:solidFill>
        <a:latin typeface="Arial" charset="0"/>
        <a:ea typeface="宋体" charset="-122"/>
        <a:cs typeface="+mn-cs"/>
      </a:defRPr>
    </a:lvl8pPr>
    <a:lvl9pPr marL="3657600" algn="l" defTabSz="914400" rtl="0" eaLnBrk="1" latinLnBrk="0" hangingPunct="1">
      <a:defRPr kern="1200">
        <a:solidFill>
          <a:schemeClr val="tx1"/>
        </a:solidFill>
        <a:latin typeface="Arial" charset="0"/>
        <a:ea typeface="宋体" charset="-122"/>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中度样式 2 - 强调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1E171933-4619-4E11-9A3F-F7608DF75F80}" styleName="中度样式 1 - 强调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a:noFill/>
            </a:ln>
          </a:insideV>
        </a:tcBdr>
        <a:fill>
          <a:solidFill>
            <a:schemeClr val="lt1"/>
          </a:solidFill>
        </a:fill>
      </a:tcStyle>
    </a:wholeTbl>
    <a:band1H>
      <a:tcStyle>
        <a:tcBdr/>
        <a:fill>
          <a:solidFill>
            <a:schemeClr val="accent4">
              <a:tint val="20000"/>
            </a:schemeClr>
          </a:solidFill>
        </a:fill>
      </a:tcStyle>
    </a:band1H>
    <a:band1V>
      <a:tcStyle>
        <a:tcBdr/>
        <a:fill>
          <a:solidFill>
            <a:schemeClr val="accent4">
              <a:tint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solidFill>
            <a:schemeClr val="lt1"/>
          </a:solidFill>
        </a:fill>
      </a:tcStyle>
    </a:lastRow>
    <a:firstRow>
      <a:tcTxStyle b="on">
        <a:fontRef idx="minor">
          <a:scrgbClr r="0" g="0" b="0"/>
        </a:fontRef>
        <a:schemeClr val="lt1"/>
      </a:tcTxStyle>
      <a:tcStyle>
        <a:tcBdr/>
        <a:fill>
          <a:solidFill>
            <a:schemeClr val="accent4"/>
          </a:solidFill>
        </a:fill>
      </a:tcStyle>
    </a:firstRow>
  </a:tblStyle>
  <a:tblStyle styleId="{775DCB02-9BB8-47FD-8907-85C794F793BA}" styleName="主题样式 1 - 强调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17292A2E-F333-43FB-9621-5CBBE7FDCDCB}" styleName="浅色样式 2 - 强调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C4B1156A-380E-4F78-BDF5-A606A8083BF9}" styleName="中度样式 4 - 强调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solidFill>
            <a:schemeClr val="accent4">
              <a:tint val="20000"/>
            </a:schemeClr>
          </a:solidFill>
        </a:fill>
      </a:tcStyle>
    </a:wholeTbl>
    <a:band1H>
      <a:tcStyle>
        <a:tcBdr/>
        <a:fill>
          <a:solidFill>
            <a:schemeClr val="accent4">
              <a:tint val="40000"/>
            </a:schemeClr>
          </a:solidFill>
        </a:fill>
      </a:tcStyle>
    </a:band1H>
    <a:band1V>
      <a:tcStyle>
        <a:tcBdr/>
        <a:fill>
          <a:solidFill>
            <a:schemeClr val="accent4">
              <a:tint val="40000"/>
            </a:schemeClr>
          </a:solidFill>
        </a:fill>
      </a:tcStyle>
    </a:band1V>
    <a:lastCol>
      <a:tcTxStyle b="on"/>
      <a:tcStyle>
        <a:tcBdr/>
      </a:tcStyle>
    </a:lastCol>
    <a:firstCol>
      <a:tcTxStyle b="on"/>
      <a:tcStyle>
        <a:tcBdr/>
      </a:tcStyle>
    </a:firstCol>
    <a:lastRow>
      <a:tcTxStyle b="on"/>
      <a:tcStyle>
        <a:tcBdr>
          <a:top>
            <a:ln w="25400" cmpd="sng">
              <a:solidFill>
                <a:schemeClr val="accent4"/>
              </a:solidFill>
            </a:ln>
          </a:top>
        </a:tcBdr>
        <a:fill>
          <a:solidFill>
            <a:schemeClr val="accent4">
              <a:tint val="20000"/>
            </a:schemeClr>
          </a:solidFill>
        </a:fill>
      </a:tcStyle>
    </a:lastRow>
    <a:firstRow>
      <a:tcTxStyle b="on"/>
      <a:tcStyle>
        <a:tcBdr/>
        <a:fill>
          <a:solidFill>
            <a:schemeClr val="accent4">
              <a:tint val="20000"/>
            </a:schemeClr>
          </a:solidFill>
        </a:fill>
      </a:tcStyle>
    </a:firstRow>
  </a:tblStyle>
  <a:tblStyle styleId="{ED083AE6-46FA-4A59-8FB0-9F97EB10719F}" styleName="浅色样式 3 - 强调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1FECB4D8-DB02-4DC6-A0A2-4F2EBAE1DC90}" styleName="中度样式 1 - 强调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F5AB1C69-6EDB-4FF4-983F-18BD219EF322}" styleName="中度样式 2 - 强调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505E3EF-67EA-436B-97B2-0124C06EBD24}" styleName="中度样式 4 - 强调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25400" cmpd="sng">
              <a:solidFill>
                <a:schemeClr val="accent3"/>
              </a:solidFill>
            </a:ln>
          </a:top>
        </a:tcBdr>
        <a:fill>
          <a:solidFill>
            <a:schemeClr val="accent3">
              <a:tint val="20000"/>
            </a:schemeClr>
          </a:solidFill>
        </a:fill>
      </a:tcStyle>
    </a:lastRow>
    <a:firstRow>
      <a:tcTxStyle b="on"/>
      <a:tcStyle>
        <a:tcBdr/>
        <a:fill>
          <a:solidFill>
            <a:schemeClr val="accent3">
              <a:tint val="20000"/>
            </a:schemeClr>
          </a:solidFill>
        </a:fill>
      </a:tcStyle>
    </a:firstRow>
  </a:tblStyle>
  <a:tblStyle styleId="{69C7853C-536D-4A76-A0AE-DD22124D55A5}" styleName="主题样式 1 - 强调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8799B23B-EC83-4686-B30A-512413B5E67A}" styleName="浅色样式 3 - 强调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aximized">
    <p:restoredLeft sz="17503" autoAdjust="0"/>
    <p:restoredTop sz="94660"/>
  </p:normalViewPr>
  <p:slideViewPr>
    <p:cSldViewPr>
      <p:cViewPr varScale="1">
        <p:scale>
          <a:sx n="74" d="100"/>
          <a:sy n="74" d="100"/>
        </p:scale>
        <p:origin x="834" y="54"/>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 Id="rId8" Type="http://schemas.openxmlformats.org/officeDocument/2006/relationships/slide" Target="slides/slide7.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1B74ADE-02CA-4EBA-BB8D-45EABFC963A7}" type="datetimeFigureOut">
              <a:rPr lang="zh-CN" altLang="en-US" smtClean="0"/>
              <a:pPr/>
              <a:t>2017/2/13 Monday</a:t>
            </a:fld>
            <a:endParaRPr lang="zh-CN" alt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373C87C-FA4A-4315-ACDE-FAC6F485A51B}" type="slidenum">
              <a:rPr lang="zh-CN" altLang="en-US" smtClean="0"/>
              <a:pPr/>
              <a:t>‹#›</a:t>
            </a:fld>
            <a:endParaRPr lang="zh-CN" altLang="en-US"/>
          </a:p>
        </p:txBody>
      </p:sp>
    </p:spTree>
    <p:extLst>
      <p:ext uri="{BB962C8B-B14F-4D97-AF65-F5344CB8AC3E}">
        <p14:creationId xmlns:p14="http://schemas.microsoft.com/office/powerpoint/2010/main" val="133356919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lvl1pPr>
              <a:defRPr/>
            </a:lvl1pPr>
          </a:lstStyle>
          <a:p>
            <a:pPr>
              <a:defRPr/>
            </a:pPr>
            <a:fld id="{46785B75-B883-4B23-96E9-7B18D059BF53}" type="datetimeFigureOut">
              <a:rPr lang="zh-CN" altLang="en-US"/>
              <a:pPr>
                <a:defRPr/>
              </a:pPr>
              <a:t>2017/2/13 Monday</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C93245B7-5E89-44E5-BB8F-3A3374631E17}" type="slidenum">
              <a:rPr lang="zh-CN" altLang="en-US"/>
              <a:pPr>
                <a:defRPr/>
              </a:pPr>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pPr>
              <a:defRPr/>
            </a:pPr>
            <a:fld id="{18099849-E0D0-48A6-B162-2514477557DE}" type="datetimeFigureOut">
              <a:rPr lang="zh-CN" altLang="en-US"/>
              <a:pPr>
                <a:defRPr/>
              </a:pPr>
              <a:t>2017/2/13 Monday</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B58E44DD-F924-49F3-8085-45C9D56D4FFC}" type="slidenum">
              <a:rPr lang="zh-CN" altLang="en-US"/>
              <a:pPr>
                <a:defRPr/>
              </a:pPr>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pPr>
              <a:defRPr/>
            </a:pPr>
            <a:fld id="{B1CDD0AC-2458-41F7-944B-546B8286A12E}" type="datetimeFigureOut">
              <a:rPr lang="zh-CN" altLang="en-US"/>
              <a:pPr>
                <a:defRPr/>
              </a:pPr>
              <a:t>2017/2/13 Monday</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1A9DCB48-E7D7-49FD-8913-E04C1EF0EFDC}" type="slidenum">
              <a:rPr lang="zh-CN" altLang="en-US"/>
              <a:pPr>
                <a:defRPr/>
              </a:pPr>
              <a:t>‹#›</a:t>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标题幻灯片">
    <p:spTree>
      <p:nvGrpSpPr>
        <p:cNvPr id="1" name=""/>
        <p:cNvGrpSpPr/>
        <p:nvPr/>
      </p:nvGrpSpPr>
      <p:grpSpPr>
        <a:xfrm>
          <a:off x="0" y="0"/>
          <a:ext cx="0" cy="0"/>
          <a:chOff x="0" y="0"/>
          <a:chExt cx="0" cy="0"/>
        </a:xfrm>
      </p:grpSpPr>
      <p:sp>
        <p:nvSpPr>
          <p:cNvPr id="2" name="日期占位符 3"/>
          <p:cNvSpPr>
            <a:spLocks noGrp="1"/>
          </p:cNvSpPr>
          <p:nvPr>
            <p:ph type="dt" sz="half" idx="10"/>
          </p:nvPr>
        </p:nvSpPr>
        <p:spPr/>
        <p:txBody>
          <a:bodyPr/>
          <a:lstStyle>
            <a:lvl1pPr>
              <a:defRPr/>
            </a:lvl1pPr>
          </a:lstStyle>
          <a:p>
            <a:pPr>
              <a:defRPr/>
            </a:pPr>
            <a:endParaRPr lang="zh-CN" altLang="en-US"/>
          </a:p>
        </p:txBody>
      </p:sp>
      <p:sp>
        <p:nvSpPr>
          <p:cNvPr id="3" name="页脚占位符 4"/>
          <p:cNvSpPr>
            <a:spLocks noGrp="1"/>
          </p:cNvSpPr>
          <p:nvPr>
            <p:ph type="ftr" sz="quarter" idx="11"/>
          </p:nvPr>
        </p:nvSpPr>
        <p:spPr/>
        <p:txBody>
          <a:bodyPr/>
          <a:lstStyle>
            <a:lvl1pPr>
              <a:defRPr/>
            </a:lvl1pPr>
          </a:lstStyle>
          <a:p>
            <a:pPr>
              <a:defRPr/>
            </a:pPr>
            <a:endParaRPr lang="zh-CN" altLang="en-US"/>
          </a:p>
        </p:txBody>
      </p:sp>
      <p:sp>
        <p:nvSpPr>
          <p:cNvPr id="4" name="灯片编号占位符 5"/>
          <p:cNvSpPr>
            <a:spLocks noGrp="1"/>
          </p:cNvSpPr>
          <p:nvPr>
            <p:ph type="sldNum" sz="quarter" idx="12"/>
          </p:nvPr>
        </p:nvSpPr>
        <p:spPr/>
        <p:txBody>
          <a:bodyPr/>
          <a:lstStyle>
            <a:lvl1pPr>
              <a:defRPr/>
            </a:lvl1pPr>
          </a:lstStyle>
          <a:p>
            <a:pPr>
              <a:defRPr/>
            </a:pPr>
            <a:fld id="{B15AE542-1D6E-4CC7-9203-0D3C8C496BF5}" type="slidenum">
              <a:rPr lang="zh-CN" altLang="en-US"/>
              <a:pPr>
                <a:defRPr/>
              </a:pPr>
              <a:t>‹#›</a:t>
            </a:fld>
            <a:endParaRPr lang="zh-CN" altLang="en-US"/>
          </a:p>
        </p:txBody>
      </p:sp>
    </p:spTree>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2_标题和内容">
    <p:spTree>
      <p:nvGrpSpPr>
        <p:cNvPr id="1" name=""/>
        <p:cNvGrpSpPr/>
        <p:nvPr/>
      </p:nvGrpSpPr>
      <p:grpSpPr>
        <a:xfrm>
          <a:off x="0" y="0"/>
          <a:ext cx="0" cy="0"/>
          <a:chOff x="0" y="0"/>
          <a:chExt cx="0" cy="0"/>
        </a:xfrm>
      </p:grpSpPr>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3_标题和内容">
    <p:spTree>
      <p:nvGrpSpPr>
        <p:cNvPr id="1" name=""/>
        <p:cNvGrpSpPr/>
        <p:nvPr/>
      </p:nvGrpSpPr>
      <p:grpSpPr>
        <a:xfrm>
          <a:off x="0" y="0"/>
          <a:ext cx="0" cy="0"/>
          <a:chOff x="0" y="0"/>
          <a:chExt cx="0" cy="0"/>
        </a:xfrm>
      </p:grpSpPr>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4_标题和内容">
    <p:spTree>
      <p:nvGrpSpPr>
        <p:cNvPr id="1" name=""/>
        <p:cNvGrpSpPr/>
        <p:nvPr/>
      </p:nvGrpSpPr>
      <p:grpSpPr>
        <a:xfrm>
          <a:off x="0" y="0"/>
          <a:ext cx="0" cy="0"/>
          <a:chOff x="0" y="0"/>
          <a:chExt cx="0" cy="0"/>
        </a:xfrm>
      </p:grpSpPr>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2_标题幻灯片">
    <p:spTree>
      <p:nvGrpSpPr>
        <p:cNvPr id="1" name=""/>
        <p:cNvGrpSpPr/>
        <p:nvPr/>
      </p:nvGrpSpPr>
      <p:grpSpPr>
        <a:xfrm>
          <a:off x="0" y="0"/>
          <a:ext cx="0" cy="0"/>
          <a:chOff x="0" y="0"/>
          <a:chExt cx="0" cy="0"/>
        </a:xfrm>
      </p:grpSpPr>
      <p:sp>
        <p:nvSpPr>
          <p:cNvPr id="2" name="日期占位符 3"/>
          <p:cNvSpPr>
            <a:spLocks noGrp="1"/>
          </p:cNvSpPr>
          <p:nvPr>
            <p:ph type="dt" sz="half" idx="10"/>
          </p:nvPr>
        </p:nvSpPr>
        <p:spPr/>
        <p:txBody>
          <a:bodyPr/>
          <a:lstStyle>
            <a:lvl1pPr>
              <a:defRPr/>
            </a:lvl1pPr>
          </a:lstStyle>
          <a:p>
            <a:pPr>
              <a:defRPr/>
            </a:pPr>
            <a:endParaRPr lang="zh-CN" altLang="en-US"/>
          </a:p>
        </p:txBody>
      </p:sp>
      <p:sp>
        <p:nvSpPr>
          <p:cNvPr id="3" name="页脚占位符 4"/>
          <p:cNvSpPr>
            <a:spLocks noGrp="1"/>
          </p:cNvSpPr>
          <p:nvPr>
            <p:ph type="ftr" sz="quarter" idx="11"/>
          </p:nvPr>
        </p:nvSpPr>
        <p:spPr/>
        <p:txBody>
          <a:bodyPr/>
          <a:lstStyle>
            <a:lvl1pPr>
              <a:defRPr/>
            </a:lvl1pPr>
          </a:lstStyle>
          <a:p>
            <a:pPr>
              <a:defRPr/>
            </a:pPr>
            <a:endParaRPr lang="zh-CN" altLang="en-US"/>
          </a:p>
        </p:txBody>
      </p:sp>
      <p:sp>
        <p:nvSpPr>
          <p:cNvPr id="4" name="灯片编号占位符 5"/>
          <p:cNvSpPr>
            <a:spLocks noGrp="1"/>
          </p:cNvSpPr>
          <p:nvPr>
            <p:ph type="sldNum" sz="quarter" idx="12"/>
          </p:nvPr>
        </p:nvSpPr>
        <p:spPr/>
        <p:txBody>
          <a:bodyPr/>
          <a:lstStyle>
            <a:lvl1pPr>
              <a:defRPr/>
            </a:lvl1pPr>
          </a:lstStyle>
          <a:p>
            <a:pPr>
              <a:defRPr/>
            </a:pPr>
            <a:fld id="{555D15CC-1EFB-4767-84F4-F6BC27EF94FA}" type="slidenum">
              <a:rPr lang="zh-CN" altLang="en-US"/>
              <a:pPr>
                <a:defRPr/>
              </a:pPr>
              <a:t>‹#›</a:t>
            </a:fld>
            <a:endParaRPr lang="zh-CN" altLang="en-US"/>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pPr>
              <a:defRPr/>
            </a:pPr>
            <a:fld id="{B4DEF6BA-0EE8-4F5A-8B1F-CC23C1F50D22}" type="datetimeFigureOut">
              <a:rPr lang="zh-CN" altLang="en-US"/>
              <a:pPr>
                <a:defRPr/>
              </a:pPr>
              <a:t>2017/2/13 Monday</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93FCDBB6-1DDA-42FA-BFDC-CCC45DCEC2B9}" type="slidenum">
              <a:rPr lang="zh-CN" altLang="en-US"/>
              <a:pPr>
                <a:defRPr/>
              </a:pPr>
              <a:t>‹#›</a:t>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lvl1pPr>
              <a:defRPr/>
            </a:lvl1pPr>
          </a:lstStyle>
          <a:p>
            <a:pPr>
              <a:defRPr/>
            </a:pPr>
            <a:fld id="{B2E690A1-8440-47EE-A9A5-EE62101ADECA}" type="datetimeFigureOut">
              <a:rPr lang="zh-CN" altLang="en-US"/>
              <a:pPr>
                <a:defRPr/>
              </a:pPr>
              <a:t>2017/2/13 Monday</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116CCE3E-46D1-410F-8B84-FE85137E4AB4}" type="slidenum">
              <a:rPr lang="zh-CN" altLang="en-US"/>
              <a:pPr>
                <a:defRPr/>
              </a:pPr>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3"/>
          <p:cNvSpPr>
            <a:spLocks noGrp="1"/>
          </p:cNvSpPr>
          <p:nvPr>
            <p:ph type="dt" sz="half" idx="10"/>
          </p:nvPr>
        </p:nvSpPr>
        <p:spPr/>
        <p:txBody>
          <a:bodyPr/>
          <a:lstStyle>
            <a:lvl1pPr>
              <a:defRPr/>
            </a:lvl1pPr>
          </a:lstStyle>
          <a:p>
            <a:pPr>
              <a:defRPr/>
            </a:pPr>
            <a:fld id="{83C28245-2CFB-4F7E-A424-5D35403635A8}" type="datetimeFigureOut">
              <a:rPr lang="zh-CN" altLang="en-US"/>
              <a:pPr>
                <a:defRPr/>
              </a:pPr>
              <a:t>2017/2/13 Monday</a:t>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pPr>
              <a:defRPr/>
            </a:pPr>
            <a:fld id="{DB52B53C-57C4-41AE-9B5B-75EDDAB0A797}" type="slidenum">
              <a:rPr lang="zh-CN" altLang="en-US"/>
              <a:pPr>
                <a:defRPr/>
              </a:pPr>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3"/>
          <p:cNvSpPr>
            <a:spLocks noGrp="1"/>
          </p:cNvSpPr>
          <p:nvPr>
            <p:ph type="dt" sz="half" idx="10"/>
          </p:nvPr>
        </p:nvSpPr>
        <p:spPr/>
        <p:txBody>
          <a:bodyPr/>
          <a:lstStyle>
            <a:lvl1pPr>
              <a:defRPr/>
            </a:lvl1pPr>
          </a:lstStyle>
          <a:p>
            <a:pPr>
              <a:defRPr/>
            </a:pPr>
            <a:fld id="{DE0F3E60-75F8-4BD9-994F-DB0C435E67B1}" type="datetimeFigureOut">
              <a:rPr lang="zh-CN" altLang="en-US"/>
              <a:pPr>
                <a:defRPr/>
              </a:pPr>
              <a:t>2017/2/13 Monday</a:t>
            </a:fld>
            <a:endParaRPr lang="zh-CN" altLang="en-US"/>
          </a:p>
        </p:txBody>
      </p:sp>
      <p:sp>
        <p:nvSpPr>
          <p:cNvPr id="8" name="页脚占位符 4"/>
          <p:cNvSpPr>
            <a:spLocks noGrp="1"/>
          </p:cNvSpPr>
          <p:nvPr>
            <p:ph type="ftr" sz="quarter" idx="11"/>
          </p:nvPr>
        </p:nvSpPr>
        <p:spPr/>
        <p:txBody>
          <a:bodyPr/>
          <a:lstStyle>
            <a:lvl1pPr>
              <a:defRPr/>
            </a:lvl1pPr>
          </a:lstStyle>
          <a:p>
            <a:pPr>
              <a:defRPr/>
            </a:pPr>
            <a:endParaRPr lang="zh-CN" altLang="en-US"/>
          </a:p>
        </p:txBody>
      </p:sp>
      <p:sp>
        <p:nvSpPr>
          <p:cNvPr id="9" name="灯片编号占位符 5"/>
          <p:cNvSpPr>
            <a:spLocks noGrp="1"/>
          </p:cNvSpPr>
          <p:nvPr>
            <p:ph type="sldNum" sz="quarter" idx="12"/>
          </p:nvPr>
        </p:nvSpPr>
        <p:spPr/>
        <p:txBody>
          <a:bodyPr/>
          <a:lstStyle>
            <a:lvl1pPr>
              <a:defRPr/>
            </a:lvl1pPr>
          </a:lstStyle>
          <a:p>
            <a:pPr>
              <a:defRPr/>
            </a:pPr>
            <a:fld id="{8B6E5DC7-0CE2-4F7C-9C5B-21ED900D9B2D}" type="slidenum">
              <a:rPr lang="zh-CN" altLang="en-US"/>
              <a:pPr>
                <a:defRPr/>
              </a:pPr>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3"/>
          <p:cNvSpPr>
            <a:spLocks noGrp="1"/>
          </p:cNvSpPr>
          <p:nvPr>
            <p:ph type="dt" sz="half" idx="10"/>
          </p:nvPr>
        </p:nvSpPr>
        <p:spPr/>
        <p:txBody>
          <a:bodyPr/>
          <a:lstStyle>
            <a:lvl1pPr>
              <a:defRPr/>
            </a:lvl1pPr>
          </a:lstStyle>
          <a:p>
            <a:pPr>
              <a:defRPr/>
            </a:pPr>
            <a:fld id="{DEEFAB7E-61F1-4D54-A68D-B265F1B522B7}" type="datetimeFigureOut">
              <a:rPr lang="zh-CN" altLang="en-US"/>
              <a:pPr>
                <a:defRPr/>
              </a:pPr>
              <a:t>2017/2/13 Monday</a:t>
            </a:fld>
            <a:endParaRPr lang="zh-CN" altLang="en-US"/>
          </a:p>
        </p:txBody>
      </p:sp>
      <p:sp>
        <p:nvSpPr>
          <p:cNvPr id="4" name="页脚占位符 4"/>
          <p:cNvSpPr>
            <a:spLocks noGrp="1"/>
          </p:cNvSpPr>
          <p:nvPr>
            <p:ph type="ftr" sz="quarter" idx="11"/>
          </p:nvPr>
        </p:nvSpPr>
        <p:spPr/>
        <p:txBody>
          <a:bodyPr/>
          <a:lstStyle>
            <a:lvl1pPr>
              <a:defRPr/>
            </a:lvl1pPr>
          </a:lstStyle>
          <a:p>
            <a:pPr>
              <a:defRPr/>
            </a:pPr>
            <a:endParaRPr lang="zh-CN" altLang="en-US"/>
          </a:p>
        </p:txBody>
      </p:sp>
      <p:sp>
        <p:nvSpPr>
          <p:cNvPr id="5" name="灯片编号占位符 5"/>
          <p:cNvSpPr>
            <a:spLocks noGrp="1"/>
          </p:cNvSpPr>
          <p:nvPr>
            <p:ph type="sldNum" sz="quarter" idx="12"/>
          </p:nvPr>
        </p:nvSpPr>
        <p:spPr/>
        <p:txBody>
          <a:bodyPr/>
          <a:lstStyle>
            <a:lvl1pPr>
              <a:defRPr/>
            </a:lvl1pPr>
          </a:lstStyle>
          <a:p>
            <a:pPr>
              <a:defRPr/>
            </a:pPr>
            <a:fld id="{2E18512F-CE75-4FC7-A3F3-CC2E79E11566}" type="slidenum">
              <a:rPr lang="zh-CN" altLang="en-US"/>
              <a:pPr>
                <a:defRPr/>
              </a:pPr>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3"/>
          <p:cNvSpPr>
            <a:spLocks noGrp="1"/>
          </p:cNvSpPr>
          <p:nvPr>
            <p:ph type="dt" sz="half" idx="10"/>
          </p:nvPr>
        </p:nvSpPr>
        <p:spPr/>
        <p:txBody>
          <a:bodyPr/>
          <a:lstStyle>
            <a:lvl1pPr>
              <a:defRPr/>
            </a:lvl1pPr>
          </a:lstStyle>
          <a:p>
            <a:pPr>
              <a:defRPr/>
            </a:pPr>
            <a:fld id="{097E8AEA-06F7-4CC3-97D9-D4A3B81C54D7}" type="datetimeFigureOut">
              <a:rPr lang="zh-CN" altLang="en-US"/>
              <a:pPr>
                <a:defRPr/>
              </a:pPr>
              <a:t>2017/2/13 Monday</a:t>
            </a:fld>
            <a:endParaRPr lang="zh-CN" altLang="en-US"/>
          </a:p>
        </p:txBody>
      </p:sp>
      <p:sp>
        <p:nvSpPr>
          <p:cNvPr id="3" name="页脚占位符 4"/>
          <p:cNvSpPr>
            <a:spLocks noGrp="1"/>
          </p:cNvSpPr>
          <p:nvPr>
            <p:ph type="ftr" sz="quarter" idx="11"/>
          </p:nvPr>
        </p:nvSpPr>
        <p:spPr/>
        <p:txBody>
          <a:bodyPr/>
          <a:lstStyle>
            <a:lvl1pPr>
              <a:defRPr/>
            </a:lvl1pPr>
          </a:lstStyle>
          <a:p>
            <a:pPr>
              <a:defRPr/>
            </a:pPr>
            <a:endParaRPr lang="zh-CN" altLang="en-US"/>
          </a:p>
        </p:txBody>
      </p:sp>
      <p:sp>
        <p:nvSpPr>
          <p:cNvPr id="4" name="灯片编号占位符 5"/>
          <p:cNvSpPr>
            <a:spLocks noGrp="1"/>
          </p:cNvSpPr>
          <p:nvPr>
            <p:ph type="sldNum" sz="quarter" idx="12"/>
          </p:nvPr>
        </p:nvSpPr>
        <p:spPr/>
        <p:txBody>
          <a:bodyPr/>
          <a:lstStyle>
            <a:lvl1pPr>
              <a:defRPr/>
            </a:lvl1pPr>
          </a:lstStyle>
          <a:p>
            <a:pPr>
              <a:defRPr/>
            </a:pPr>
            <a:fld id="{00547110-7A27-4ACD-8C6B-FB722EE10D0B}" type="slidenum">
              <a:rPr lang="zh-CN" altLang="en-US"/>
              <a:pPr>
                <a:defRPr/>
              </a:pPr>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3"/>
          <p:cNvSpPr>
            <a:spLocks noGrp="1"/>
          </p:cNvSpPr>
          <p:nvPr>
            <p:ph type="dt" sz="half" idx="10"/>
          </p:nvPr>
        </p:nvSpPr>
        <p:spPr/>
        <p:txBody>
          <a:bodyPr/>
          <a:lstStyle>
            <a:lvl1pPr>
              <a:defRPr/>
            </a:lvl1pPr>
          </a:lstStyle>
          <a:p>
            <a:pPr>
              <a:defRPr/>
            </a:pPr>
            <a:fld id="{D3E5686E-DAEC-4F87-84D3-8924EE9C9E43}" type="datetimeFigureOut">
              <a:rPr lang="zh-CN" altLang="en-US"/>
              <a:pPr>
                <a:defRPr/>
              </a:pPr>
              <a:t>2017/2/13 Monday</a:t>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pPr>
              <a:defRPr/>
            </a:pPr>
            <a:fld id="{1C27A24B-27D7-430B-8AA4-FC662B89E453}" type="slidenum">
              <a:rPr lang="zh-CN" altLang="en-US"/>
              <a:pPr>
                <a:defRPr/>
              </a:pPr>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3"/>
          <p:cNvSpPr>
            <a:spLocks noGrp="1"/>
          </p:cNvSpPr>
          <p:nvPr>
            <p:ph type="dt" sz="half" idx="10"/>
          </p:nvPr>
        </p:nvSpPr>
        <p:spPr/>
        <p:txBody>
          <a:bodyPr/>
          <a:lstStyle>
            <a:lvl1pPr>
              <a:defRPr/>
            </a:lvl1pPr>
          </a:lstStyle>
          <a:p>
            <a:pPr>
              <a:defRPr/>
            </a:pPr>
            <a:fld id="{9F56C238-F849-4155-AE9D-3944515FCAF3}" type="datetimeFigureOut">
              <a:rPr lang="zh-CN" altLang="en-US"/>
              <a:pPr>
                <a:defRPr/>
              </a:pPr>
              <a:t>2017/2/13 Monday</a:t>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pPr>
              <a:defRPr/>
            </a:pPr>
            <a:fld id="{DDFF5607-2166-4C6B-80CC-68F68BE3E502}" type="slidenum">
              <a:rPr lang="zh-CN" altLang="en-US"/>
              <a:pPr>
                <a:defRPr/>
              </a:pPr>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1027" name="文本占位符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smtClean="0">
                <a:solidFill>
                  <a:schemeClr val="tx1">
                    <a:tint val="75000"/>
                  </a:schemeClr>
                </a:solidFill>
                <a:latin typeface="+mn-lt"/>
                <a:ea typeface="+mn-ea"/>
              </a:defRPr>
            </a:lvl1pPr>
          </a:lstStyle>
          <a:p>
            <a:pPr>
              <a:defRPr/>
            </a:pPr>
            <a:fld id="{506FDD4E-35B3-4E38-AB34-55837429AA07}" type="datetimeFigureOut">
              <a:rPr lang="zh-CN" altLang="en-US"/>
              <a:pPr>
                <a:defRPr/>
              </a:pPr>
              <a:t>2017/2/13 Monday</a:t>
            </a:fld>
            <a:endParaRPr lang="zh-CN" altLang="en-US"/>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ea typeface="+mn-ea"/>
              </a:defRPr>
            </a:lvl1pPr>
          </a:lstStyle>
          <a:p>
            <a:pPr>
              <a:defRPr/>
            </a:pPr>
            <a:endParaRPr lang="zh-CN" altLang="en-US"/>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tint val="75000"/>
                  </a:schemeClr>
                </a:solidFill>
                <a:latin typeface="+mn-lt"/>
                <a:ea typeface="+mn-ea"/>
              </a:defRPr>
            </a:lvl1pPr>
          </a:lstStyle>
          <a:p>
            <a:pPr>
              <a:defRPr/>
            </a:pPr>
            <a:fld id="{B6D5A85B-A702-45CE-821B-FE4D46C9960B}"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sldLayoutIdLst>
    <p:sldLayoutId id="2147483656" r:id="rId1"/>
    <p:sldLayoutId id="2147483657" r:id="rId2"/>
    <p:sldLayoutId id="2147483658" r:id="rId3"/>
    <p:sldLayoutId id="2147483659" r:id="rId4"/>
    <p:sldLayoutId id="2147483660" r:id="rId5"/>
    <p:sldLayoutId id="2147483661" r:id="rId6"/>
    <p:sldLayoutId id="2147483662" r:id="rId7"/>
    <p:sldLayoutId id="2147483663" r:id="rId8"/>
    <p:sldLayoutId id="2147483664" r:id="rId9"/>
    <p:sldLayoutId id="2147483665" r:id="rId10"/>
    <p:sldLayoutId id="2147483666" r:id="rId11"/>
    <p:sldLayoutId id="2147483667" r:id="rId12"/>
    <p:sldLayoutId id="2147483669" r:id="rId13"/>
    <p:sldLayoutId id="2147483670" r:id="rId14"/>
    <p:sldLayoutId id="2147483671" r:id="rId15"/>
    <p:sldLayoutId id="2147483672" r:id="rId16"/>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Calibri" pitchFamily="34" charset="0"/>
          <a:ea typeface="宋体" charset="-122"/>
        </a:defRPr>
      </a:lvl2pPr>
      <a:lvl3pPr algn="ctr" rtl="0" fontAlgn="base">
        <a:spcBef>
          <a:spcPct val="0"/>
        </a:spcBef>
        <a:spcAft>
          <a:spcPct val="0"/>
        </a:spcAft>
        <a:defRPr sz="4400">
          <a:solidFill>
            <a:schemeClr val="tx1"/>
          </a:solidFill>
          <a:latin typeface="Calibri" pitchFamily="34" charset="0"/>
          <a:ea typeface="宋体" charset="-122"/>
        </a:defRPr>
      </a:lvl3pPr>
      <a:lvl4pPr algn="ctr" rtl="0" fontAlgn="base">
        <a:spcBef>
          <a:spcPct val="0"/>
        </a:spcBef>
        <a:spcAft>
          <a:spcPct val="0"/>
        </a:spcAft>
        <a:defRPr sz="4400">
          <a:solidFill>
            <a:schemeClr val="tx1"/>
          </a:solidFill>
          <a:latin typeface="Calibri" pitchFamily="34" charset="0"/>
          <a:ea typeface="宋体" charset="-122"/>
        </a:defRPr>
      </a:lvl4pPr>
      <a:lvl5pPr algn="ctr" rtl="0" fontAlgn="base">
        <a:spcBef>
          <a:spcPct val="0"/>
        </a:spcBef>
        <a:spcAft>
          <a:spcPct val="0"/>
        </a:spcAft>
        <a:defRPr sz="4400">
          <a:solidFill>
            <a:schemeClr val="tx1"/>
          </a:solidFill>
          <a:latin typeface="Calibri" pitchFamily="34" charset="0"/>
          <a:ea typeface="宋体" charset="-122"/>
        </a:defRPr>
      </a:lvl5pPr>
      <a:lvl6pPr marL="457200" algn="ctr" rtl="0" fontAlgn="base">
        <a:spcBef>
          <a:spcPct val="0"/>
        </a:spcBef>
        <a:spcAft>
          <a:spcPct val="0"/>
        </a:spcAft>
        <a:defRPr sz="4400">
          <a:solidFill>
            <a:schemeClr val="tx1"/>
          </a:solidFill>
          <a:latin typeface="Calibri" pitchFamily="34" charset="0"/>
          <a:ea typeface="宋体" charset="-122"/>
        </a:defRPr>
      </a:lvl6pPr>
      <a:lvl7pPr marL="914400" algn="ctr" rtl="0" fontAlgn="base">
        <a:spcBef>
          <a:spcPct val="0"/>
        </a:spcBef>
        <a:spcAft>
          <a:spcPct val="0"/>
        </a:spcAft>
        <a:defRPr sz="4400">
          <a:solidFill>
            <a:schemeClr val="tx1"/>
          </a:solidFill>
          <a:latin typeface="Calibri" pitchFamily="34" charset="0"/>
          <a:ea typeface="宋体" charset="-122"/>
        </a:defRPr>
      </a:lvl7pPr>
      <a:lvl8pPr marL="1371600" algn="ctr" rtl="0" fontAlgn="base">
        <a:spcBef>
          <a:spcPct val="0"/>
        </a:spcBef>
        <a:spcAft>
          <a:spcPct val="0"/>
        </a:spcAft>
        <a:defRPr sz="4400">
          <a:solidFill>
            <a:schemeClr val="tx1"/>
          </a:solidFill>
          <a:latin typeface="Calibri" pitchFamily="34" charset="0"/>
          <a:ea typeface="宋体" charset="-122"/>
        </a:defRPr>
      </a:lvl8pPr>
      <a:lvl9pPr marL="1828800" algn="ctr" rtl="0" fontAlgn="base">
        <a:spcBef>
          <a:spcPct val="0"/>
        </a:spcBef>
        <a:spcAft>
          <a:spcPct val="0"/>
        </a:spcAft>
        <a:defRPr sz="4400">
          <a:solidFill>
            <a:schemeClr val="tx1"/>
          </a:solidFill>
          <a:latin typeface="Calibri" pitchFamily="34" charset="0"/>
          <a:ea typeface="宋体" charset="-122"/>
        </a:defRPr>
      </a:lvl9pPr>
    </p:titleStyle>
    <p:body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14.xml"/><Relationship Id="rId4" Type="http://schemas.openxmlformats.org/officeDocument/2006/relationships/image" Target="../media/image14.jpeg"/></Relationships>
</file>

<file path=ppt/slides/_rels/slide11.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14.xml"/></Relationships>
</file>

<file path=ppt/slides/_rels/slide12.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1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8.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14.xml"/></Relationships>
</file>

<file path=ppt/slides/_rels/slide19.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14.xml"/><Relationship Id="rId6" Type="http://schemas.openxmlformats.org/officeDocument/2006/relationships/image" Target="../media/image22.png"/><Relationship Id="rId5" Type="http://schemas.openxmlformats.org/officeDocument/2006/relationships/image" Target="../media/image21.png"/><Relationship Id="rId4" Type="http://schemas.openxmlformats.org/officeDocument/2006/relationships/image" Target="../media/image20.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14.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2.xml.rels><?xml version="1.0" encoding="UTF-8" standalone="yes"?>
<Relationships xmlns="http://schemas.openxmlformats.org/package/2006/relationships"><Relationship Id="rId2" Type="http://schemas.openxmlformats.org/officeDocument/2006/relationships/image" Target="../media/image24.jpg"/><Relationship Id="rId1" Type="http://schemas.openxmlformats.org/officeDocument/2006/relationships/slideLayout" Target="../slideLayouts/slideLayout14.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6.xml.rels><?xml version="1.0" encoding="UTF-8" standalone="yes"?>
<Relationships xmlns="http://schemas.openxmlformats.org/package/2006/relationships"><Relationship Id="rId2" Type="http://schemas.openxmlformats.org/officeDocument/2006/relationships/image" Target="../media/image25.jpg"/><Relationship Id="rId1" Type="http://schemas.openxmlformats.org/officeDocument/2006/relationships/slideLayout" Target="../slideLayouts/slideLayout14.xml"/></Relationships>
</file>

<file path=ppt/slides/_rels/slide27.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image" Target="../media/image26.jpeg"/><Relationship Id="rId1" Type="http://schemas.openxmlformats.org/officeDocument/2006/relationships/slideLayout" Target="../slideLayouts/slideLayout14.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9.xml.rels><?xml version="1.0" encoding="UTF-8" standalone="yes"?>
<Relationships xmlns="http://schemas.openxmlformats.org/package/2006/relationships"><Relationship Id="rId8" Type="http://schemas.openxmlformats.org/officeDocument/2006/relationships/image" Target="../media/image34.jpeg"/><Relationship Id="rId3" Type="http://schemas.openxmlformats.org/officeDocument/2006/relationships/image" Target="../media/image29.jpeg"/><Relationship Id="rId7" Type="http://schemas.openxmlformats.org/officeDocument/2006/relationships/image" Target="../media/image33.jpeg"/><Relationship Id="rId2" Type="http://schemas.openxmlformats.org/officeDocument/2006/relationships/image" Target="../media/image28.jpeg"/><Relationship Id="rId1" Type="http://schemas.openxmlformats.org/officeDocument/2006/relationships/slideLayout" Target="../slideLayouts/slideLayout14.xml"/><Relationship Id="rId6" Type="http://schemas.openxmlformats.org/officeDocument/2006/relationships/image" Target="../media/image32.jpeg"/><Relationship Id="rId5" Type="http://schemas.openxmlformats.org/officeDocument/2006/relationships/image" Target="../media/image31.jpeg"/><Relationship Id="rId4" Type="http://schemas.openxmlformats.org/officeDocument/2006/relationships/image" Target="../media/image30.jpe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13.xml"/><Relationship Id="rId4" Type="http://schemas.openxmlformats.org/officeDocument/2006/relationships/image" Target="../media/image7.jpeg"/></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14.xml"/></Relationships>
</file>

<file path=ppt/slides/_rels/slide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1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矩形 3"/>
          <p:cNvSpPr>
            <a:spLocks noChangeArrowheads="1"/>
          </p:cNvSpPr>
          <p:nvPr/>
        </p:nvSpPr>
        <p:spPr bwMode="auto">
          <a:xfrm>
            <a:off x="3442806" y="513697"/>
            <a:ext cx="2236510" cy="584775"/>
          </a:xfrm>
          <a:prstGeom prst="rect">
            <a:avLst/>
          </a:prstGeom>
          <a:noFill/>
          <a:ln w="9525">
            <a:noFill/>
            <a:miter lim="800000"/>
            <a:headEnd/>
            <a:tailEnd/>
          </a:ln>
        </p:spPr>
        <p:txBody>
          <a:bodyPr wrap="none">
            <a:spAutoFit/>
          </a:bodyPr>
          <a:lstStyle/>
          <a:p>
            <a:pPr algn="ctr"/>
            <a:r>
              <a:rPr lang="zh-CN" altLang="en-US" sz="3200" b="1" dirty="0">
                <a:latin typeface="微软雅黑" pitchFamily="34" charset="-122"/>
                <a:ea typeface="微软雅黑" pitchFamily="34" charset="-122"/>
              </a:rPr>
              <a:t>甘肃科技馆</a:t>
            </a:r>
          </a:p>
        </p:txBody>
      </p:sp>
      <p:sp>
        <p:nvSpPr>
          <p:cNvPr id="20483" name="矩形 4"/>
          <p:cNvSpPr>
            <a:spLocks noChangeArrowheads="1"/>
          </p:cNvSpPr>
          <p:nvPr/>
        </p:nvSpPr>
        <p:spPr bwMode="auto">
          <a:xfrm>
            <a:off x="2393950" y="5445125"/>
            <a:ext cx="4572000" cy="830997"/>
          </a:xfrm>
          <a:prstGeom prst="rect">
            <a:avLst/>
          </a:prstGeom>
          <a:noFill/>
          <a:ln w="9525">
            <a:noFill/>
            <a:miter lim="800000"/>
            <a:headEnd/>
            <a:tailEnd/>
          </a:ln>
        </p:spPr>
        <p:txBody>
          <a:bodyPr>
            <a:spAutoFit/>
          </a:bodyPr>
          <a:lstStyle/>
          <a:p>
            <a:pPr>
              <a:lnSpc>
                <a:spcPct val="150000"/>
              </a:lnSpc>
            </a:pPr>
            <a:r>
              <a:rPr lang="zh-CN" altLang="zh-CN" sz="1600" b="1" dirty="0">
                <a:latin typeface="微软雅黑" pitchFamily="34" charset="-122"/>
                <a:ea typeface="微软雅黑" pitchFamily="34" charset="-122"/>
              </a:rPr>
              <a:t>申报单位</a:t>
            </a:r>
            <a:r>
              <a:rPr lang="zh-CN" altLang="en-US" sz="1600" b="1" dirty="0" smtClean="0">
                <a:latin typeface="微软雅黑" pitchFamily="34" charset="-122"/>
                <a:ea typeface="微软雅黑" pitchFamily="34" charset="-122"/>
              </a:rPr>
              <a:t>：甘肃省建筑设计研究院</a:t>
            </a:r>
            <a:endParaRPr lang="en-US" altLang="zh-CN" sz="1600" b="1" dirty="0" smtClean="0">
              <a:latin typeface="微软雅黑" pitchFamily="34" charset="-122"/>
              <a:ea typeface="微软雅黑" pitchFamily="34" charset="-122"/>
            </a:endParaRPr>
          </a:p>
          <a:p>
            <a:pPr>
              <a:lnSpc>
                <a:spcPct val="150000"/>
              </a:lnSpc>
            </a:pPr>
            <a:r>
              <a:rPr lang="en-US" altLang="zh-CN" sz="1600" dirty="0" smtClean="0"/>
              <a:t>                  </a:t>
            </a:r>
            <a:r>
              <a:rPr lang="zh-CN" altLang="zh-CN" sz="1600" b="1" dirty="0">
                <a:latin typeface="微软雅黑" pitchFamily="34" charset="-122"/>
                <a:ea typeface="微软雅黑" pitchFamily="34" charset="-122"/>
              </a:rPr>
              <a:t>甘肃省科学技术协会</a:t>
            </a:r>
            <a:endParaRPr lang="en-US" altLang="zh-CN" sz="1600" b="1" dirty="0">
              <a:latin typeface="微软雅黑" pitchFamily="34" charset="-122"/>
              <a:ea typeface="微软雅黑" pitchFamily="34" charset="-122"/>
            </a:endParaRPr>
          </a:p>
        </p:txBody>
      </p:sp>
      <p:pic>
        <p:nvPicPr>
          <p:cNvPr id="3" name="图片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482973" y="1154074"/>
            <a:ext cx="6156176" cy="4235449"/>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2000" advTm="18022"/>
    </mc:Choice>
    <mc:Fallback xmlns="">
      <p:transition spd="slow" advTm="18022"/>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直接连接符 16"/>
          <p:cNvSpPr>
            <a:spLocks noChangeShapeType="1"/>
          </p:cNvSpPr>
          <p:nvPr/>
        </p:nvSpPr>
        <p:spPr bwMode="auto">
          <a:xfrm>
            <a:off x="-20638" y="942975"/>
            <a:ext cx="9144001" cy="3175"/>
          </a:xfrm>
          <a:prstGeom prst="line">
            <a:avLst/>
          </a:prstGeom>
          <a:noFill/>
          <a:ln w="9525">
            <a:solidFill>
              <a:srgbClr val="595959"/>
            </a:solidFill>
            <a:prstDash val="sysDash"/>
            <a:round/>
            <a:headEnd/>
            <a:tailEnd/>
          </a:ln>
        </p:spPr>
        <p:txBody>
          <a:bodyPr/>
          <a:lstStyle/>
          <a:p>
            <a:endParaRPr lang="zh-CN" altLang="en-US"/>
          </a:p>
        </p:txBody>
      </p:sp>
      <p:sp>
        <p:nvSpPr>
          <p:cNvPr id="6" name="矩形 1"/>
          <p:cNvSpPr>
            <a:spLocks noChangeArrowheads="1"/>
          </p:cNvSpPr>
          <p:nvPr/>
        </p:nvSpPr>
        <p:spPr bwMode="auto">
          <a:xfrm>
            <a:off x="377825" y="546100"/>
            <a:ext cx="5310188" cy="400050"/>
          </a:xfrm>
          <a:prstGeom prst="rect">
            <a:avLst/>
          </a:prstGeom>
          <a:noFill/>
          <a:ln>
            <a:noFill/>
          </a:ln>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fontAlgn="auto" hangingPunct="1">
              <a:spcBef>
                <a:spcPts val="0"/>
              </a:spcBef>
              <a:spcAft>
                <a:spcPts val="0"/>
              </a:spcAft>
              <a:defRPr/>
            </a:pPr>
            <a:r>
              <a:rPr lang="en-US" altLang="zh-CN" sz="2000" b="1" dirty="0">
                <a:solidFill>
                  <a:schemeClr val="accent4">
                    <a:lumMod val="75000"/>
                  </a:schemeClr>
                </a:solidFill>
                <a:latin typeface="微软雅黑" pitchFamily="34" charset="-122"/>
                <a:ea typeface="微软雅黑" pitchFamily="34" charset="-122"/>
                <a:sym typeface="微软雅黑" pitchFamily="34" charset="-122"/>
              </a:rPr>
              <a:t>│</a:t>
            </a:r>
            <a:r>
              <a:rPr lang="zh-CN" altLang="en-US" sz="2000" b="1" dirty="0">
                <a:solidFill>
                  <a:schemeClr val="accent4">
                    <a:lumMod val="75000"/>
                  </a:schemeClr>
                </a:solidFill>
                <a:latin typeface="微软雅黑" pitchFamily="34" charset="-122"/>
                <a:ea typeface="微软雅黑" pitchFamily="34" charset="-122"/>
                <a:sym typeface="微软雅黑" pitchFamily="34" charset="-122"/>
              </a:rPr>
              <a:t>主要技术</a:t>
            </a:r>
            <a:r>
              <a:rPr lang="en-US" altLang="zh-CN" sz="2000" b="1" dirty="0">
                <a:solidFill>
                  <a:schemeClr val="accent4">
                    <a:lumMod val="75000"/>
                  </a:schemeClr>
                </a:solidFill>
                <a:latin typeface="华文细黑" panose="02010600040101010101" pitchFamily="2" charset="-122"/>
                <a:ea typeface="华文细黑" panose="02010600040101010101" pitchFamily="2" charset="-122"/>
                <a:sym typeface="微软雅黑" pitchFamily="34" charset="-122"/>
              </a:rPr>
              <a:t>│</a:t>
            </a:r>
            <a:r>
              <a:rPr lang="zh-CN" altLang="en-US" sz="2000" b="1" dirty="0">
                <a:solidFill>
                  <a:schemeClr val="accent4">
                    <a:lumMod val="75000"/>
                  </a:schemeClr>
                </a:solidFill>
                <a:latin typeface="华文细黑" panose="02010600040101010101" pitchFamily="2" charset="-122"/>
                <a:ea typeface="华文细黑" panose="02010600040101010101" pitchFamily="2" charset="-122"/>
                <a:sym typeface="微软雅黑" pitchFamily="34" charset="-122"/>
              </a:rPr>
              <a:t>规划</a:t>
            </a:r>
            <a:r>
              <a:rPr lang="en-US" altLang="zh-CN" sz="2000" dirty="0">
                <a:solidFill>
                  <a:schemeClr val="accent4">
                    <a:lumMod val="75000"/>
                  </a:schemeClr>
                </a:solidFill>
                <a:latin typeface="华文细黑" panose="02010600040101010101" pitchFamily="2" charset="-122"/>
                <a:ea typeface="华文细黑" panose="02010600040101010101" pitchFamily="2" charset="-122"/>
                <a:sym typeface="微软雅黑" pitchFamily="34" charset="-122"/>
              </a:rPr>
              <a:t>│</a:t>
            </a:r>
            <a:r>
              <a:rPr lang="zh-CN" altLang="en-US" dirty="0" smtClean="0">
                <a:solidFill>
                  <a:schemeClr val="accent4">
                    <a:lumMod val="75000"/>
                  </a:schemeClr>
                </a:solidFill>
                <a:latin typeface="华文细黑" panose="02010600040101010101" pitchFamily="2" charset="-122"/>
                <a:ea typeface="华文细黑" panose="02010600040101010101" pitchFamily="2" charset="-122"/>
                <a:sym typeface="微软雅黑" pitchFamily="34" charset="-122"/>
              </a:rPr>
              <a:t>公共交通</a:t>
            </a:r>
            <a:endParaRPr lang="zh-CN" altLang="en-US" dirty="0">
              <a:solidFill>
                <a:schemeClr val="accent4">
                  <a:lumMod val="75000"/>
                </a:schemeClr>
              </a:solidFill>
              <a:latin typeface="华文细黑" panose="02010600040101010101" pitchFamily="2" charset="-122"/>
              <a:ea typeface="华文细黑" panose="02010600040101010101" pitchFamily="2" charset="-122"/>
            </a:endParaRPr>
          </a:p>
        </p:txBody>
      </p:sp>
      <p:sp>
        <p:nvSpPr>
          <p:cNvPr id="12" name="矩形 19"/>
          <p:cNvSpPr>
            <a:spLocks noChangeArrowheads="1"/>
          </p:cNvSpPr>
          <p:nvPr/>
        </p:nvSpPr>
        <p:spPr bwMode="auto">
          <a:xfrm>
            <a:off x="0" y="6499225"/>
            <a:ext cx="9144000" cy="153988"/>
          </a:xfrm>
          <a:prstGeom prst="rect">
            <a:avLst/>
          </a:prstGeom>
          <a:solidFill>
            <a:schemeClr val="accent4">
              <a:lumMod val="50000"/>
            </a:schemeClr>
          </a:solidFill>
          <a:ln>
            <a:noFill/>
          </a:ln>
          <a:extLst/>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fontAlgn="auto" hangingPunct="1">
              <a:spcBef>
                <a:spcPts val="0"/>
              </a:spcBef>
              <a:spcAft>
                <a:spcPts val="0"/>
              </a:spcAft>
              <a:defRPr/>
            </a:pPr>
            <a:endParaRPr lang="zh-CN" altLang="en-US">
              <a:solidFill>
                <a:srgbClr val="FFFFFF"/>
              </a:solidFill>
              <a:latin typeface="宋体" pitchFamily="2" charset="-122"/>
              <a:sym typeface="宋体" pitchFamily="2" charset="-122"/>
            </a:endParaRPr>
          </a:p>
        </p:txBody>
      </p:sp>
      <p:sp>
        <p:nvSpPr>
          <p:cNvPr id="31748" name="灯片编号占位符 5"/>
          <p:cNvSpPr txBox="1">
            <a:spLocks/>
          </p:cNvSpPr>
          <p:nvPr/>
        </p:nvSpPr>
        <p:spPr bwMode="auto">
          <a:xfrm>
            <a:off x="8832850" y="6664325"/>
            <a:ext cx="323850" cy="365125"/>
          </a:xfrm>
          <a:prstGeom prst="rect">
            <a:avLst/>
          </a:prstGeom>
          <a:noFill/>
          <a:ln w="9525">
            <a:noFill/>
            <a:miter lim="800000"/>
            <a:headEnd/>
            <a:tailEnd/>
          </a:ln>
        </p:spPr>
        <p:txBody>
          <a:bodyPr/>
          <a:lstStyle/>
          <a:p>
            <a:fld id="{482E29E1-C28E-47A7-9DB4-29264850630E}" type="slidenum">
              <a:rPr lang="zh-CN" altLang="en-US" sz="1000">
                <a:solidFill>
                  <a:schemeClr val="bg1"/>
                </a:solidFill>
                <a:latin typeface="Arial Unicode MS" pitchFamily="34" charset="-122"/>
                <a:ea typeface="Arial Unicode MS" pitchFamily="34" charset="-122"/>
                <a:cs typeface="Arial Unicode MS" pitchFamily="34" charset="-122"/>
              </a:rPr>
              <a:pPr/>
              <a:t>10</a:t>
            </a:fld>
            <a:endParaRPr lang="zh-CN" altLang="en-US" sz="1000">
              <a:solidFill>
                <a:schemeClr val="bg1"/>
              </a:solidFill>
              <a:latin typeface="Arial Unicode MS" pitchFamily="34" charset="-122"/>
              <a:ea typeface="Arial Unicode MS" pitchFamily="34" charset="-122"/>
              <a:cs typeface="Arial Unicode MS" pitchFamily="34" charset="-122"/>
            </a:endParaRPr>
          </a:p>
        </p:txBody>
      </p:sp>
      <p:sp>
        <p:nvSpPr>
          <p:cNvPr id="31751" name="矩形 2"/>
          <p:cNvSpPr>
            <a:spLocks noChangeArrowheads="1"/>
          </p:cNvSpPr>
          <p:nvPr/>
        </p:nvSpPr>
        <p:spPr bwMode="auto">
          <a:xfrm>
            <a:off x="35233" y="1160447"/>
            <a:ext cx="4996581" cy="1708160"/>
          </a:xfrm>
          <a:prstGeom prst="rect">
            <a:avLst/>
          </a:prstGeom>
          <a:noFill/>
          <a:ln w="9525">
            <a:noFill/>
            <a:miter lim="800000"/>
            <a:headEnd/>
            <a:tailEnd/>
          </a:ln>
        </p:spPr>
        <p:txBody>
          <a:bodyPr wrap="square">
            <a:spAutoFit/>
          </a:bodyPr>
          <a:lstStyle/>
          <a:p>
            <a:pPr marL="285750" indent="-285750">
              <a:lnSpc>
                <a:spcPct val="150000"/>
              </a:lnSpc>
              <a:buFont typeface="Wingdings" pitchFamily="2" charset="2"/>
              <a:buChar char="p"/>
            </a:pPr>
            <a:r>
              <a:rPr lang="zh-CN" altLang="zh-CN" sz="1400" dirty="0"/>
              <a:t>该项目东侧主入口紧邻</a:t>
            </a:r>
            <a:r>
              <a:rPr lang="en-US" altLang="zh-CN" sz="1400" dirty="0"/>
              <a:t>#S568</a:t>
            </a:r>
            <a:r>
              <a:rPr lang="zh-CN" altLang="zh-CN" sz="1400" dirty="0"/>
              <a:t>规划路，主要公交路线有</a:t>
            </a:r>
            <a:r>
              <a:rPr lang="en-US" altLang="zh-CN" sz="1400" dirty="0"/>
              <a:t>121</a:t>
            </a:r>
            <a:r>
              <a:rPr lang="zh-CN" altLang="zh-CN" sz="1400" dirty="0"/>
              <a:t>路、</a:t>
            </a:r>
            <a:r>
              <a:rPr lang="en-US" altLang="zh-CN" sz="1400" dirty="0"/>
              <a:t>103</a:t>
            </a:r>
            <a:r>
              <a:rPr lang="zh-CN" altLang="zh-CN" sz="1400" dirty="0"/>
              <a:t>路、</a:t>
            </a:r>
            <a:r>
              <a:rPr lang="en-US" altLang="zh-CN" sz="1400" dirty="0"/>
              <a:t>66</a:t>
            </a:r>
            <a:r>
              <a:rPr lang="zh-CN" altLang="zh-CN" sz="1400" dirty="0"/>
              <a:t>路，场地主入口广场，通过人行天桥与公交站点相连。计划</a:t>
            </a:r>
            <a:r>
              <a:rPr lang="en-US" altLang="zh-CN" sz="1400" dirty="0"/>
              <a:t>2017</a:t>
            </a:r>
            <a:r>
              <a:rPr lang="zh-CN" altLang="zh-CN" sz="1400" dirty="0"/>
              <a:t>年建成通车且规划轨道</a:t>
            </a:r>
            <a:r>
              <a:rPr lang="en-US" altLang="zh-CN" sz="1400" dirty="0"/>
              <a:t>1</a:t>
            </a:r>
            <a:r>
              <a:rPr lang="zh-CN" altLang="zh-CN" sz="1400" dirty="0"/>
              <a:t>号线科技馆站点距离项目基地步行约</a:t>
            </a:r>
            <a:r>
              <a:rPr lang="en-US" altLang="zh-CN" sz="1400" dirty="0"/>
              <a:t>550</a:t>
            </a:r>
            <a:r>
              <a:rPr lang="zh-CN" altLang="zh-CN" sz="1400" dirty="0"/>
              <a:t>米，为将来项目建成提供了良好的公共交通出行条件。</a:t>
            </a:r>
            <a:r>
              <a:rPr lang="zh-CN" altLang="en-US" sz="1400" dirty="0" smtClean="0">
                <a:latin typeface="微软雅黑" pitchFamily="34" charset="-122"/>
                <a:ea typeface="微软雅黑" pitchFamily="34" charset="-122"/>
              </a:rPr>
              <a:t>。</a:t>
            </a:r>
            <a:endParaRPr lang="zh-CN" altLang="en-US" sz="1400" dirty="0">
              <a:latin typeface="微软雅黑" pitchFamily="34" charset="-122"/>
              <a:ea typeface="微软雅黑" pitchFamily="34" charset="-122"/>
            </a:endParaRPr>
          </a:p>
        </p:txBody>
      </p:sp>
      <p:graphicFrame>
        <p:nvGraphicFramePr>
          <p:cNvPr id="2" name="表格 1"/>
          <p:cNvGraphicFramePr>
            <a:graphicFrameLocks noGrp="1"/>
          </p:cNvGraphicFramePr>
          <p:nvPr>
            <p:extLst>
              <p:ext uri="{D42A27DB-BD31-4B8C-83A1-F6EECF244321}">
                <p14:modId xmlns:p14="http://schemas.microsoft.com/office/powerpoint/2010/main" val="1984152830"/>
              </p:ext>
            </p:extLst>
          </p:nvPr>
        </p:nvGraphicFramePr>
        <p:xfrm>
          <a:off x="4990093" y="1201481"/>
          <a:ext cx="4004682" cy="1352480"/>
        </p:xfrm>
        <a:graphic>
          <a:graphicData uri="http://schemas.openxmlformats.org/drawingml/2006/table">
            <a:tbl>
              <a:tblPr>
                <a:tableStyleId>{C4B1156A-380E-4F78-BDF5-A606A8083BF9}</a:tableStyleId>
              </a:tblPr>
              <a:tblGrid>
                <a:gridCol w="878051"/>
                <a:gridCol w="1570716"/>
                <a:gridCol w="932797"/>
                <a:gridCol w="623118"/>
              </a:tblGrid>
              <a:tr h="338560">
                <a:tc>
                  <a:txBody>
                    <a:bodyPr/>
                    <a:lstStyle/>
                    <a:p>
                      <a:pPr marL="66675" marR="66675" algn="ctr">
                        <a:spcAft>
                          <a:spcPts val="0"/>
                        </a:spcAft>
                      </a:pPr>
                      <a:r>
                        <a:rPr lang="zh-CN" sz="1050" kern="100" dirty="0">
                          <a:effectLst/>
                        </a:rPr>
                        <a:t>公交站名称</a:t>
                      </a:r>
                      <a:endParaRPr lang="zh-CN" sz="105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0" marR="0" marT="0" marB="0" anchor="ctr"/>
                </a:tc>
                <a:tc>
                  <a:txBody>
                    <a:bodyPr/>
                    <a:lstStyle/>
                    <a:p>
                      <a:pPr marL="66675" marR="66675" algn="ctr">
                        <a:spcAft>
                          <a:spcPts val="0"/>
                        </a:spcAft>
                      </a:pPr>
                      <a:r>
                        <a:rPr lang="zh-CN" sz="1050" kern="100" dirty="0">
                          <a:effectLst/>
                        </a:rPr>
                        <a:t>场地出入口步行至公交站的距离</a:t>
                      </a:r>
                      <a:r>
                        <a:rPr lang="zh-CN" sz="1050" kern="100" spc="5" dirty="0">
                          <a:effectLst/>
                        </a:rPr>
                        <a:t>（</a:t>
                      </a:r>
                      <a:r>
                        <a:rPr lang="en-US" sz="1050" kern="100" spc="-5" dirty="0">
                          <a:effectLst/>
                        </a:rPr>
                        <a:t>m</a:t>
                      </a:r>
                      <a:r>
                        <a:rPr lang="zh-CN" sz="1050" kern="100" dirty="0">
                          <a:effectLst/>
                        </a:rPr>
                        <a:t>）</a:t>
                      </a:r>
                      <a:endParaRPr lang="zh-CN" sz="105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0" marR="0" marT="0" marB="0" anchor="ctr"/>
                </a:tc>
                <a:tc>
                  <a:txBody>
                    <a:bodyPr/>
                    <a:lstStyle/>
                    <a:p>
                      <a:pPr marL="66675" marR="66675" algn="ctr">
                        <a:spcAft>
                          <a:spcPts val="0"/>
                        </a:spcAft>
                      </a:pPr>
                      <a:r>
                        <a:rPr lang="zh-CN" sz="1050" kern="100">
                          <a:effectLst/>
                        </a:rPr>
                        <a:t>公交汽车线路名称</a:t>
                      </a:r>
                      <a:endParaRPr lang="zh-CN" sz="1050" kern="100">
                        <a:effectLst/>
                        <a:latin typeface="Calibri" panose="020F0502020204030204" pitchFamily="34" charset="0"/>
                        <a:ea typeface="宋体" panose="02010600030101010101" pitchFamily="2" charset="-122"/>
                        <a:cs typeface="Times New Roman" panose="02020603050405020304" pitchFamily="18" charset="0"/>
                      </a:endParaRPr>
                    </a:p>
                  </a:txBody>
                  <a:tcPr marL="0" marR="0" marT="0" marB="0" anchor="ctr"/>
                </a:tc>
                <a:tc>
                  <a:txBody>
                    <a:bodyPr/>
                    <a:lstStyle/>
                    <a:p>
                      <a:pPr marL="66675" marR="66675" algn="ctr">
                        <a:spcAft>
                          <a:spcPts val="0"/>
                        </a:spcAft>
                      </a:pPr>
                      <a:r>
                        <a:rPr lang="zh-CN" sz="1050" kern="100" dirty="0">
                          <a:effectLst/>
                        </a:rPr>
                        <a:t>已建</a:t>
                      </a:r>
                      <a:r>
                        <a:rPr lang="en-US" sz="1050" kern="100" dirty="0">
                          <a:effectLst/>
                        </a:rPr>
                        <a:t>/</a:t>
                      </a:r>
                      <a:r>
                        <a:rPr lang="zh-CN" sz="1050" kern="100" dirty="0">
                          <a:effectLst/>
                        </a:rPr>
                        <a:t>规划</a:t>
                      </a:r>
                      <a:endParaRPr lang="zh-CN" sz="105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0" marR="0" marT="0" marB="0" anchor="ctr"/>
                </a:tc>
              </a:tr>
              <a:tr h="337680">
                <a:tc>
                  <a:txBody>
                    <a:bodyPr/>
                    <a:lstStyle/>
                    <a:p>
                      <a:pPr algn="just">
                        <a:lnSpc>
                          <a:spcPct val="120000"/>
                        </a:lnSpc>
                        <a:spcAft>
                          <a:spcPts val="0"/>
                        </a:spcAft>
                        <a:tabLst>
                          <a:tab pos="1715770" algn="l"/>
                        </a:tabLst>
                      </a:pPr>
                      <a:r>
                        <a:rPr lang="zh-CN" sz="1050" kern="100">
                          <a:effectLst/>
                        </a:rPr>
                        <a:t>银滩路小学</a:t>
                      </a:r>
                      <a:endParaRPr lang="zh-CN" sz="1050" kern="100">
                        <a:effectLst/>
                        <a:latin typeface="Calibri" panose="020F0502020204030204" pitchFamily="34" charset="0"/>
                        <a:ea typeface="宋体" panose="02010600030101010101" pitchFamily="2" charset="-122"/>
                        <a:cs typeface="Times New Roman" panose="02020603050405020304" pitchFamily="18" charset="0"/>
                      </a:endParaRPr>
                    </a:p>
                  </a:txBody>
                  <a:tcPr marL="0" marR="0" marT="0" marB="0"/>
                </a:tc>
                <a:tc>
                  <a:txBody>
                    <a:bodyPr/>
                    <a:lstStyle/>
                    <a:p>
                      <a:pPr algn="just">
                        <a:lnSpc>
                          <a:spcPct val="120000"/>
                        </a:lnSpc>
                        <a:spcAft>
                          <a:spcPts val="0"/>
                        </a:spcAft>
                        <a:tabLst>
                          <a:tab pos="1715770" algn="l"/>
                        </a:tabLst>
                      </a:pPr>
                      <a:r>
                        <a:rPr lang="zh-CN" sz="1050" kern="100">
                          <a:effectLst/>
                        </a:rPr>
                        <a:t>145</a:t>
                      </a:r>
                      <a:endParaRPr lang="zh-CN" sz="1050" kern="100">
                        <a:effectLst/>
                        <a:latin typeface="Calibri" panose="020F0502020204030204" pitchFamily="34" charset="0"/>
                        <a:ea typeface="宋体" panose="02010600030101010101" pitchFamily="2" charset="-122"/>
                        <a:cs typeface="Times New Roman" panose="02020603050405020304" pitchFamily="18" charset="0"/>
                      </a:endParaRPr>
                    </a:p>
                  </a:txBody>
                  <a:tcPr marL="0" marR="0" marT="0" marB="0"/>
                </a:tc>
                <a:tc>
                  <a:txBody>
                    <a:bodyPr/>
                    <a:lstStyle/>
                    <a:p>
                      <a:pPr algn="just">
                        <a:lnSpc>
                          <a:spcPct val="120000"/>
                        </a:lnSpc>
                        <a:spcAft>
                          <a:spcPts val="0"/>
                        </a:spcAft>
                        <a:tabLst>
                          <a:tab pos="1715770" algn="l"/>
                        </a:tabLst>
                      </a:pPr>
                      <a:r>
                        <a:rPr lang="zh-CN" sz="1050" kern="100">
                          <a:effectLst/>
                        </a:rPr>
                        <a:t>121</a:t>
                      </a:r>
                      <a:endParaRPr lang="zh-CN" sz="1050" kern="100">
                        <a:effectLst/>
                        <a:latin typeface="Calibri" panose="020F0502020204030204" pitchFamily="34" charset="0"/>
                        <a:ea typeface="宋体" panose="02010600030101010101" pitchFamily="2" charset="-122"/>
                        <a:cs typeface="Times New Roman" panose="02020603050405020304" pitchFamily="18" charset="0"/>
                      </a:endParaRPr>
                    </a:p>
                  </a:txBody>
                  <a:tcPr marL="0" marR="0" marT="0" marB="0"/>
                </a:tc>
                <a:tc>
                  <a:txBody>
                    <a:bodyPr/>
                    <a:lstStyle/>
                    <a:p>
                      <a:pPr algn="just">
                        <a:lnSpc>
                          <a:spcPct val="120000"/>
                        </a:lnSpc>
                        <a:spcAft>
                          <a:spcPts val="0"/>
                        </a:spcAft>
                        <a:tabLst>
                          <a:tab pos="1715770" algn="l"/>
                        </a:tabLst>
                      </a:pPr>
                      <a:r>
                        <a:rPr lang="zh-CN" sz="1050" kern="100">
                          <a:effectLst/>
                        </a:rPr>
                        <a:t>已建</a:t>
                      </a:r>
                      <a:endParaRPr lang="zh-CN" sz="1050" kern="100">
                        <a:effectLst/>
                        <a:latin typeface="Calibri" panose="020F0502020204030204" pitchFamily="34" charset="0"/>
                        <a:ea typeface="宋体" panose="02010600030101010101" pitchFamily="2" charset="-122"/>
                        <a:cs typeface="Times New Roman" panose="02020603050405020304" pitchFamily="18" charset="0"/>
                      </a:endParaRPr>
                    </a:p>
                  </a:txBody>
                  <a:tcPr marL="0" marR="0" marT="0" marB="0"/>
                </a:tc>
              </a:tr>
              <a:tr h="337680">
                <a:tc>
                  <a:txBody>
                    <a:bodyPr/>
                    <a:lstStyle/>
                    <a:p>
                      <a:pPr algn="just">
                        <a:lnSpc>
                          <a:spcPct val="120000"/>
                        </a:lnSpc>
                        <a:spcAft>
                          <a:spcPts val="0"/>
                        </a:spcAft>
                        <a:tabLst>
                          <a:tab pos="1715770" algn="l"/>
                        </a:tabLst>
                      </a:pPr>
                      <a:r>
                        <a:rPr lang="zh-CN" sz="1050" kern="100">
                          <a:effectLst/>
                        </a:rPr>
                        <a:t>世纪大道南口</a:t>
                      </a:r>
                      <a:endParaRPr lang="zh-CN" sz="1050" kern="100">
                        <a:effectLst/>
                        <a:latin typeface="Calibri" panose="020F0502020204030204" pitchFamily="34" charset="0"/>
                        <a:ea typeface="宋体" panose="02010600030101010101" pitchFamily="2" charset="-122"/>
                        <a:cs typeface="Times New Roman" panose="02020603050405020304" pitchFamily="18" charset="0"/>
                      </a:endParaRPr>
                    </a:p>
                  </a:txBody>
                  <a:tcPr marL="0" marR="0" marT="0" marB="0"/>
                </a:tc>
                <a:tc>
                  <a:txBody>
                    <a:bodyPr/>
                    <a:lstStyle/>
                    <a:p>
                      <a:pPr algn="just">
                        <a:lnSpc>
                          <a:spcPct val="120000"/>
                        </a:lnSpc>
                        <a:spcAft>
                          <a:spcPts val="0"/>
                        </a:spcAft>
                        <a:tabLst>
                          <a:tab pos="1715770" algn="l"/>
                        </a:tabLst>
                      </a:pPr>
                      <a:r>
                        <a:rPr lang="zh-CN" sz="1050" kern="100" dirty="0">
                          <a:effectLst/>
                        </a:rPr>
                        <a:t>656</a:t>
                      </a:r>
                      <a:endParaRPr lang="zh-CN" sz="105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0" marR="0" marT="0" marB="0"/>
                </a:tc>
                <a:tc>
                  <a:txBody>
                    <a:bodyPr/>
                    <a:lstStyle/>
                    <a:p>
                      <a:pPr algn="just">
                        <a:lnSpc>
                          <a:spcPct val="120000"/>
                        </a:lnSpc>
                        <a:spcAft>
                          <a:spcPts val="0"/>
                        </a:spcAft>
                        <a:tabLst>
                          <a:tab pos="1715770" algn="l"/>
                        </a:tabLst>
                      </a:pPr>
                      <a:r>
                        <a:rPr lang="zh-CN" sz="1050" kern="100" dirty="0">
                          <a:effectLst/>
                        </a:rPr>
                        <a:t>103</a:t>
                      </a:r>
                      <a:endParaRPr lang="zh-CN" sz="105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0" marR="0" marT="0" marB="0"/>
                </a:tc>
                <a:tc>
                  <a:txBody>
                    <a:bodyPr/>
                    <a:lstStyle/>
                    <a:p>
                      <a:pPr algn="just">
                        <a:lnSpc>
                          <a:spcPct val="120000"/>
                        </a:lnSpc>
                        <a:spcAft>
                          <a:spcPts val="0"/>
                        </a:spcAft>
                        <a:tabLst>
                          <a:tab pos="1715770" algn="l"/>
                        </a:tabLst>
                      </a:pPr>
                      <a:r>
                        <a:rPr lang="zh-CN" sz="1050" kern="100">
                          <a:effectLst/>
                        </a:rPr>
                        <a:t>已建</a:t>
                      </a:r>
                      <a:endParaRPr lang="zh-CN" sz="1050" kern="100">
                        <a:effectLst/>
                        <a:latin typeface="Calibri" panose="020F0502020204030204" pitchFamily="34" charset="0"/>
                        <a:ea typeface="宋体" panose="02010600030101010101" pitchFamily="2" charset="-122"/>
                        <a:cs typeface="Times New Roman" panose="02020603050405020304" pitchFamily="18" charset="0"/>
                      </a:endParaRPr>
                    </a:p>
                  </a:txBody>
                  <a:tcPr marL="0" marR="0" marT="0" marB="0"/>
                </a:tc>
              </a:tr>
              <a:tr h="338560">
                <a:tc>
                  <a:txBody>
                    <a:bodyPr/>
                    <a:lstStyle/>
                    <a:p>
                      <a:pPr algn="just">
                        <a:lnSpc>
                          <a:spcPct val="120000"/>
                        </a:lnSpc>
                        <a:spcAft>
                          <a:spcPts val="0"/>
                        </a:spcAft>
                        <a:tabLst>
                          <a:tab pos="1715770" algn="l"/>
                        </a:tabLst>
                      </a:pPr>
                      <a:r>
                        <a:rPr lang="zh-CN" sz="1050" kern="100" dirty="0">
                          <a:effectLst/>
                        </a:rPr>
                        <a:t>世纪大道南口</a:t>
                      </a:r>
                      <a:endParaRPr lang="zh-CN" sz="105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0" marR="0" marT="0" marB="0"/>
                </a:tc>
                <a:tc>
                  <a:txBody>
                    <a:bodyPr/>
                    <a:lstStyle/>
                    <a:p>
                      <a:pPr algn="just">
                        <a:lnSpc>
                          <a:spcPct val="120000"/>
                        </a:lnSpc>
                        <a:spcAft>
                          <a:spcPts val="0"/>
                        </a:spcAft>
                        <a:tabLst>
                          <a:tab pos="1715770" algn="l"/>
                        </a:tabLst>
                      </a:pPr>
                      <a:r>
                        <a:rPr lang="zh-CN" sz="1050" kern="100">
                          <a:effectLst/>
                        </a:rPr>
                        <a:t>656</a:t>
                      </a:r>
                      <a:endParaRPr lang="zh-CN" sz="1050" kern="100">
                        <a:effectLst/>
                        <a:latin typeface="Calibri" panose="020F0502020204030204" pitchFamily="34" charset="0"/>
                        <a:ea typeface="宋体" panose="02010600030101010101" pitchFamily="2" charset="-122"/>
                        <a:cs typeface="Times New Roman" panose="02020603050405020304" pitchFamily="18" charset="0"/>
                      </a:endParaRPr>
                    </a:p>
                  </a:txBody>
                  <a:tcPr marL="0" marR="0" marT="0" marB="0"/>
                </a:tc>
                <a:tc>
                  <a:txBody>
                    <a:bodyPr/>
                    <a:lstStyle/>
                    <a:p>
                      <a:pPr algn="just">
                        <a:lnSpc>
                          <a:spcPct val="120000"/>
                        </a:lnSpc>
                        <a:spcAft>
                          <a:spcPts val="0"/>
                        </a:spcAft>
                        <a:tabLst>
                          <a:tab pos="1715770" algn="l"/>
                        </a:tabLst>
                      </a:pPr>
                      <a:r>
                        <a:rPr lang="zh-CN" sz="1050" kern="100">
                          <a:effectLst/>
                        </a:rPr>
                        <a:t>66</a:t>
                      </a:r>
                      <a:endParaRPr lang="zh-CN" sz="1050" kern="100">
                        <a:effectLst/>
                        <a:latin typeface="Calibri" panose="020F0502020204030204" pitchFamily="34" charset="0"/>
                        <a:ea typeface="宋体" panose="02010600030101010101" pitchFamily="2" charset="-122"/>
                        <a:cs typeface="Times New Roman" panose="02020603050405020304" pitchFamily="18" charset="0"/>
                      </a:endParaRPr>
                    </a:p>
                  </a:txBody>
                  <a:tcPr marL="0" marR="0" marT="0" marB="0"/>
                </a:tc>
                <a:tc>
                  <a:txBody>
                    <a:bodyPr/>
                    <a:lstStyle/>
                    <a:p>
                      <a:pPr algn="just">
                        <a:lnSpc>
                          <a:spcPct val="120000"/>
                        </a:lnSpc>
                        <a:spcAft>
                          <a:spcPts val="0"/>
                        </a:spcAft>
                        <a:tabLst>
                          <a:tab pos="1715770" algn="l"/>
                        </a:tabLst>
                      </a:pPr>
                      <a:r>
                        <a:rPr lang="zh-CN" sz="1050" kern="100" dirty="0">
                          <a:effectLst/>
                        </a:rPr>
                        <a:t>已建</a:t>
                      </a:r>
                      <a:endParaRPr lang="zh-CN" sz="105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0" marR="0" marT="0" marB="0"/>
                </a:tc>
              </a:tr>
            </a:tbl>
          </a:graphicData>
        </a:graphic>
      </p:graphicFrame>
      <p:graphicFrame>
        <p:nvGraphicFramePr>
          <p:cNvPr id="3" name="表格 2"/>
          <p:cNvGraphicFramePr>
            <a:graphicFrameLocks noGrp="1"/>
          </p:cNvGraphicFramePr>
          <p:nvPr>
            <p:extLst>
              <p:ext uri="{D42A27DB-BD31-4B8C-83A1-F6EECF244321}">
                <p14:modId xmlns:p14="http://schemas.microsoft.com/office/powerpoint/2010/main" val="2741702805"/>
              </p:ext>
            </p:extLst>
          </p:nvPr>
        </p:nvGraphicFramePr>
        <p:xfrm>
          <a:off x="251520" y="5373216"/>
          <a:ext cx="4608512" cy="1021078"/>
        </p:xfrm>
        <a:graphic>
          <a:graphicData uri="http://schemas.openxmlformats.org/drawingml/2006/table">
            <a:tbl>
              <a:tblPr>
                <a:tableStyleId>{C4B1156A-380E-4F78-BDF5-A606A8083BF9}</a:tableStyleId>
              </a:tblPr>
              <a:tblGrid>
                <a:gridCol w="978808"/>
                <a:gridCol w="2145808"/>
                <a:gridCol w="843614"/>
                <a:gridCol w="640282"/>
              </a:tblGrid>
              <a:tr h="233311">
                <a:tc>
                  <a:txBody>
                    <a:bodyPr/>
                    <a:lstStyle/>
                    <a:p>
                      <a:pPr marL="66675" marR="66675" algn="ctr">
                        <a:spcAft>
                          <a:spcPts val="0"/>
                        </a:spcAft>
                      </a:pPr>
                      <a:r>
                        <a:rPr lang="zh-CN" sz="1050" kern="100" dirty="0">
                          <a:effectLst/>
                        </a:rPr>
                        <a:t>轨道交通站名称</a:t>
                      </a:r>
                      <a:endParaRPr lang="zh-CN" sz="105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0" marR="0" marT="0" marB="0" anchor="ctr"/>
                </a:tc>
                <a:tc>
                  <a:txBody>
                    <a:bodyPr/>
                    <a:lstStyle/>
                    <a:p>
                      <a:pPr marL="66675" marR="66675" algn="ctr">
                        <a:spcAft>
                          <a:spcPts val="0"/>
                        </a:spcAft>
                      </a:pPr>
                      <a:r>
                        <a:rPr lang="zh-CN" sz="1050" kern="100">
                          <a:effectLst/>
                        </a:rPr>
                        <a:t>场地出入口步行至轨道交通站的距</a:t>
                      </a:r>
                      <a:r>
                        <a:rPr lang="zh-CN" sz="1050" kern="100" spc="-425">
                          <a:effectLst/>
                        </a:rPr>
                        <a:t>离</a:t>
                      </a:r>
                      <a:r>
                        <a:rPr lang="zh-CN" sz="1050" kern="100" spc="5">
                          <a:effectLst/>
                        </a:rPr>
                        <a:t>（</a:t>
                      </a:r>
                      <a:r>
                        <a:rPr lang="en-US" sz="1050" kern="100" spc="-15">
                          <a:effectLst/>
                        </a:rPr>
                        <a:t>m</a:t>
                      </a:r>
                      <a:r>
                        <a:rPr lang="zh-CN" sz="1050" kern="100">
                          <a:effectLst/>
                        </a:rPr>
                        <a:t>）</a:t>
                      </a:r>
                      <a:endParaRPr lang="zh-CN" sz="1050" kern="100">
                        <a:effectLst/>
                        <a:latin typeface="Calibri" panose="020F0502020204030204" pitchFamily="34" charset="0"/>
                        <a:ea typeface="宋体" panose="02010600030101010101" pitchFamily="2" charset="-122"/>
                        <a:cs typeface="Times New Roman" panose="02020603050405020304" pitchFamily="18" charset="0"/>
                      </a:endParaRPr>
                    </a:p>
                  </a:txBody>
                  <a:tcPr marL="0" marR="0" marT="0" marB="0" anchor="ctr"/>
                </a:tc>
                <a:tc>
                  <a:txBody>
                    <a:bodyPr/>
                    <a:lstStyle/>
                    <a:p>
                      <a:pPr marL="66675" marR="66675" algn="ctr">
                        <a:spcAft>
                          <a:spcPts val="0"/>
                        </a:spcAft>
                      </a:pPr>
                      <a:r>
                        <a:rPr lang="zh-CN" sz="1050" kern="100">
                          <a:effectLst/>
                        </a:rPr>
                        <a:t>轨道线路名称</a:t>
                      </a:r>
                      <a:endParaRPr lang="zh-CN" sz="1050" kern="100">
                        <a:effectLst/>
                        <a:latin typeface="Calibri" panose="020F0502020204030204" pitchFamily="34" charset="0"/>
                        <a:ea typeface="宋体" panose="02010600030101010101" pitchFamily="2" charset="-122"/>
                        <a:cs typeface="Times New Roman" panose="02020603050405020304" pitchFamily="18" charset="0"/>
                      </a:endParaRPr>
                    </a:p>
                  </a:txBody>
                  <a:tcPr marL="0" marR="0" marT="0" marB="0" anchor="ctr"/>
                </a:tc>
                <a:tc>
                  <a:txBody>
                    <a:bodyPr/>
                    <a:lstStyle/>
                    <a:p>
                      <a:pPr marL="66675" marR="66675" algn="ctr">
                        <a:spcAft>
                          <a:spcPts val="0"/>
                        </a:spcAft>
                      </a:pPr>
                      <a:r>
                        <a:rPr lang="zh-CN" sz="1050" kern="100">
                          <a:effectLst/>
                        </a:rPr>
                        <a:t>已建</a:t>
                      </a:r>
                      <a:r>
                        <a:rPr lang="en-US" sz="1050" kern="100">
                          <a:effectLst/>
                        </a:rPr>
                        <a:t>/</a:t>
                      </a:r>
                      <a:r>
                        <a:rPr lang="zh-CN" sz="1050" kern="100">
                          <a:effectLst/>
                        </a:rPr>
                        <a:t>规划</a:t>
                      </a:r>
                      <a:endParaRPr lang="zh-CN" sz="1050" kern="100">
                        <a:effectLst/>
                        <a:latin typeface="Calibri" panose="020F0502020204030204" pitchFamily="34" charset="0"/>
                        <a:ea typeface="宋体" panose="02010600030101010101" pitchFamily="2" charset="-122"/>
                        <a:cs typeface="Times New Roman" panose="02020603050405020304" pitchFamily="18" charset="0"/>
                      </a:endParaRPr>
                    </a:p>
                  </a:txBody>
                  <a:tcPr marL="0" marR="0" marT="0" marB="0" anchor="ctr"/>
                </a:tc>
              </a:tr>
              <a:tr h="467003">
                <a:tc>
                  <a:txBody>
                    <a:bodyPr/>
                    <a:lstStyle/>
                    <a:p>
                      <a:pPr marR="66675" algn="l">
                        <a:spcAft>
                          <a:spcPts val="0"/>
                        </a:spcAft>
                      </a:pPr>
                      <a:r>
                        <a:rPr lang="zh-CN" sz="1050" kern="100">
                          <a:effectLst/>
                        </a:rPr>
                        <a:t>世纪大道站</a:t>
                      </a:r>
                      <a:endParaRPr lang="zh-CN" sz="1050" kern="100">
                        <a:effectLst/>
                        <a:latin typeface="Calibri" panose="020F0502020204030204" pitchFamily="34" charset="0"/>
                        <a:ea typeface="宋体" panose="02010600030101010101" pitchFamily="2" charset="-122"/>
                        <a:cs typeface="Times New Roman" panose="02020603050405020304" pitchFamily="18" charset="0"/>
                      </a:endParaRPr>
                    </a:p>
                  </a:txBody>
                  <a:tcPr marL="0" marR="0" marT="0" marB="0" anchor="ctr"/>
                </a:tc>
                <a:tc>
                  <a:txBody>
                    <a:bodyPr/>
                    <a:lstStyle/>
                    <a:p>
                      <a:pPr marR="66675" algn="l">
                        <a:spcAft>
                          <a:spcPts val="0"/>
                        </a:spcAft>
                      </a:pPr>
                      <a:r>
                        <a:rPr lang="en-US" sz="1050" kern="100" dirty="0">
                          <a:effectLst/>
                        </a:rPr>
                        <a:t>550m</a:t>
                      </a:r>
                      <a:endParaRPr lang="zh-CN" sz="105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0" marR="0" marT="0" marB="0" anchor="ctr"/>
                </a:tc>
                <a:tc>
                  <a:txBody>
                    <a:bodyPr/>
                    <a:lstStyle/>
                    <a:p>
                      <a:pPr marL="66675" marR="66675" algn="l">
                        <a:spcAft>
                          <a:spcPts val="0"/>
                        </a:spcAft>
                      </a:pPr>
                      <a:r>
                        <a:rPr lang="zh-CN" sz="1050" kern="100">
                          <a:effectLst/>
                        </a:rPr>
                        <a:t>1号线</a:t>
                      </a:r>
                      <a:endParaRPr lang="zh-CN" sz="1050" kern="100">
                        <a:effectLst/>
                        <a:latin typeface="Calibri" panose="020F0502020204030204" pitchFamily="34" charset="0"/>
                        <a:ea typeface="宋体" panose="02010600030101010101" pitchFamily="2" charset="-122"/>
                        <a:cs typeface="Times New Roman" panose="02020603050405020304" pitchFamily="18" charset="0"/>
                      </a:endParaRPr>
                    </a:p>
                  </a:txBody>
                  <a:tcPr marL="0" marR="0" marT="0" marB="0" anchor="ctr"/>
                </a:tc>
                <a:tc>
                  <a:txBody>
                    <a:bodyPr/>
                    <a:lstStyle/>
                    <a:p>
                      <a:pPr marL="66675" marR="66675" algn="l">
                        <a:spcAft>
                          <a:spcPts val="0"/>
                        </a:spcAft>
                      </a:pPr>
                      <a:r>
                        <a:rPr lang="zh-CN" sz="1050" kern="100">
                          <a:effectLst/>
                        </a:rPr>
                        <a:t>规划</a:t>
                      </a:r>
                      <a:endParaRPr lang="zh-CN" sz="1050" kern="100">
                        <a:effectLst/>
                        <a:latin typeface="Calibri" panose="020F0502020204030204" pitchFamily="34" charset="0"/>
                        <a:ea typeface="宋体" panose="02010600030101010101" pitchFamily="2" charset="-122"/>
                        <a:cs typeface="Times New Roman" panose="02020603050405020304" pitchFamily="18" charset="0"/>
                      </a:endParaRPr>
                    </a:p>
                  </a:txBody>
                  <a:tcPr marL="0" marR="0" marT="0" marB="0" anchor="ctr"/>
                </a:tc>
              </a:tr>
              <a:tr h="234035">
                <a:tc gridSpan="4">
                  <a:txBody>
                    <a:bodyPr/>
                    <a:lstStyle/>
                    <a:p>
                      <a:pPr marL="66675" marR="66675" algn="ctr">
                        <a:spcAft>
                          <a:spcPts val="0"/>
                        </a:spcAft>
                      </a:pPr>
                      <a:r>
                        <a:rPr lang="en-US" sz="1050" kern="100" dirty="0">
                          <a:effectLst/>
                        </a:rPr>
                        <a:t> </a:t>
                      </a:r>
                      <a:endParaRPr lang="zh-CN" sz="105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0" marR="0" marT="0" marB="0" anchor="ctr"/>
                </a:tc>
                <a:tc hMerge="1">
                  <a:txBody>
                    <a:bodyPr/>
                    <a:lstStyle/>
                    <a:p>
                      <a:pPr marL="66675" marR="66675" algn="ctr">
                        <a:spcAft>
                          <a:spcPts val="0"/>
                        </a:spcAft>
                      </a:pPr>
                      <a:endParaRPr lang="zh-CN" sz="105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0" marR="0" marT="0" marB="0" anchor="ctr"/>
                </a:tc>
                <a:tc hMerge="1">
                  <a:txBody>
                    <a:bodyPr/>
                    <a:lstStyle/>
                    <a:p>
                      <a:pPr marL="66675" marR="66675" algn="ctr">
                        <a:spcAft>
                          <a:spcPts val="0"/>
                        </a:spcAft>
                      </a:pPr>
                      <a:endParaRPr lang="zh-CN" sz="1050" kern="100">
                        <a:effectLst/>
                        <a:latin typeface="Calibri" panose="020F0502020204030204" pitchFamily="34" charset="0"/>
                        <a:ea typeface="宋体" panose="02010600030101010101" pitchFamily="2" charset="-122"/>
                        <a:cs typeface="Times New Roman" panose="02020603050405020304" pitchFamily="18" charset="0"/>
                      </a:endParaRPr>
                    </a:p>
                  </a:txBody>
                  <a:tcPr marL="0" marR="0" marT="0" marB="0" anchor="ctr"/>
                </a:tc>
                <a:tc hMerge="1">
                  <a:txBody>
                    <a:bodyPr/>
                    <a:lstStyle/>
                    <a:p>
                      <a:pPr marL="66675" marR="66675" algn="ctr">
                        <a:spcAft>
                          <a:spcPts val="0"/>
                        </a:spcAft>
                      </a:pPr>
                      <a:endParaRPr lang="zh-CN" sz="105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0" marR="0" marT="0" marB="0" anchor="ctr"/>
                </a:tc>
              </a:tr>
            </a:tbl>
          </a:graphicData>
        </a:graphic>
      </p:graphicFrame>
      <p:pic>
        <p:nvPicPr>
          <p:cNvPr id="4" name="图片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2839558"/>
            <a:ext cx="3096344" cy="2423344"/>
          </a:xfrm>
          <a:prstGeom prst="rect">
            <a:avLst/>
          </a:prstGeom>
        </p:spPr>
      </p:pic>
      <p:pic>
        <p:nvPicPr>
          <p:cNvPr id="5" name="图片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131577" y="2827232"/>
            <a:ext cx="3038311" cy="2447995"/>
          </a:xfrm>
          <a:prstGeom prst="rect">
            <a:avLst/>
          </a:prstGeom>
        </p:spPr>
      </p:pic>
      <p:pic>
        <p:nvPicPr>
          <p:cNvPr id="7" name="图片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205121" y="2824023"/>
            <a:ext cx="3240623" cy="2451204"/>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2000" advTm="22369"/>
    </mc:Choice>
    <mc:Fallback xmlns="">
      <p:transition spd="slow" advTm="22369"/>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7" name="直接连接符 16"/>
          <p:cNvSpPr>
            <a:spLocks noChangeShapeType="1"/>
          </p:cNvSpPr>
          <p:nvPr/>
        </p:nvSpPr>
        <p:spPr bwMode="auto">
          <a:xfrm>
            <a:off x="-20638" y="942975"/>
            <a:ext cx="9144001" cy="3175"/>
          </a:xfrm>
          <a:prstGeom prst="line">
            <a:avLst/>
          </a:prstGeom>
          <a:noFill/>
          <a:ln w="9525">
            <a:solidFill>
              <a:srgbClr val="595959"/>
            </a:solidFill>
            <a:prstDash val="sysDash"/>
            <a:round/>
            <a:headEnd/>
            <a:tailEnd/>
          </a:ln>
        </p:spPr>
        <p:txBody>
          <a:bodyPr/>
          <a:lstStyle/>
          <a:p>
            <a:endParaRPr lang="zh-CN" altLang="en-US"/>
          </a:p>
        </p:txBody>
      </p:sp>
      <p:sp>
        <p:nvSpPr>
          <p:cNvPr id="6" name="矩形 1"/>
          <p:cNvSpPr>
            <a:spLocks noChangeArrowheads="1"/>
          </p:cNvSpPr>
          <p:nvPr/>
        </p:nvSpPr>
        <p:spPr bwMode="auto">
          <a:xfrm>
            <a:off x="377825" y="546100"/>
            <a:ext cx="5310188" cy="400050"/>
          </a:xfrm>
          <a:prstGeom prst="rect">
            <a:avLst/>
          </a:prstGeom>
          <a:noFill/>
          <a:ln>
            <a:noFill/>
          </a:ln>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fontAlgn="auto" hangingPunct="1">
              <a:spcBef>
                <a:spcPts val="0"/>
              </a:spcBef>
              <a:spcAft>
                <a:spcPts val="0"/>
              </a:spcAft>
              <a:defRPr/>
            </a:pPr>
            <a:r>
              <a:rPr lang="en-US" altLang="zh-CN" sz="2000" b="1" dirty="0">
                <a:solidFill>
                  <a:schemeClr val="accent4">
                    <a:lumMod val="75000"/>
                  </a:schemeClr>
                </a:solidFill>
                <a:latin typeface="微软雅黑" pitchFamily="34" charset="-122"/>
                <a:ea typeface="微软雅黑" pitchFamily="34" charset="-122"/>
                <a:sym typeface="微软雅黑" pitchFamily="34" charset="-122"/>
              </a:rPr>
              <a:t>│</a:t>
            </a:r>
            <a:r>
              <a:rPr lang="zh-CN" altLang="en-US" sz="2000" b="1" dirty="0">
                <a:solidFill>
                  <a:schemeClr val="accent4">
                    <a:lumMod val="75000"/>
                  </a:schemeClr>
                </a:solidFill>
                <a:latin typeface="微软雅黑" pitchFamily="34" charset="-122"/>
                <a:ea typeface="微软雅黑" pitchFamily="34" charset="-122"/>
                <a:sym typeface="微软雅黑" pitchFamily="34" charset="-122"/>
              </a:rPr>
              <a:t>主要技术</a:t>
            </a:r>
            <a:r>
              <a:rPr lang="en-US" altLang="zh-CN" sz="2000" b="1" dirty="0">
                <a:solidFill>
                  <a:schemeClr val="accent4">
                    <a:lumMod val="75000"/>
                  </a:schemeClr>
                </a:solidFill>
                <a:latin typeface="华文细黑" panose="02010600040101010101" pitchFamily="2" charset="-122"/>
                <a:ea typeface="华文细黑" panose="02010600040101010101" pitchFamily="2" charset="-122"/>
                <a:sym typeface="微软雅黑" pitchFamily="34" charset="-122"/>
              </a:rPr>
              <a:t>│</a:t>
            </a:r>
            <a:r>
              <a:rPr lang="zh-CN" altLang="en-US" sz="2000" b="1" dirty="0">
                <a:solidFill>
                  <a:schemeClr val="accent4">
                    <a:lumMod val="75000"/>
                  </a:schemeClr>
                </a:solidFill>
                <a:latin typeface="华文细黑" panose="02010600040101010101" pitchFamily="2" charset="-122"/>
                <a:ea typeface="华文细黑" panose="02010600040101010101" pitchFamily="2" charset="-122"/>
                <a:sym typeface="微软雅黑" pitchFamily="34" charset="-122"/>
              </a:rPr>
              <a:t>建筑</a:t>
            </a:r>
            <a:r>
              <a:rPr lang="en-US" altLang="zh-CN" sz="2000" dirty="0">
                <a:solidFill>
                  <a:schemeClr val="accent4">
                    <a:lumMod val="75000"/>
                  </a:schemeClr>
                </a:solidFill>
                <a:latin typeface="华文细黑" panose="02010600040101010101" pitchFamily="2" charset="-122"/>
                <a:ea typeface="华文细黑" panose="02010600040101010101" pitchFamily="2" charset="-122"/>
                <a:sym typeface="微软雅黑" pitchFamily="34" charset="-122"/>
              </a:rPr>
              <a:t>│</a:t>
            </a:r>
            <a:r>
              <a:rPr lang="zh-CN" altLang="en-US" dirty="0" smtClean="0">
                <a:solidFill>
                  <a:schemeClr val="accent4">
                    <a:lumMod val="75000"/>
                  </a:schemeClr>
                </a:solidFill>
                <a:latin typeface="华文细黑" panose="02010600040101010101" pitchFamily="2" charset="-122"/>
                <a:ea typeface="华文细黑" panose="02010600040101010101" pitchFamily="2" charset="-122"/>
                <a:sym typeface="微软雅黑" pitchFamily="34" charset="-122"/>
              </a:rPr>
              <a:t>无障碍设计</a:t>
            </a:r>
            <a:endParaRPr lang="zh-CN" altLang="en-US" dirty="0">
              <a:solidFill>
                <a:schemeClr val="accent4">
                  <a:lumMod val="75000"/>
                </a:schemeClr>
              </a:solidFill>
              <a:latin typeface="华文细黑" panose="02010600040101010101" pitchFamily="2" charset="-122"/>
              <a:ea typeface="华文细黑" panose="02010600040101010101" pitchFamily="2" charset="-122"/>
            </a:endParaRPr>
          </a:p>
        </p:txBody>
      </p:sp>
      <p:sp>
        <p:nvSpPr>
          <p:cNvPr id="12" name="矩形 19"/>
          <p:cNvSpPr>
            <a:spLocks noChangeArrowheads="1"/>
          </p:cNvSpPr>
          <p:nvPr/>
        </p:nvSpPr>
        <p:spPr bwMode="auto">
          <a:xfrm>
            <a:off x="0" y="6499225"/>
            <a:ext cx="9144000" cy="153988"/>
          </a:xfrm>
          <a:prstGeom prst="rect">
            <a:avLst/>
          </a:prstGeom>
          <a:solidFill>
            <a:schemeClr val="accent4">
              <a:lumMod val="50000"/>
            </a:schemeClr>
          </a:solidFill>
          <a:ln>
            <a:noFill/>
          </a:ln>
          <a:extLst/>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fontAlgn="auto" hangingPunct="1">
              <a:spcBef>
                <a:spcPts val="0"/>
              </a:spcBef>
              <a:spcAft>
                <a:spcPts val="0"/>
              </a:spcAft>
              <a:defRPr/>
            </a:pPr>
            <a:endParaRPr lang="zh-CN" altLang="en-US">
              <a:solidFill>
                <a:srgbClr val="FFFFFF"/>
              </a:solidFill>
              <a:latin typeface="宋体" pitchFamily="2" charset="-122"/>
              <a:sym typeface="宋体" pitchFamily="2" charset="-122"/>
            </a:endParaRPr>
          </a:p>
        </p:txBody>
      </p:sp>
      <p:sp>
        <p:nvSpPr>
          <p:cNvPr id="55300" name="灯片编号占位符 5"/>
          <p:cNvSpPr txBox="1">
            <a:spLocks/>
          </p:cNvSpPr>
          <p:nvPr/>
        </p:nvSpPr>
        <p:spPr bwMode="auto">
          <a:xfrm>
            <a:off x="8832850" y="6664325"/>
            <a:ext cx="323850" cy="365125"/>
          </a:xfrm>
          <a:prstGeom prst="rect">
            <a:avLst/>
          </a:prstGeom>
          <a:noFill/>
          <a:ln w="9525">
            <a:noFill/>
            <a:miter lim="800000"/>
            <a:headEnd/>
            <a:tailEnd/>
          </a:ln>
        </p:spPr>
        <p:txBody>
          <a:bodyPr/>
          <a:lstStyle/>
          <a:p>
            <a:fld id="{8F4D2A62-6052-4A25-9ADC-4EE68B2FAC2A}" type="slidenum">
              <a:rPr lang="zh-CN" altLang="en-US" sz="1000">
                <a:solidFill>
                  <a:schemeClr val="bg1"/>
                </a:solidFill>
                <a:latin typeface="Arial Unicode MS" pitchFamily="34" charset="-122"/>
                <a:ea typeface="Arial Unicode MS" pitchFamily="34" charset="-122"/>
                <a:cs typeface="Arial Unicode MS" pitchFamily="34" charset="-122"/>
              </a:rPr>
              <a:pPr/>
              <a:t>11</a:t>
            </a:fld>
            <a:endParaRPr lang="zh-CN" altLang="en-US" sz="1000">
              <a:solidFill>
                <a:schemeClr val="bg1"/>
              </a:solidFill>
              <a:latin typeface="Arial Unicode MS" pitchFamily="34" charset="-122"/>
              <a:ea typeface="Arial Unicode MS" pitchFamily="34" charset="-122"/>
              <a:cs typeface="Arial Unicode MS" pitchFamily="34" charset="-122"/>
            </a:endParaRPr>
          </a:p>
        </p:txBody>
      </p:sp>
      <p:sp>
        <p:nvSpPr>
          <p:cNvPr id="55302" name="矩形 1"/>
          <p:cNvSpPr>
            <a:spLocks noChangeArrowheads="1"/>
          </p:cNvSpPr>
          <p:nvPr/>
        </p:nvSpPr>
        <p:spPr bwMode="auto">
          <a:xfrm>
            <a:off x="71152" y="1124744"/>
            <a:ext cx="9001695" cy="1384995"/>
          </a:xfrm>
          <a:prstGeom prst="rect">
            <a:avLst/>
          </a:prstGeom>
          <a:noFill/>
          <a:ln w="9525">
            <a:noFill/>
            <a:miter lim="800000"/>
            <a:headEnd/>
            <a:tailEnd/>
          </a:ln>
        </p:spPr>
        <p:txBody>
          <a:bodyPr wrap="square">
            <a:spAutoFit/>
          </a:bodyPr>
          <a:lstStyle/>
          <a:p>
            <a:r>
              <a:rPr lang="en-US" altLang="zh-CN" sz="1400" dirty="0"/>
              <a:t>1</a:t>
            </a:r>
            <a:r>
              <a:rPr lang="zh-CN" altLang="zh-CN" sz="1400" dirty="0"/>
              <a:t>、建筑入口处设有满足无障碍的坡道；</a:t>
            </a:r>
          </a:p>
          <a:p>
            <a:r>
              <a:rPr lang="en-US" altLang="zh-CN" sz="1400" dirty="0"/>
              <a:t>2</a:t>
            </a:r>
            <a:r>
              <a:rPr lang="zh-CN" altLang="zh-CN" sz="1400" dirty="0"/>
              <a:t>、设有无障碍电梯，电梯选型要求符合《无障碍设计规范》中对无障碍电梯的使用要求；</a:t>
            </a:r>
          </a:p>
          <a:p>
            <a:r>
              <a:rPr lang="en-US" altLang="zh-CN" sz="1400" dirty="0"/>
              <a:t>3</a:t>
            </a:r>
            <a:r>
              <a:rPr lang="zh-CN" altLang="zh-CN" sz="1400" dirty="0"/>
              <a:t>、设有无障碍专用厕所。</a:t>
            </a:r>
          </a:p>
          <a:p>
            <a:r>
              <a:rPr lang="en-US" altLang="zh-CN" sz="1400" dirty="0"/>
              <a:t>4</a:t>
            </a:r>
            <a:r>
              <a:rPr lang="zh-CN" altLang="zh-CN" sz="1400" dirty="0"/>
              <a:t>、各公共部分通道及门的宽度均能满足通行轮椅的要求；无障碍门应满足：门扇安装视线观察玻璃、横把手和关门拉手，在门扇下方应安装</a:t>
            </a:r>
            <a:r>
              <a:rPr lang="en-US" altLang="zh-CN" sz="1400" dirty="0"/>
              <a:t>0.35m</a:t>
            </a:r>
            <a:r>
              <a:rPr lang="zh-CN" altLang="zh-CN" sz="1400" dirty="0"/>
              <a:t>的护门板；无障碍出入口的门槛高度不大于</a:t>
            </a:r>
            <a:r>
              <a:rPr lang="en-US" altLang="zh-CN" sz="1400" dirty="0"/>
              <a:t>15mm</a:t>
            </a:r>
            <a:r>
              <a:rPr lang="zh-CN" altLang="zh-CN" sz="1400" dirty="0"/>
              <a:t>，并以斜面过渡；</a:t>
            </a:r>
          </a:p>
          <a:p>
            <a:r>
              <a:rPr lang="en-US" altLang="zh-CN" sz="1400" dirty="0"/>
              <a:t>5</a:t>
            </a:r>
            <a:r>
              <a:rPr lang="zh-CN" altLang="zh-CN" sz="1400" dirty="0"/>
              <a:t>、残疾人专用停车位位置及做法详总平面竖向图。</a:t>
            </a:r>
            <a:endParaRPr lang="zh-CN" altLang="en-US" sz="1400" dirty="0">
              <a:latin typeface="微软雅黑" pitchFamily="34" charset="-122"/>
              <a:ea typeface="微软雅黑" pitchFamily="34" charset="-122"/>
            </a:endParaRPr>
          </a:p>
        </p:txBody>
      </p:sp>
      <p:pic>
        <p:nvPicPr>
          <p:cNvPr id="2" name="图片 1"/>
          <p:cNvPicPr>
            <a:picLocks noChangeAspect="1"/>
          </p:cNvPicPr>
          <p:nvPr/>
        </p:nvPicPr>
        <p:blipFill rotWithShape="1">
          <a:blip r:embed="rId2">
            <a:extLst>
              <a:ext uri="{28A0092B-C50C-407E-A947-70E740481C1C}">
                <a14:useLocalDpi xmlns:a14="http://schemas.microsoft.com/office/drawing/2010/main" val="0"/>
              </a:ext>
            </a:extLst>
          </a:blip>
          <a:srcRect t="6438"/>
          <a:stretch/>
        </p:blipFill>
        <p:spPr>
          <a:xfrm>
            <a:off x="611560" y="2619915"/>
            <a:ext cx="8157534" cy="3827161"/>
          </a:xfrm>
          <a:prstGeom prst="rect">
            <a:avLst/>
          </a:prstGeom>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直接连接符 16"/>
          <p:cNvSpPr>
            <a:spLocks noChangeShapeType="1"/>
          </p:cNvSpPr>
          <p:nvPr/>
        </p:nvSpPr>
        <p:spPr bwMode="auto">
          <a:xfrm>
            <a:off x="-20638" y="942975"/>
            <a:ext cx="9144001" cy="3175"/>
          </a:xfrm>
          <a:prstGeom prst="line">
            <a:avLst/>
          </a:prstGeom>
          <a:noFill/>
          <a:ln w="9525">
            <a:solidFill>
              <a:srgbClr val="595959"/>
            </a:solidFill>
            <a:prstDash val="sysDash"/>
            <a:round/>
            <a:headEnd/>
            <a:tailEnd/>
          </a:ln>
        </p:spPr>
        <p:txBody>
          <a:bodyPr/>
          <a:lstStyle/>
          <a:p>
            <a:endParaRPr lang="zh-CN" altLang="en-US"/>
          </a:p>
        </p:txBody>
      </p:sp>
      <p:sp>
        <p:nvSpPr>
          <p:cNvPr id="6" name="矩形 1"/>
          <p:cNvSpPr>
            <a:spLocks noChangeArrowheads="1"/>
          </p:cNvSpPr>
          <p:nvPr/>
        </p:nvSpPr>
        <p:spPr bwMode="auto">
          <a:xfrm>
            <a:off x="377825" y="546100"/>
            <a:ext cx="5310188" cy="400050"/>
          </a:xfrm>
          <a:prstGeom prst="rect">
            <a:avLst/>
          </a:prstGeom>
          <a:noFill/>
          <a:ln>
            <a:noFill/>
          </a:ln>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fontAlgn="auto" hangingPunct="1">
              <a:spcBef>
                <a:spcPts val="0"/>
              </a:spcBef>
              <a:spcAft>
                <a:spcPts val="0"/>
              </a:spcAft>
              <a:defRPr/>
            </a:pPr>
            <a:r>
              <a:rPr lang="en-US" altLang="zh-CN" sz="2000" b="1" dirty="0">
                <a:solidFill>
                  <a:schemeClr val="accent4">
                    <a:lumMod val="75000"/>
                  </a:schemeClr>
                </a:solidFill>
                <a:latin typeface="微软雅黑" pitchFamily="34" charset="-122"/>
                <a:ea typeface="微软雅黑" pitchFamily="34" charset="-122"/>
                <a:sym typeface="微软雅黑" pitchFamily="34" charset="-122"/>
              </a:rPr>
              <a:t>│</a:t>
            </a:r>
            <a:r>
              <a:rPr lang="zh-CN" altLang="en-US" sz="2000" b="1" dirty="0">
                <a:solidFill>
                  <a:schemeClr val="accent4">
                    <a:lumMod val="75000"/>
                  </a:schemeClr>
                </a:solidFill>
                <a:latin typeface="微软雅黑" pitchFamily="34" charset="-122"/>
                <a:ea typeface="微软雅黑" pitchFamily="34" charset="-122"/>
                <a:sym typeface="微软雅黑" pitchFamily="34" charset="-122"/>
              </a:rPr>
              <a:t>主要技术</a:t>
            </a:r>
            <a:r>
              <a:rPr lang="en-US" altLang="zh-CN" sz="2000" b="1" dirty="0" smtClean="0">
                <a:solidFill>
                  <a:schemeClr val="accent4">
                    <a:lumMod val="75000"/>
                  </a:schemeClr>
                </a:solidFill>
                <a:latin typeface="华文细黑" panose="02010600040101010101" pitchFamily="2" charset="-122"/>
                <a:ea typeface="华文细黑" panose="02010600040101010101" pitchFamily="2" charset="-122"/>
                <a:sym typeface="微软雅黑" pitchFamily="34" charset="-122"/>
              </a:rPr>
              <a:t>│</a:t>
            </a:r>
            <a:r>
              <a:rPr lang="zh-CN" altLang="en-US" sz="2000" b="1" dirty="0" smtClean="0">
                <a:solidFill>
                  <a:schemeClr val="accent4">
                    <a:lumMod val="75000"/>
                  </a:schemeClr>
                </a:solidFill>
                <a:latin typeface="华文细黑" panose="02010600040101010101" pitchFamily="2" charset="-122"/>
                <a:ea typeface="华文细黑" panose="02010600040101010101" pitchFamily="2" charset="-122"/>
                <a:sym typeface="微软雅黑" pitchFamily="34" charset="-122"/>
              </a:rPr>
              <a:t>建筑</a:t>
            </a:r>
            <a:r>
              <a:rPr lang="en-US" altLang="zh-CN" sz="2000" dirty="0" smtClean="0">
                <a:solidFill>
                  <a:schemeClr val="accent4">
                    <a:lumMod val="75000"/>
                  </a:schemeClr>
                </a:solidFill>
                <a:latin typeface="华文细黑" panose="02010600040101010101" pitchFamily="2" charset="-122"/>
                <a:ea typeface="华文细黑" panose="02010600040101010101" pitchFamily="2" charset="-122"/>
                <a:sym typeface="微软雅黑" pitchFamily="34" charset="-122"/>
              </a:rPr>
              <a:t>│</a:t>
            </a:r>
            <a:r>
              <a:rPr lang="zh-CN" altLang="en-US" dirty="0" smtClean="0">
                <a:solidFill>
                  <a:schemeClr val="accent4">
                    <a:lumMod val="75000"/>
                  </a:schemeClr>
                </a:solidFill>
                <a:latin typeface="华文细黑" panose="02010600040101010101" pitchFamily="2" charset="-122"/>
                <a:ea typeface="华文细黑" panose="02010600040101010101" pitchFamily="2" charset="-122"/>
                <a:sym typeface="微软雅黑" pitchFamily="34" charset="-122"/>
              </a:rPr>
              <a:t>地下空间</a:t>
            </a:r>
            <a:endParaRPr lang="zh-CN" altLang="en-US" dirty="0">
              <a:solidFill>
                <a:schemeClr val="accent4">
                  <a:lumMod val="75000"/>
                </a:schemeClr>
              </a:solidFill>
              <a:latin typeface="华文细黑" panose="02010600040101010101" pitchFamily="2" charset="-122"/>
              <a:ea typeface="华文细黑" panose="02010600040101010101" pitchFamily="2" charset="-122"/>
            </a:endParaRPr>
          </a:p>
        </p:txBody>
      </p:sp>
      <p:sp>
        <p:nvSpPr>
          <p:cNvPr id="12" name="矩形 19"/>
          <p:cNvSpPr>
            <a:spLocks noChangeArrowheads="1"/>
          </p:cNvSpPr>
          <p:nvPr/>
        </p:nvSpPr>
        <p:spPr bwMode="auto">
          <a:xfrm>
            <a:off x="0" y="6499225"/>
            <a:ext cx="9144000" cy="153988"/>
          </a:xfrm>
          <a:prstGeom prst="rect">
            <a:avLst/>
          </a:prstGeom>
          <a:solidFill>
            <a:schemeClr val="accent4">
              <a:lumMod val="50000"/>
            </a:schemeClr>
          </a:solidFill>
          <a:ln>
            <a:noFill/>
          </a:ln>
          <a:extLst/>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fontAlgn="auto" hangingPunct="1">
              <a:spcBef>
                <a:spcPts val="0"/>
              </a:spcBef>
              <a:spcAft>
                <a:spcPts val="0"/>
              </a:spcAft>
              <a:defRPr/>
            </a:pPr>
            <a:endParaRPr lang="zh-CN" altLang="en-US">
              <a:solidFill>
                <a:srgbClr val="FFFFFF"/>
              </a:solidFill>
              <a:latin typeface="宋体" pitchFamily="2" charset="-122"/>
              <a:sym typeface="宋体" pitchFamily="2" charset="-122"/>
            </a:endParaRPr>
          </a:p>
        </p:txBody>
      </p:sp>
      <p:sp>
        <p:nvSpPr>
          <p:cNvPr id="32772" name="灯片编号占位符 5"/>
          <p:cNvSpPr txBox="1">
            <a:spLocks/>
          </p:cNvSpPr>
          <p:nvPr/>
        </p:nvSpPr>
        <p:spPr bwMode="auto">
          <a:xfrm>
            <a:off x="8832850" y="6664325"/>
            <a:ext cx="323850" cy="365125"/>
          </a:xfrm>
          <a:prstGeom prst="rect">
            <a:avLst/>
          </a:prstGeom>
          <a:noFill/>
          <a:ln w="9525">
            <a:noFill/>
            <a:miter lim="800000"/>
            <a:headEnd/>
            <a:tailEnd/>
          </a:ln>
        </p:spPr>
        <p:txBody>
          <a:bodyPr/>
          <a:lstStyle/>
          <a:p>
            <a:fld id="{000BC6AD-7342-4FC5-A4E0-775C8560CCB3}" type="slidenum">
              <a:rPr lang="zh-CN" altLang="en-US" sz="1000">
                <a:solidFill>
                  <a:schemeClr val="bg1"/>
                </a:solidFill>
                <a:latin typeface="Arial Unicode MS" pitchFamily="34" charset="-122"/>
                <a:ea typeface="Arial Unicode MS" pitchFamily="34" charset="-122"/>
                <a:cs typeface="Arial Unicode MS" pitchFamily="34" charset="-122"/>
              </a:rPr>
              <a:pPr/>
              <a:t>12</a:t>
            </a:fld>
            <a:endParaRPr lang="zh-CN" altLang="en-US" sz="1000">
              <a:solidFill>
                <a:schemeClr val="bg1"/>
              </a:solidFill>
              <a:latin typeface="Arial Unicode MS" pitchFamily="34" charset="-122"/>
              <a:ea typeface="Arial Unicode MS" pitchFamily="34" charset="-122"/>
              <a:cs typeface="Arial Unicode MS" pitchFamily="34" charset="-122"/>
            </a:endParaRPr>
          </a:p>
        </p:txBody>
      </p:sp>
      <p:sp>
        <p:nvSpPr>
          <p:cNvPr id="32774" name="矩形 9"/>
          <p:cNvSpPr>
            <a:spLocks noChangeArrowheads="1"/>
          </p:cNvSpPr>
          <p:nvPr/>
        </p:nvSpPr>
        <p:spPr bwMode="auto">
          <a:xfrm>
            <a:off x="150664" y="1644205"/>
            <a:ext cx="2905919" cy="2031325"/>
          </a:xfrm>
          <a:prstGeom prst="rect">
            <a:avLst/>
          </a:prstGeom>
          <a:noFill/>
          <a:ln w="9525">
            <a:noFill/>
            <a:miter lim="800000"/>
            <a:headEnd/>
            <a:tailEnd/>
          </a:ln>
        </p:spPr>
        <p:txBody>
          <a:bodyPr wrap="square">
            <a:spAutoFit/>
          </a:bodyPr>
          <a:lstStyle/>
          <a:p>
            <a:pPr indent="-285750">
              <a:lnSpc>
                <a:spcPct val="150000"/>
              </a:lnSpc>
              <a:buFont typeface="Wingdings" pitchFamily="2" charset="2"/>
              <a:buChar char="p"/>
            </a:pPr>
            <a:r>
              <a:rPr lang="zh-CN" altLang="zh-CN" sz="1400" dirty="0">
                <a:solidFill>
                  <a:srgbClr val="000000"/>
                </a:solidFill>
                <a:latin typeface="华文细黑" pitchFamily="2" charset="-122"/>
                <a:ea typeface="华文细黑" pitchFamily="2" charset="-122"/>
              </a:rPr>
              <a:t>地下建筑面积</a:t>
            </a:r>
            <a:r>
              <a:rPr lang="zh-CN" altLang="en-US" sz="1400" dirty="0" smtClean="0">
                <a:solidFill>
                  <a:srgbClr val="000000"/>
                </a:solidFill>
                <a:latin typeface="华文细黑" pitchFamily="2" charset="-122"/>
                <a:ea typeface="华文细黑" pitchFamily="2" charset="-122"/>
              </a:rPr>
              <a:t>：</a:t>
            </a:r>
            <a:r>
              <a:rPr lang="en-US" altLang="zh-CN" sz="1400" dirty="0" smtClean="0">
                <a:solidFill>
                  <a:srgbClr val="000000"/>
                </a:solidFill>
                <a:latin typeface="华文细黑" pitchFamily="2" charset="-122"/>
                <a:ea typeface="华文细黑" pitchFamily="2" charset="-122"/>
              </a:rPr>
              <a:t>9930</a:t>
            </a:r>
            <a:r>
              <a:rPr lang="zh-CN" altLang="zh-CN" sz="1400" dirty="0" smtClean="0">
                <a:solidFill>
                  <a:srgbClr val="000000"/>
                </a:solidFill>
                <a:latin typeface="华文细黑" pitchFamily="2" charset="-122"/>
                <a:ea typeface="华文细黑" pitchFamily="2" charset="-122"/>
              </a:rPr>
              <a:t>m</a:t>
            </a:r>
            <a:r>
              <a:rPr lang="zh-CN" altLang="zh-CN" sz="1400" baseline="30000" dirty="0">
                <a:solidFill>
                  <a:srgbClr val="000000"/>
                </a:solidFill>
                <a:latin typeface="华文细黑" pitchFamily="2" charset="-122"/>
                <a:ea typeface="华文细黑" pitchFamily="2" charset="-122"/>
              </a:rPr>
              <a:t>2</a:t>
            </a:r>
          </a:p>
          <a:p>
            <a:pPr indent="-285750">
              <a:lnSpc>
                <a:spcPct val="150000"/>
              </a:lnSpc>
              <a:buFont typeface="Wingdings" pitchFamily="2" charset="2"/>
              <a:buChar char="p"/>
            </a:pPr>
            <a:r>
              <a:rPr lang="zh-CN" altLang="zh-CN" sz="1400" dirty="0">
                <a:solidFill>
                  <a:srgbClr val="000000"/>
                </a:solidFill>
                <a:latin typeface="华文细黑" pitchFamily="2" charset="-122"/>
                <a:ea typeface="华文细黑" pitchFamily="2" charset="-122"/>
              </a:rPr>
              <a:t>建筑占地面积：</a:t>
            </a:r>
            <a:r>
              <a:rPr lang="en-US" altLang="zh-CN" sz="1400" dirty="0">
                <a:solidFill>
                  <a:srgbClr val="000000"/>
                </a:solidFill>
                <a:latin typeface="华文细黑" pitchFamily="2" charset="-122"/>
                <a:ea typeface="华文细黑" pitchFamily="2" charset="-122"/>
              </a:rPr>
              <a:t> </a:t>
            </a:r>
            <a:r>
              <a:rPr lang="en-US" altLang="zh-CN" sz="1400" dirty="0" smtClean="0">
                <a:solidFill>
                  <a:srgbClr val="000000"/>
                </a:solidFill>
                <a:latin typeface="华文细黑" pitchFamily="2" charset="-122"/>
                <a:ea typeface="华文细黑" pitchFamily="2" charset="-122"/>
              </a:rPr>
              <a:t>9417</a:t>
            </a:r>
            <a:r>
              <a:rPr lang="zh-CN" altLang="zh-CN" sz="1400" dirty="0" smtClean="0">
                <a:solidFill>
                  <a:srgbClr val="000000"/>
                </a:solidFill>
                <a:latin typeface="华文细黑" pitchFamily="2" charset="-122"/>
                <a:ea typeface="华文细黑" pitchFamily="2" charset="-122"/>
              </a:rPr>
              <a:t>m</a:t>
            </a:r>
            <a:r>
              <a:rPr lang="zh-CN" altLang="zh-CN" sz="1400" baseline="30000" dirty="0">
                <a:solidFill>
                  <a:srgbClr val="000000"/>
                </a:solidFill>
                <a:latin typeface="华文细黑" pitchFamily="2" charset="-122"/>
                <a:ea typeface="华文细黑" pitchFamily="2" charset="-122"/>
              </a:rPr>
              <a:t>2</a:t>
            </a:r>
          </a:p>
          <a:p>
            <a:pPr indent="-285750">
              <a:lnSpc>
                <a:spcPct val="150000"/>
              </a:lnSpc>
              <a:buFont typeface="Wingdings" pitchFamily="2" charset="2"/>
              <a:buChar char="p"/>
            </a:pPr>
            <a:r>
              <a:rPr lang="zh-CN" altLang="zh-CN" sz="1400" dirty="0">
                <a:solidFill>
                  <a:srgbClr val="000000"/>
                </a:solidFill>
                <a:latin typeface="华文细黑" pitchFamily="2" charset="-122"/>
                <a:ea typeface="华文细黑" pitchFamily="2" charset="-122"/>
              </a:rPr>
              <a:t>地下建筑面积与建筑占地面积之比为</a:t>
            </a:r>
            <a:r>
              <a:rPr lang="zh-CN" altLang="en-US" sz="1400" dirty="0" smtClean="0">
                <a:solidFill>
                  <a:srgbClr val="000000"/>
                </a:solidFill>
                <a:latin typeface="华文细黑" pitchFamily="2" charset="-122"/>
                <a:ea typeface="华文细黑" pitchFamily="2" charset="-122"/>
              </a:rPr>
              <a:t>：</a:t>
            </a:r>
            <a:r>
              <a:rPr lang="en-US" altLang="zh-CN" sz="1400" dirty="0" smtClean="0">
                <a:solidFill>
                  <a:srgbClr val="000000"/>
                </a:solidFill>
                <a:latin typeface="华文细黑" pitchFamily="2" charset="-122"/>
                <a:ea typeface="华文细黑" pitchFamily="2" charset="-122"/>
              </a:rPr>
              <a:t>1.05:1</a:t>
            </a:r>
            <a:endParaRPr lang="en-US" altLang="zh-CN" sz="1400" dirty="0">
              <a:solidFill>
                <a:srgbClr val="000000"/>
              </a:solidFill>
              <a:latin typeface="华文细黑" pitchFamily="2" charset="-122"/>
              <a:ea typeface="华文细黑" pitchFamily="2" charset="-122"/>
            </a:endParaRPr>
          </a:p>
          <a:p>
            <a:pPr indent="-285750">
              <a:lnSpc>
                <a:spcPct val="150000"/>
              </a:lnSpc>
              <a:buFont typeface="Wingdings" pitchFamily="2" charset="2"/>
              <a:buChar char="p"/>
            </a:pPr>
            <a:r>
              <a:rPr lang="zh-CN" altLang="zh-CN" sz="1400" dirty="0">
                <a:solidFill>
                  <a:srgbClr val="000000"/>
                </a:solidFill>
                <a:latin typeface="华文细黑" pitchFamily="2" charset="-122"/>
                <a:ea typeface="华文细黑" pitchFamily="2" charset="-122"/>
              </a:rPr>
              <a:t>地下空间主要功能为</a:t>
            </a:r>
            <a:r>
              <a:rPr lang="zh-CN" altLang="zh-CN" sz="1400" dirty="0" smtClean="0">
                <a:solidFill>
                  <a:srgbClr val="000000"/>
                </a:solidFill>
                <a:latin typeface="华文细黑" pitchFamily="2" charset="-122"/>
                <a:ea typeface="华文细黑" pitchFamily="2" charset="-122"/>
              </a:rPr>
              <a:t>：</a:t>
            </a:r>
            <a:r>
              <a:rPr lang="zh-CN" altLang="en-US" sz="1400" dirty="0" smtClean="0">
                <a:solidFill>
                  <a:srgbClr val="000000"/>
                </a:solidFill>
                <a:latin typeface="华文细黑" pitchFamily="2" charset="-122"/>
                <a:ea typeface="华文细黑" pitchFamily="2" charset="-122"/>
              </a:rPr>
              <a:t>机动车库、</a:t>
            </a:r>
            <a:r>
              <a:rPr lang="zh-CN" altLang="en-US" sz="1400" dirty="0">
                <a:solidFill>
                  <a:srgbClr val="000000"/>
                </a:solidFill>
                <a:latin typeface="华文细黑" pitchFamily="2" charset="-122"/>
                <a:ea typeface="华文细黑" pitchFamily="2" charset="-122"/>
              </a:rPr>
              <a:t>设备用房等。</a:t>
            </a:r>
            <a:endParaRPr lang="zh-CN" altLang="zh-CN" sz="1400" dirty="0">
              <a:solidFill>
                <a:srgbClr val="000000"/>
              </a:solidFill>
              <a:latin typeface="华文细黑" pitchFamily="2" charset="-122"/>
              <a:ea typeface="华文细黑" pitchFamily="2" charset="-122"/>
            </a:endParaRPr>
          </a:p>
        </p:txBody>
      </p:sp>
      <p:graphicFrame>
        <p:nvGraphicFramePr>
          <p:cNvPr id="9" name="表格 8"/>
          <p:cNvGraphicFramePr>
            <a:graphicFrameLocks noGrp="1"/>
          </p:cNvGraphicFramePr>
          <p:nvPr>
            <p:extLst>
              <p:ext uri="{D42A27DB-BD31-4B8C-83A1-F6EECF244321}">
                <p14:modId xmlns:p14="http://schemas.microsoft.com/office/powerpoint/2010/main" val="1602831688"/>
              </p:ext>
            </p:extLst>
          </p:nvPr>
        </p:nvGraphicFramePr>
        <p:xfrm>
          <a:off x="3347863" y="5013176"/>
          <a:ext cx="5803259" cy="899511"/>
        </p:xfrm>
        <a:graphic>
          <a:graphicData uri="http://schemas.openxmlformats.org/drawingml/2006/table">
            <a:tbl>
              <a:tblPr firstCol="1" bandRow="1">
                <a:tableStyleId>{F5AB1C69-6EDB-4FF4-983F-18BD219EF322}</a:tableStyleId>
              </a:tblPr>
              <a:tblGrid>
                <a:gridCol w="216025"/>
                <a:gridCol w="1550831"/>
                <a:gridCol w="1638217"/>
                <a:gridCol w="1199093"/>
                <a:gridCol w="1199093"/>
              </a:tblGrid>
              <a:tr h="432048">
                <a:tc rowSpan="2">
                  <a:txBody>
                    <a:bodyPr/>
                    <a:lstStyle/>
                    <a:p>
                      <a:pPr algn="ctr"/>
                      <a:endParaRPr lang="zh-CN" altLang="en-US" sz="1400" dirty="0">
                        <a:latin typeface="微软雅黑" pitchFamily="34" charset="-122"/>
                        <a:ea typeface="微软雅黑" pitchFamily="34" charset="-122"/>
                      </a:endParaRPr>
                    </a:p>
                  </a:txBody>
                  <a:tcPr anchor="ctr"/>
                </a:tc>
                <a:tc>
                  <a:txBody>
                    <a:bodyPr/>
                    <a:lstStyle/>
                    <a:p>
                      <a:pPr algn="ctr"/>
                      <a:r>
                        <a:rPr lang="zh-CN" altLang="en-US" sz="1400" dirty="0" smtClean="0"/>
                        <a:t>地下车库面积</a:t>
                      </a:r>
                      <a:endParaRPr lang="zh-CN" altLang="en-US" sz="1400" dirty="0">
                        <a:latin typeface="微软雅黑" pitchFamily="34" charset="-122"/>
                        <a:ea typeface="微软雅黑" pitchFamily="34" charset="-122"/>
                      </a:endParaRPr>
                    </a:p>
                  </a:txBody>
                  <a:tcPr anchor="ctr"/>
                </a:tc>
                <a:tc>
                  <a:txBody>
                    <a:bodyPr/>
                    <a:lstStyle/>
                    <a:p>
                      <a:pPr algn="ctr"/>
                      <a:r>
                        <a:rPr lang="en-US" altLang="zh-CN" sz="1400" dirty="0" smtClean="0"/>
                        <a:t>8532</a:t>
                      </a:r>
                      <a:endParaRPr lang="zh-CN" altLang="en-US" sz="1400" dirty="0">
                        <a:latin typeface="微软雅黑" pitchFamily="34" charset="-122"/>
                        <a:ea typeface="微软雅黑" pitchFamily="34" charset="-122"/>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zh-CN" altLang="en-US" sz="1400" dirty="0" smtClean="0"/>
                        <a:t>㎡</a:t>
                      </a:r>
                      <a:endParaRPr lang="zh-CN" altLang="en-US" sz="1400" dirty="0" smtClean="0">
                        <a:latin typeface="微软雅黑" pitchFamily="34" charset="-122"/>
                        <a:ea typeface="微软雅黑" pitchFamily="34" charset="-122"/>
                      </a:endParaRPr>
                    </a:p>
                  </a:txBody>
                  <a:tcPr anchor="ctr"/>
                </a:tc>
                <a:tc rowSpan="2">
                  <a:txBody>
                    <a:bodyPr/>
                    <a:lstStyle/>
                    <a:p>
                      <a:r>
                        <a:rPr lang="en-US" altLang="zh-CN" sz="1400" dirty="0" smtClean="0"/>
                        <a:t>9930</a:t>
                      </a:r>
                      <a:r>
                        <a:rPr lang="zh-CN" altLang="en-US" sz="1400" dirty="0" smtClean="0"/>
                        <a:t>㎡</a:t>
                      </a:r>
                      <a:endParaRPr lang="zh-CN" altLang="en-US" sz="1400" dirty="0">
                        <a:latin typeface="微软雅黑" pitchFamily="34" charset="-122"/>
                        <a:ea typeface="微软雅黑" pitchFamily="34" charset="-122"/>
                      </a:endParaRPr>
                    </a:p>
                  </a:txBody>
                  <a:tcPr anchor="ctr"/>
                </a:tc>
              </a:tr>
              <a:tr h="467463">
                <a:tc vMerge="1">
                  <a:txBody>
                    <a:bodyPr/>
                    <a:lstStyle/>
                    <a:p>
                      <a:endParaRPr lang="zh-CN" altLang="en-US" dirty="0"/>
                    </a:p>
                  </a:txBody>
                  <a:tcPr/>
                </a:tc>
                <a:tc>
                  <a:txBody>
                    <a:bodyPr/>
                    <a:lstStyle/>
                    <a:p>
                      <a:pPr algn="ctr"/>
                      <a:r>
                        <a:rPr lang="zh-CN" altLang="en-US" sz="1400" smtClean="0"/>
                        <a:t>地下配套设施</a:t>
                      </a:r>
                      <a:endParaRPr lang="zh-CN" altLang="en-US" sz="1400" dirty="0">
                        <a:latin typeface="微软雅黑" pitchFamily="34" charset="-122"/>
                        <a:ea typeface="微软雅黑" pitchFamily="34" charset="-122"/>
                      </a:endParaRPr>
                    </a:p>
                  </a:txBody>
                  <a:tcPr anchor="ctr"/>
                </a:tc>
                <a:tc>
                  <a:txBody>
                    <a:bodyPr/>
                    <a:lstStyle/>
                    <a:p>
                      <a:pPr algn="ctr"/>
                      <a:r>
                        <a:rPr lang="en-US" altLang="zh-CN" sz="1400" dirty="0" smtClean="0"/>
                        <a:t>1398</a:t>
                      </a:r>
                      <a:endParaRPr lang="zh-CN" altLang="en-US" sz="1400" dirty="0">
                        <a:latin typeface="微软雅黑" pitchFamily="34" charset="-122"/>
                        <a:ea typeface="微软雅黑" pitchFamily="34" charset="-122"/>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zh-CN" altLang="en-US" sz="1400" dirty="0" smtClean="0"/>
                        <a:t>㎡</a:t>
                      </a:r>
                      <a:endParaRPr lang="zh-CN" altLang="en-US" sz="1400" dirty="0" smtClean="0">
                        <a:latin typeface="微软雅黑" pitchFamily="34" charset="-122"/>
                        <a:ea typeface="微软雅黑" pitchFamily="34" charset="-122"/>
                      </a:endParaRPr>
                    </a:p>
                  </a:txBody>
                  <a:tcPr anchor="ctr"/>
                </a:tc>
                <a:tc vMerge="1">
                  <a:txBody>
                    <a:bodyPr/>
                    <a:lstStyle/>
                    <a:p>
                      <a:endParaRPr lang="zh-CN" altLang="en-US" sz="1400" dirty="0">
                        <a:latin typeface="微软雅黑" pitchFamily="34" charset="-122"/>
                        <a:ea typeface="微软雅黑" pitchFamily="34" charset="-122"/>
                      </a:endParaRPr>
                    </a:p>
                  </a:txBody>
                  <a:tcPr/>
                </a:tc>
              </a:tr>
            </a:tbl>
          </a:graphicData>
        </a:graphic>
      </p:graphicFrame>
      <p:sp>
        <p:nvSpPr>
          <p:cNvPr id="2" name="TextBox 1"/>
          <p:cNvSpPr txBox="1"/>
          <p:nvPr/>
        </p:nvSpPr>
        <p:spPr>
          <a:xfrm>
            <a:off x="4788024" y="4625712"/>
            <a:ext cx="2592288" cy="307777"/>
          </a:xfrm>
          <a:prstGeom prst="rect">
            <a:avLst/>
          </a:prstGeom>
          <a:noFill/>
        </p:spPr>
        <p:txBody>
          <a:bodyPr wrap="square" rtlCol="0">
            <a:spAutoFit/>
          </a:bodyPr>
          <a:lstStyle/>
          <a:p>
            <a:r>
              <a:rPr lang="zh-CN" altLang="en-US" sz="1400" b="1" dirty="0" smtClean="0">
                <a:latin typeface="微软雅黑" pitchFamily="34" charset="-122"/>
                <a:ea typeface="微软雅黑" pitchFamily="34" charset="-122"/>
              </a:rPr>
              <a:t>地下空间经济技术指标统计表</a:t>
            </a:r>
            <a:endParaRPr lang="zh-CN" altLang="en-US" sz="1400" b="1" dirty="0">
              <a:latin typeface="微软雅黑" pitchFamily="34" charset="-122"/>
              <a:ea typeface="微软雅黑" pitchFamily="34" charset="-122"/>
            </a:endParaRPr>
          </a:p>
        </p:txBody>
      </p:sp>
      <p:sp>
        <p:nvSpPr>
          <p:cNvPr id="11" name="TextBox 10"/>
          <p:cNvSpPr txBox="1"/>
          <p:nvPr/>
        </p:nvSpPr>
        <p:spPr>
          <a:xfrm>
            <a:off x="5292080" y="4275266"/>
            <a:ext cx="1728192" cy="307777"/>
          </a:xfrm>
          <a:prstGeom prst="rect">
            <a:avLst/>
          </a:prstGeom>
          <a:noFill/>
        </p:spPr>
        <p:txBody>
          <a:bodyPr wrap="square" rtlCol="0">
            <a:spAutoFit/>
          </a:bodyPr>
          <a:lstStyle/>
          <a:p>
            <a:r>
              <a:rPr lang="zh-CN" altLang="en-US" sz="1400" b="1" dirty="0" smtClean="0">
                <a:latin typeface="微软雅黑" pitchFamily="34" charset="-122"/>
                <a:ea typeface="微软雅黑" pitchFamily="34" charset="-122"/>
              </a:rPr>
              <a:t>地下平面功能布局</a:t>
            </a:r>
            <a:endParaRPr lang="zh-CN" altLang="en-US" sz="1400" b="1" dirty="0">
              <a:latin typeface="微软雅黑" pitchFamily="34" charset="-122"/>
              <a:ea typeface="微软雅黑" pitchFamily="34" charset="-122"/>
            </a:endParaRPr>
          </a:p>
        </p:txBody>
      </p:sp>
      <p:pic>
        <p:nvPicPr>
          <p:cNvPr id="3" name="图片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305611" y="995878"/>
            <a:ext cx="5701339" cy="3229660"/>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2000" advTm="18462"/>
    </mc:Choice>
    <mc:Fallback xmlns="">
      <p:transition spd="slow" advTm="18462"/>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直接连接符 16"/>
          <p:cNvSpPr>
            <a:spLocks noChangeShapeType="1"/>
          </p:cNvSpPr>
          <p:nvPr/>
        </p:nvSpPr>
        <p:spPr bwMode="auto">
          <a:xfrm>
            <a:off x="-20638" y="942975"/>
            <a:ext cx="9144001" cy="3175"/>
          </a:xfrm>
          <a:prstGeom prst="line">
            <a:avLst/>
          </a:prstGeom>
          <a:noFill/>
          <a:ln w="9525">
            <a:solidFill>
              <a:srgbClr val="595959"/>
            </a:solidFill>
            <a:prstDash val="sysDash"/>
            <a:round/>
            <a:headEnd/>
            <a:tailEnd/>
          </a:ln>
        </p:spPr>
        <p:txBody>
          <a:bodyPr/>
          <a:lstStyle/>
          <a:p>
            <a:endParaRPr lang="zh-CN" altLang="en-US"/>
          </a:p>
        </p:txBody>
      </p:sp>
      <p:sp>
        <p:nvSpPr>
          <p:cNvPr id="6" name="矩形 1"/>
          <p:cNvSpPr>
            <a:spLocks noChangeArrowheads="1"/>
          </p:cNvSpPr>
          <p:nvPr/>
        </p:nvSpPr>
        <p:spPr bwMode="auto">
          <a:xfrm>
            <a:off x="377825" y="546100"/>
            <a:ext cx="5310188" cy="400050"/>
          </a:xfrm>
          <a:prstGeom prst="rect">
            <a:avLst/>
          </a:prstGeom>
          <a:noFill/>
          <a:ln>
            <a:noFill/>
          </a:ln>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fontAlgn="auto" hangingPunct="1">
              <a:spcBef>
                <a:spcPts val="0"/>
              </a:spcBef>
              <a:spcAft>
                <a:spcPts val="0"/>
              </a:spcAft>
              <a:defRPr/>
            </a:pPr>
            <a:r>
              <a:rPr lang="en-US" altLang="zh-CN" sz="2000" b="1" dirty="0">
                <a:solidFill>
                  <a:schemeClr val="accent4">
                    <a:lumMod val="75000"/>
                  </a:schemeClr>
                </a:solidFill>
                <a:latin typeface="微软雅黑" pitchFamily="34" charset="-122"/>
                <a:ea typeface="微软雅黑" pitchFamily="34" charset="-122"/>
                <a:sym typeface="微软雅黑" pitchFamily="34" charset="-122"/>
              </a:rPr>
              <a:t>│</a:t>
            </a:r>
            <a:r>
              <a:rPr lang="zh-CN" altLang="en-US" sz="2000" b="1" dirty="0">
                <a:solidFill>
                  <a:schemeClr val="accent4">
                    <a:lumMod val="75000"/>
                  </a:schemeClr>
                </a:solidFill>
                <a:latin typeface="微软雅黑" pitchFamily="34" charset="-122"/>
                <a:ea typeface="微软雅黑" pitchFamily="34" charset="-122"/>
                <a:sym typeface="微软雅黑" pitchFamily="34" charset="-122"/>
              </a:rPr>
              <a:t>主要技术</a:t>
            </a:r>
            <a:r>
              <a:rPr lang="en-US" altLang="zh-CN" sz="2000" b="1" dirty="0">
                <a:solidFill>
                  <a:schemeClr val="accent4">
                    <a:lumMod val="75000"/>
                  </a:schemeClr>
                </a:solidFill>
                <a:latin typeface="华文细黑" panose="02010600040101010101" pitchFamily="2" charset="-122"/>
                <a:ea typeface="华文细黑" panose="02010600040101010101" pitchFamily="2" charset="-122"/>
                <a:sym typeface="微软雅黑" pitchFamily="34" charset="-122"/>
              </a:rPr>
              <a:t>│</a:t>
            </a:r>
            <a:r>
              <a:rPr lang="zh-CN" altLang="en-US" sz="2000" b="1" dirty="0">
                <a:solidFill>
                  <a:schemeClr val="accent4">
                    <a:lumMod val="75000"/>
                  </a:schemeClr>
                </a:solidFill>
                <a:latin typeface="华文细黑" panose="02010600040101010101" pitchFamily="2" charset="-122"/>
                <a:ea typeface="华文细黑" panose="02010600040101010101" pitchFamily="2" charset="-122"/>
                <a:sym typeface="微软雅黑" pitchFamily="34" charset="-122"/>
              </a:rPr>
              <a:t>建筑</a:t>
            </a:r>
            <a:r>
              <a:rPr lang="en-US" altLang="zh-CN" sz="2000" dirty="0" smtClean="0">
                <a:solidFill>
                  <a:schemeClr val="accent4">
                    <a:lumMod val="75000"/>
                  </a:schemeClr>
                </a:solidFill>
                <a:latin typeface="华文细黑" panose="02010600040101010101" pitchFamily="2" charset="-122"/>
                <a:ea typeface="华文细黑" panose="02010600040101010101" pitchFamily="2" charset="-122"/>
                <a:sym typeface="微软雅黑" pitchFamily="34" charset="-122"/>
              </a:rPr>
              <a:t>│</a:t>
            </a:r>
            <a:r>
              <a:rPr lang="zh-CN" altLang="en-US" dirty="0" smtClean="0">
                <a:solidFill>
                  <a:schemeClr val="accent4">
                    <a:lumMod val="75000"/>
                  </a:schemeClr>
                </a:solidFill>
                <a:latin typeface="华文细黑" panose="02010600040101010101" pitchFamily="2" charset="-122"/>
                <a:ea typeface="华文细黑" panose="02010600040101010101" pitchFamily="2" charset="-122"/>
                <a:sym typeface="微软雅黑" pitchFamily="34" charset="-122"/>
              </a:rPr>
              <a:t>门窗</a:t>
            </a:r>
            <a:endParaRPr lang="zh-CN" altLang="en-US" dirty="0">
              <a:solidFill>
                <a:schemeClr val="accent4">
                  <a:lumMod val="75000"/>
                </a:schemeClr>
              </a:solidFill>
              <a:latin typeface="华文细黑" panose="02010600040101010101" pitchFamily="2" charset="-122"/>
              <a:ea typeface="华文细黑" panose="02010600040101010101" pitchFamily="2" charset="-122"/>
            </a:endParaRPr>
          </a:p>
        </p:txBody>
      </p:sp>
      <p:sp>
        <p:nvSpPr>
          <p:cNvPr id="12" name="矩形 19"/>
          <p:cNvSpPr>
            <a:spLocks noChangeArrowheads="1"/>
          </p:cNvSpPr>
          <p:nvPr/>
        </p:nvSpPr>
        <p:spPr bwMode="auto">
          <a:xfrm>
            <a:off x="0" y="6499225"/>
            <a:ext cx="9144000" cy="153988"/>
          </a:xfrm>
          <a:prstGeom prst="rect">
            <a:avLst/>
          </a:prstGeom>
          <a:solidFill>
            <a:schemeClr val="accent4">
              <a:lumMod val="50000"/>
            </a:schemeClr>
          </a:solidFill>
          <a:ln>
            <a:noFill/>
          </a:ln>
          <a:extLst/>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fontAlgn="auto" hangingPunct="1">
              <a:spcBef>
                <a:spcPts val="0"/>
              </a:spcBef>
              <a:spcAft>
                <a:spcPts val="0"/>
              </a:spcAft>
              <a:defRPr/>
            </a:pPr>
            <a:endParaRPr lang="zh-CN" altLang="en-US">
              <a:solidFill>
                <a:srgbClr val="FFFFFF"/>
              </a:solidFill>
              <a:latin typeface="宋体" pitchFamily="2" charset="-122"/>
              <a:sym typeface="宋体" pitchFamily="2" charset="-122"/>
            </a:endParaRPr>
          </a:p>
        </p:txBody>
      </p:sp>
      <p:sp>
        <p:nvSpPr>
          <p:cNvPr id="38916" name="灯片编号占位符 5"/>
          <p:cNvSpPr txBox="1">
            <a:spLocks/>
          </p:cNvSpPr>
          <p:nvPr/>
        </p:nvSpPr>
        <p:spPr bwMode="auto">
          <a:xfrm>
            <a:off x="8832850" y="6664325"/>
            <a:ext cx="323850" cy="365125"/>
          </a:xfrm>
          <a:prstGeom prst="rect">
            <a:avLst/>
          </a:prstGeom>
          <a:noFill/>
          <a:ln w="9525">
            <a:noFill/>
            <a:miter lim="800000"/>
            <a:headEnd/>
            <a:tailEnd/>
          </a:ln>
        </p:spPr>
        <p:txBody>
          <a:bodyPr/>
          <a:lstStyle/>
          <a:p>
            <a:fld id="{FEC41692-6545-4776-B190-6FA0992AA108}" type="slidenum">
              <a:rPr lang="zh-CN" altLang="en-US" sz="1000">
                <a:solidFill>
                  <a:schemeClr val="bg1"/>
                </a:solidFill>
                <a:latin typeface="Arial Unicode MS" pitchFamily="34" charset="-122"/>
                <a:ea typeface="Arial Unicode MS" pitchFamily="34" charset="-122"/>
                <a:cs typeface="Arial Unicode MS" pitchFamily="34" charset="-122"/>
              </a:rPr>
              <a:pPr/>
              <a:t>13</a:t>
            </a:fld>
            <a:endParaRPr lang="zh-CN" altLang="en-US" sz="1000">
              <a:solidFill>
                <a:schemeClr val="bg1"/>
              </a:solidFill>
              <a:latin typeface="Arial Unicode MS" pitchFamily="34" charset="-122"/>
              <a:ea typeface="Arial Unicode MS" pitchFamily="34" charset="-122"/>
              <a:cs typeface="Arial Unicode MS" pitchFamily="34" charset="-122"/>
            </a:endParaRPr>
          </a:p>
        </p:txBody>
      </p:sp>
      <p:sp>
        <p:nvSpPr>
          <p:cNvPr id="3" name="矩形 2"/>
          <p:cNvSpPr/>
          <p:nvPr/>
        </p:nvSpPr>
        <p:spPr>
          <a:xfrm>
            <a:off x="107504" y="1001489"/>
            <a:ext cx="2304256" cy="2446824"/>
          </a:xfrm>
          <a:prstGeom prst="rect">
            <a:avLst/>
          </a:prstGeom>
        </p:spPr>
        <p:txBody>
          <a:bodyPr wrap="square">
            <a:spAutoFit/>
          </a:bodyPr>
          <a:lstStyle/>
          <a:p>
            <a:pPr>
              <a:lnSpc>
                <a:spcPct val="150000"/>
              </a:lnSpc>
            </a:pPr>
            <a:r>
              <a:rPr lang="zh-CN" altLang="zh-CN" sz="1400" dirty="0">
                <a:latin typeface="微软雅黑" pitchFamily="34" charset="-122"/>
                <a:ea typeface="微软雅黑" pitchFamily="34" charset="-122"/>
              </a:rPr>
              <a:t>本项目外窗总面积</a:t>
            </a:r>
            <a:r>
              <a:rPr lang="zh-CN" altLang="zh-CN" sz="1400" dirty="0" smtClean="0">
                <a:latin typeface="微软雅黑" pitchFamily="34" charset="-122"/>
                <a:ea typeface="微软雅黑" pitchFamily="34" charset="-122"/>
              </a:rPr>
              <a:t>为</a:t>
            </a:r>
            <a:r>
              <a:rPr lang="en-US" altLang="zh-CN" sz="1400" dirty="0"/>
              <a:t>1126.5</a:t>
            </a:r>
            <a:r>
              <a:rPr lang="zh-CN" altLang="zh-CN" sz="1400" dirty="0" smtClean="0">
                <a:latin typeface="微软雅黑" pitchFamily="34" charset="-122"/>
                <a:ea typeface="微软雅黑" pitchFamily="34" charset="-122"/>
              </a:rPr>
              <a:t>㎡</a:t>
            </a:r>
            <a:r>
              <a:rPr lang="en-US" altLang="zh-CN" sz="1400" dirty="0">
                <a:latin typeface="微软雅黑" pitchFamily="34" charset="-122"/>
                <a:ea typeface="微软雅黑" pitchFamily="34" charset="-122"/>
              </a:rPr>
              <a:t>,</a:t>
            </a:r>
            <a:r>
              <a:rPr lang="zh-CN" altLang="zh-CN" sz="1400" dirty="0">
                <a:latin typeface="微软雅黑" pitchFamily="34" charset="-122"/>
                <a:ea typeface="微软雅黑" pitchFamily="34" charset="-122"/>
              </a:rPr>
              <a:t>外窗可开启面积</a:t>
            </a:r>
            <a:r>
              <a:rPr lang="zh-CN" altLang="zh-CN" sz="1400" dirty="0" smtClean="0">
                <a:latin typeface="微软雅黑" pitchFamily="34" charset="-122"/>
                <a:ea typeface="微软雅黑" pitchFamily="34" charset="-122"/>
              </a:rPr>
              <a:t>为</a:t>
            </a:r>
            <a:r>
              <a:rPr lang="en-US" altLang="zh-CN" sz="1400" dirty="0"/>
              <a:t>397.69</a:t>
            </a:r>
            <a:r>
              <a:rPr lang="zh-CN" altLang="zh-CN" sz="1400" dirty="0" smtClean="0">
                <a:latin typeface="微软雅黑" pitchFamily="34" charset="-122"/>
                <a:ea typeface="微软雅黑" pitchFamily="34" charset="-122"/>
              </a:rPr>
              <a:t>㎡</a:t>
            </a:r>
            <a:r>
              <a:rPr lang="en-US" altLang="zh-CN" sz="1400" dirty="0">
                <a:latin typeface="微软雅黑" pitchFamily="34" charset="-122"/>
                <a:ea typeface="微软雅黑" pitchFamily="34" charset="-122"/>
              </a:rPr>
              <a:t>,</a:t>
            </a:r>
            <a:r>
              <a:rPr lang="zh-CN" altLang="zh-CN" sz="1400" dirty="0">
                <a:latin typeface="微软雅黑" pitchFamily="34" charset="-122"/>
                <a:ea typeface="微软雅黑" pitchFamily="34" charset="-122"/>
              </a:rPr>
              <a:t>可开启面积比例</a:t>
            </a:r>
            <a:r>
              <a:rPr lang="zh-CN" altLang="zh-CN" sz="1400" dirty="0" smtClean="0">
                <a:latin typeface="微软雅黑" pitchFamily="34" charset="-122"/>
                <a:ea typeface="微软雅黑" pitchFamily="34" charset="-122"/>
              </a:rPr>
              <a:t>为</a:t>
            </a:r>
            <a:r>
              <a:rPr lang="en-US" altLang="zh-CN" sz="1400" dirty="0"/>
              <a:t>35.30</a:t>
            </a:r>
            <a:r>
              <a:rPr lang="en-US" altLang="zh-CN" sz="1400" dirty="0" smtClean="0">
                <a:latin typeface="微软雅黑" pitchFamily="34" charset="-122"/>
                <a:ea typeface="微软雅黑" pitchFamily="34" charset="-122"/>
              </a:rPr>
              <a:t>% </a:t>
            </a:r>
            <a:r>
              <a:rPr lang="zh-CN" altLang="zh-CN" sz="1400" dirty="0">
                <a:latin typeface="微软雅黑" pitchFamily="34" charset="-122"/>
                <a:ea typeface="微软雅黑" pitchFamily="34" charset="-122"/>
              </a:rPr>
              <a:t>，</a:t>
            </a:r>
            <a:r>
              <a:rPr lang="zh-CN" altLang="zh-CN" sz="1400" dirty="0" smtClean="0">
                <a:latin typeface="微软雅黑" pitchFamily="34" charset="-122"/>
                <a:ea typeface="微软雅黑" pitchFamily="34" charset="-122"/>
              </a:rPr>
              <a:t>幕墙</a:t>
            </a:r>
            <a:r>
              <a:rPr lang="zh-CN" altLang="zh-CN" sz="1400" dirty="0">
                <a:latin typeface="微软雅黑" pitchFamily="34" charset="-122"/>
                <a:ea typeface="微软雅黑" pitchFamily="34" charset="-122"/>
              </a:rPr>
              <a:t>总面积</a:t>
            </a:r>
            <a:r>
              <a:rPr lang="zh-CN" altLang="zh-CN" sz="1400" dirty="0" smtClean="0">
                <a:latin typeface="微软雅黑" pitchFamily="34" charset="-122"/>
                <a:ea typeface="微软雅黑" pitchFamily="34" charset="-122"/>
              </a:rPr>
              <a:t>为</a:t>
            </a:r>
            <a:r>
              <a:rPr lang="en-US" altLang="zh-CN" sz="1400" dirty="0"/>
              <a:t>5018.95 </a:t>
            </a:r>
            <a:r>
              <a:rPr lang="zh-CN" altLang="zh-CN" sz="1400" dirty="0" smtClean="0">
                <a:latin typeface="微软雅黑" pitchFamily="34" charset="-122"/>
                <a:ea typeface="微软雅黑" pitchFamily="34" charset="-122"/>
              </a:rPr>
              <a:t>㎡</a:t>
            </a:r>
            <a:r>
              <a:rPr lang="en-US" altLang="zh-CN" sz="1400" dirty="0" smtClean="0">
                <a:latin typeface="微软雅黑" pitchFamily="34" charset="-122"/>
                <a:ea typeface="微软雅黑" pitchFamily="34" charset="-122"/>
              </a:rPr>
              <a:t>,</a:t>
            </a:r>
            <a:r>
              <a:rPr lang="zh-CN" altLang="zh-CN" sz="1400" dirty="0" smtClean="0">
                <a:latin typeface="微软雅黑" pitchFamily="34" charset="-122"/>
                <a:ea typeface="微软雅黑" pitchFamily="34" charset="-122"/>
              </a:rPr>
              <a:t>可</a:t>
            </a:r>
            <a:r>
              <a:rPr lang="zh-CN" altLang="zh-CN" sz="1400" dirty="0">
                <a:latin typeface="微软雅黑" pitchFamily="34" charset="-122"/>
                <a:ea typeface="微软雅黑" pitchFamily="34" charset="-122"/>
              </a:rPr>
              <a:t>开启面积</a:t>
            </a:r>
            <a:r>
              <a:rPr lang="zh-CN" altLang="zh-CN" sz="1400" dirty="0" smtClean="0">
                <a:latin typeface="微软雅黑" pitchFamily="34" charset="-122"/>
                <a:ea typeface="微软雅黑" pitchFamily="34" charset="-122"/>
              </a:rPr>
              <a:t>为</a:t>
            </a:r>
            <a:r>
              <a:rPr lang="en-US" altLang="zh-CN" sz="1400" dirty="0"/>
              <a:t>252.6 </a:t>
            </a:r>
            <a:r>
              <a:rPr lang="zh-CN" altLang="zh-CN" sz="1400" dirty="0" smtClean="0">
                <a:latin typeface="微软雅黑" pitchFamily="34" charset="-122"/>
                <a:ea typeface="微软雅黑" pitchFamily="34" charset="-122"/>
              </a:rPr>
              <a:t>㎡</a:t>
            </a:r>
            <a:r>
              <a:rPr lang="en-US" altLang="zh-CN" sz="1400" dirty="0">
                <a:latin typeface="微软雅黑" pitchFamily="34" charset="-122"/>
                <a:ea typeface="微软雅黑" pitchFamily="34" charset="-122"/>
              </a:rPr>
              <a:t>,</a:t>
            </a:r>
            <a:r>
              <a:rPr lang="zh-CN" altLang="zh-CN" sz="1400" dirty="0">
                <a:latin typeface="微软雅黑" pitchFamily="34" charset="-122"/>
                <a:ea typeface="微软雅黑" pitchFamily="34" charset="-122"/>
              </a:rPr>
              <a:t>可开启面积比例</a:t>
            </a:r>
            <a:r>
              <a:rPr lang="zh-CN" altLang="zh-CN" sz="1400" dirty="0" smtClean="0">
                <a:latin typeface="微软雅黑" pitchFamily="34" charset="-122"/>
                <a:ea typeface="微软雅黑" pitchFamily="34" charset="-122"/>
              </a:rPr>
              <a:t>为</a:t>
            </a:r>
            <a:r>
              <a:rPr lang="en-US" altLang="zh-CN" sz="1400" dirty="0"/>
              <a:t>5.03 </a:t>
            </a:r>
            <a:r>
              <a:rPr lang="en-US" altLang="zh-CN" sz="1400" dirty="0" smtClean="0">
                <a:latin typeface="微软雅黑" pitchFamily="34" charset="-122"/>
                <a:ea typeface="微软雅黑" pitchFamily="34" charset="-122"/>
              </a:rPr>
              <a:t>% </a:t>
            </a:r>
            <a:endParaRPr lang="zh-CN" altLang="en-US" sz="1400" dirty="0">
              <a:latin typeface="微软雅黑" pitchFamily="34" charset="-122"/>
              <a:ea typeface="微软雅黑" pitchFamily="34" charset="-122"/>
            </a:endParaRPr>
          </a:p>
        </p:txBody>
      </p:sp>
      <p:sp>
        <p:nvSpPr>
          <p:cNvPr id="4" name="矩形 3"/>
          <p:cNvSpPr/>
          <p:nvPr/>
        </p:nvSpPr>
        <p:spPr>
          <a:xfrm>
            <a:off x="5364956" y="1001489"/>
            <a:ext cx="1620957" cy="307777"/>
          </a:xfrm>
          <a:prstGeom prst="rect">
            <a:avLst/>
          </a:prstGeom>
        </p:spPr>
        <p:txBody>
          <a:bodyPr wrap="none">
            <a:spAutoFit/>
          </a:bodyPr>
          <a:lstStyle/>
          <a:p>
            <a:r>
              <a:rPr lang="zh-CN" altLang="zh-CN" sz="1400" b="1" dirty="0" smtClean="0">
                <a:latin typeface="微软雅黑" pitchFamily="34" charset="-122"/>
                <a:ea typeface="微软雅黑" pitchFamily="34" charset="-122"/>
              </a:rPr>
              <a:t>可</a:t>
            </a:r>
            <a:r>
              <a:rPr lang="zh-CN" altLang="zh-CN" sz="1400" b="1" dirty="0">
                <a:latin typeface="微软雅黑" pitchFamily="34" charset="-122"/>
                <a:ea typeface="微软雅黑" pitchFamily="34" charset="-122"/>
              </a:rPr>
              <a:t>开启面积汇总表</a:t>
            </a:r>
            <a:endParaRPr lang="zh-CN" altLang="en-US" sz="1400" b="1" dirty="0">
              <a:latin typeface="微软雅黑" pitchFamily="34" charset="-122"/>
              <a:ea typeface="微软雅黑" pitchFamily="34" charset="-122"/>
            </a:endParaRPr>
          </a:p>
        </p:txBody>
      </p:sp>
      <p:graphicFrame>
        <p:nvGraphicFramePr>
          <p:cNvPr id="5" name="表格 4"/>
          <p:cNvGraphicFramePr>
            <a:graphicFrameLocks noGrp="1"/>
          </p:cNvGraphicFramePr>
          <p:nvPr>
            <p:extLst>
              <p:ext uri="{D42A27DB-BD31-4B8C-83A1-F6EECF244321}">
                <p14:modId xmlns:p14="http://schemas.microsoft.com/office/powerpoint/2010/main" val="2676592100"/>
              </p:ext>
            </p:extLst>
          </p:nvPr>
        </p:nvGraphicFramePr>
        <p:xfrm>
          <a:off x="2915816" y="1309266"/>
          <a:ext cx="6207547" cy="4423989"/>
        </p:xfrm>
        <a:graphic>
          <a:graphicData uri="http://schemas.openxmlformats.org/drawingml/2006/table">
            <a:tbl>
              <a:tblPr firstRow="1" firstCol="1" bandRow="1">
                <a:tableStyleId>{F5AB1C69-6EDB-4FF4-983F-18BD219EF322}</a:tableStyleId>
              </a:tblPr>
              <a:tblGrid>
                <a:gridCol w="774874"/>
                <a:gridCol w="723805"/>
                <a:gridCol w="470000"/>
                <a:gridCol w="470000"/>
                <a:gridCol w="470000"/>
                <a:gridCol w="470000"/>
                <a:gridCol w="470000"/>
                <a:gridCol w="470000"/>
                <a:gridCol w="470000"/>
                <a:gridCol w="496605"/>
                <a:gridCol w="922263"/>
              </a:tblGrid>
              <a:tr h="284383">
                <a:tc gridSpan="3">
                  <a:txBody>
                    <a:bodyPr/>
                    <a:lstStyle/>
                    <a:p>
                      <a:pPr algn="ctr">
                        <a:lnSpc>
                          <a:spcPts val="1800"/>
                        </a:lnSpc>
                        <a:spcAft>
                          <a:spcPts val="0"/>
                        </a:spcAft>
                      </a:pPr>
                      <a:r>
                        <a:rPr lang="zh-CN" sz="1000" kern="100" dirty="0">
                          <a:effectLst/>
                        </a:rPr>
                        <a:t>外窗</a:t>
                      </a:r>
                      <a:endParaRPr lang="zh-CN" sz="800" dirty="0">
                        <a:effectLst/>
                        <a:latin typeface="Times New Roman" panose="02020603050405020304" pitchFamily="18" charset="0"/>
                        <a:ea typeface="宋体" panose="02010600030101010101" pitchFamily="2" charset="-122"/>
                      </a:endParaRPr>
                    </a:p>
                  </a:txBody>
                  <a:tcPr marL="63508" marR="63508" marT="0" marB="0" anchor="ctr"/>
                </a:tc>
                <a:tc hMerge="1">
                  <a:txBody>
                    <a:bodyPr/>
                    <a:lstStyle/>
                    <a:p>
                      <a:endParaRPr lang="zh-CN" altLang="en-US"/>
                    </a:p>
                  </a:txBody>
                  <a:tcPr/>
                </a:tc>
                <a:tc hMerge="1">
                  <a:txBody>
                    <a:bodyPr/>
                    <a:lstStyle/>
                    <a:p>
                      <a:endParaRPr lang="zh-CN" altLang="en-US"/>
                    </a:p>
                  </a:txBody>
                  <a:tcPr/>
                </a:tc>
                <a:tc gridSpan="3">
                  <a:txBody>
                    <a:bodyPr/>
                    <a:lstStyle/>
                    <a:p>
                      <a:pPr algn="ctr">
                        <a:lnSpc>
                          <a:spcPts val="1800"/>
                        </a:lnSpc>
                        <a:spcAft>
                          <a:spcPts val="0"/>
                        </a:spcAft>
                      </a:pPr>
                      <a:r>
                        <a:rPr lang="zh-CN" sz="1000" kern="100">
                          <a:effectLst/>
                        </a:rPr>
                        <a:t>外窗尺寸</a:t>
                      </a:r>
                      <a:endParaRPr lang="zh-CN" sz="800">
                        <a:effectLst/>
                        <a:latin typeface="Times New Roman" panose="02020603050405020304" pitchFamily="18" charset="0"/>
                        <a:ea typeface="宋体" panose="02010600030101010101" pitchFamily="2" charset="-122"/>
                      </a:endParaRPr>
                    </a:p>
                  </a:txBody>
                  <a:tcPr marL="63508" marR="63508" marT="0" marB="0" anchor="ctr"/>
                </a:tc>
                <a:tc hMerge="1">
                  <a:txBody>
                    <a:bodyPr/>
                    <a:lstStyle/>
                    <a:p>
                      <a:endParaRPr lang="zh-CN" altLang="en-US"/>
                    </a:p>
                  </a:txBody>
                  <a:tcPr/>
                </a:tc>
                <a:tc hMerge="1">
                  <a:txBody>
                    <a:bodyPr/>
                    <a:lstStyle/>
                    <a:p>
                      <a:endParaRPr lang="zh-CN" altLang="en-US"/>
                    </a:p>
                  </a:txBody>
                  <a:tcPr/>
                </a:tc>
                <a:tc gridSpan="4">
                  <a:txBody>
                    <a:bodyPr/>
                    <a:lstStyle/>
                    <a:p>
                      <a:pPr algn="ctr">
                        <a:lnSpc>
                          <a:spcPts val="1800"/>
                        </a:lnSpc>
                        <a:spcAft>
                          <a:spcPts val="0"/>
                        </a:spcAft>
                      </a:pPr>
                      <a:r>
                        <a:rPr lang="zh-CN" sz="1000" kern="100" dirty="0">
                          <a:effectLst/>
                        </a:rPr>
                        <a:t>外窗可开启面积尺寸</a:t>
                      </a:r>
                      <a:endParaRPr lang="zh-CN" sz="800" dirty="0">
                        <a:effectLst/>
                        <a:latin typeface="Times New Roman" panose="02020603050405020304" pitchFamily="18" charset="0"/>
                        <a:ea typeface="宋体" panose="02010600030101010101" pitchFamily="2" charset="-122"/>
                      </a:endParaRPr>
                    </a:p>
                  </a:txBody>
                  <a:tcPr marL="63508" marR="63508" marT="0" marB="0" anchor="ct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rowSpan="2">
                  <a:txBody>
                    <a:bodyPr/>
                    <a:lstStyle/>
                    <a:p>
                      <a:pPr algn="ctr">
                        <a:lnSpc>
                          <a:spcPts val="1800"/>
                        </a:lnSpc>
                        <a:spcAft>
                          <a:spcPts val="0"/>
                        </a:spcAft>
                      </a:pPr>
                      <a:r>
                        <a:rPr lang="zh-CN" sz="1000" kern="100" dirty="0">
                          <a:effectLst/>
                        </a:rPr>
                        <a:t>可开启面积比例</a:t>
                      </a:r>
                      <a:r>
                        <a:rPr lang="en-US" sz="1000" kern="100" dirty="0">
                          <a:effectLst/>
                        </a:rPr>
                        <a:t>(%)</a:t>
                      </a:r>
                      <a:endParaRPr lang="zh-CN" sz="800" dirty="0">
                        <a:effectLst/>
                        <a:latin typeface="Times New Roman" panose="02020603050405020304" pitchFamily="18" charset="0"/>
                        <a:ea typeface="宋体" panose="02010600030101010101" pitchFamily="2" charset="-122"/>
                      </a:endParaRPr>
                    </a:p>
                  </a:txBody>
                  <a:tcPr marL="63508" marR="63508" marT="0" marB="0" anchor="ctr"/>
                </a:tc>
              </a:tr>
              <a:tr h="616238">
                <a:tc>
                  <a:txBody>
                    <a:bodyPr/>
                    <a:lstStyle/>
                    <a:p>
                      <a:pPr algn="ctr">
                        <a:lnSpc>
                          <a:spcPts val="1800"/>
                        </a:lnSpc>
                        <a:spcAft>
                          <a:spcPts val="0"/>
                        </a:spcAft>
                      </a:pPr>
                      <a:r>
                        <a:rPr lang="zh-CN" sz="1000" kern="100">
                          <a:effectLst/>
                        </a:rPr>
                        <a:t>编号</a:t>
                      </a:r>
                      <a:endParaRPr lang="zh-CN" sz="800">
                        <a:effectLst/>
                        <a:latin typeface="Times New Roman" panose="02020603050405020304" pitchFamily="18" charset="0"/>
                        <a:ea typeface="宋体" panose="02010600030101010101" pitchFamily="2" charset="-122"/>
                      </a:endParaRPr>
                    </a:p>
                  </a:txBody>
                  <a:tcPr marL="63508" marR="63508" marT="0" marB="0" anchor="ctr"/>
                </a:tc>
                <a:tc>
                  <a:txBody>
                    <a:bodyPr/>
                    <a:lstStyle/>
                    <a:p>
                      <a:pPr algn="ctr">
                        <a:lnSpc>
                          <a:spcPts val="1800"/>
                        </a:lnSpc>
                        <a:spcAft>
                          <a:spcPts val="0"/>
                        </a:spcAft>
                      </a:pPr>
                      <a:r>
                        <a:rPr lang="zh-CN" sz="1000" kern="100">
                          <a:effectLst/>
                        </a:rPr>
                        <a:t>类型</a:t>
                      </a:r>
                      <a:endParaRPr lang="zh-CN" sz="800">
                        <a:effectLst/>
                        <a:latin typeface="Times New Roman" panose="02020603050405020304" pitchFamily="18" charset="0"/>
                        <a:ea typeface="宋体" panose="02010600030101010101" pitchFamily="2" charset="-122"/>
                      </a:endParaRPr>
                    </a:p>
                  </a:txBody>
                  <a:tcPr marL="63508" marR="63508" marT="0" marB="0" anchor="ctr"/>
                </a:tc>
                <a:tc>
                  <a:txBody>
                    <a:bodyPr/>
                    <a:lstStyle/>
                    <a:p>
                      <a:pPr algn="ctr">
                        <a:lnSpc>
                          <a:spcPts val="1800"/>
                        </a:lnSpc>
                        <a:spcAft>
                          <a:spcPts val="0"/>
                        </a:spcAft>
                      </a:pPr>
                      <a:r>
                        <a:rPr lang="zh-CN" sz="1000" kern="100">
                          <a:effectLst/>
                        </a:rPr>
                        <a:t>数量</a:t>
                      </a:r>
                      <a:r>
                        <a:rPr lang="en-US" sz="1000" kern="100">
                          <a:effectLst/>
                        </a:rPr>
                        <a:t>(</a:t>
                      </a:r>
                      <a:r>
                        <a:rPr lang="zh-CN" sz="1000" kern="100">
                          <a:effectLst/>
                        </a:rPr>
                        <a:t>个</a:t>
                      </a:r>
                      <a:r>
                        <a:rPr lang="en-US" sz="1000" kern="100">
                          <a:effectLst/>
                        </a:rPr>
                        <a:t>)</a:t>
                      </a:r>
                      <a:endParaRPr lang="zh-CN" sz="800">
                        <a:effectLst/>
                        <a:latin typeface="Times New Roman" panose="02020603050405020304" pitchFamily="18" charset="0"/>
                        <a:ea typeface="宋体" panose="02010600030101010101" pitchFamily="2" charset="-122"/>
                      </a:endParaRPr>
                    </a:p>
                  </a:txBody>
                  <a:tcPr marL="63508" marR="63508" marT="0" marB="0" anchor="ctr"/>
                </a:tc>
                <a:tc>
                  <a:txBody>
                    <a:bodyPr/>
                    <a:lstStyle/>
                    <a:p>
                      <a:pPr algn="ctr">
                        <a:lnSpc>
                          <a:spcPts val="1800"/>
                        </a:lnSpc>
                        <a:spcAft>
                          <a:spcPts val="0"/>
                        </a:spcAft>
                      </a:pPr>
                      <a:r>
                        <a:rPr lang="zh-CN" sz="1000" kern="100">
                          <a:effectLst/>
                        </a:rPr>
                        <a:t>宽度</a:t>
                      </a:r>
                      <a:r>
                        <a:rPr lang="en-US" sz="1000" kern="100">
                          <a:effectLst/>
                        </a:rPr>
                        <a:t>(m)</a:t>
                      </a:r>
                      <a:endParaRPr lang="zh-CN" sz="800">
                        <a:effectLst/>
                        <a:latin typeface="Times New Roman" panose="02020603050405020304" pitchFamily="18" charset="0"/>
                        <a:ea typeface="宋体" panose="02010600030101010101" pitchFamily="2" charset="-122"/>
                      </a:endParaRPr>
                    </a:p>
                  </a:txBody>
                  <a:tcPr marL="63508" marR="63508" marT="0" marB="0" anchor="ctr"/>
                </a:tc>
                <a:tc>
                  <a:txBody>
                    <a:bodyPr/>
                    <a:lstStyle/>
                    <a:p>
                      <a:pPr algn="ctr">
                        <a:lnSpc>
                          <a:spcPts val="1800"/>
                        </a:lnSpc>
                        <a:spcAft>
                          <a:spcPts val="0"/>
                        </a:spcAft>
                      </a:pPr>
                      <a:r>
                        <a:rPr lang="zh-CN" sz="1000" kern="100">
                          <a:effectLst/>
                        </a:rPr>
                        <a:t>高度</a:t>
                      </a:r>
                      <a:r>
                        <a:rPr lang="en-US" sz="1000" kern="100">
                          <a:effectLst/>
                        </a:rPr>
                        <a:t>(m)</a:t>
                      </a:r>
                      <a:endParaRPr lang="zh-CN" sz="800">
                        <a:effectLst/>
                        <a:latin typeface="Times New Roman" panose="02020603050405020304" pitchFamily="18" charset="0"/>
                        <a:ea typeface="宋体" panose="02010600030101010101" pitchFamily="2" charset="-122"/>
                      </a:endParaRPr>
                    </a:p>
                  </a:txBody>
                  <a:tcPr marL="63508" marR="63508" marT="0" marB="0" anchor="ctr"/>
                </a:tc>
                <a:tc>
                  <a:txBody>
                    <a:bodyPr/>
                    <a:lstStyle/>
                    <a:p>
                      <a:pPr algn="ctr">
                        <a:lnSpc>
                          <a:spcPts val="1800"/>
                        </a:lnSpc>
                        <a:spcAft>
                          <a:spcPts val="0"/>
                        </a:spcAft>
                      </a:pPr>
                      <a:r>
                        <a:rPr lang="zh-CN" sz="1000" kern="100">
                          <a:effectLst/>
                        </a:rPr>
                        <a:t>面积</a:t>
                      </a:r>
                      <a:r>
                        <a:rPr lang="en-US" sz="1000" kern="100">
                          <a:effectLst/>
                        </a:rPr>
                        <a:t>(</a:t>
                      </a:r>
                      <a:r>
                        <a:rPr lang="zh-CN" sz="1000" kern="100">
                          <a:effectLst/>
                        </a:rPr>
                        <a:t>㎡</a:t>
                      </a:r>
                      <a:r>
                        <a:rPr lang="en-US" sz="1000" kern="100">
                          <a:effectLst/>
                        </a:rPr>
                        <a:t>)</a:t>
                      </a:r>
                      <a:endParaRPr lang="zh-CN" sz="800">
                        <a:effectLst/>
                        <a:latin typeface="Times New Roman" panose="02020603050405020304" pitchFamily="18" charset="0"/>
                        <a:ea typeface="宋体" panose="02010600030101010101" pitchFamily="2" charset="-122"/>
                      </a:endParaRPr>
                    </a:p>
                  </a:txBody>
                  <a:tcPr marL="63508" marR="63508" marT="0" marB="0" anchor="ctr"/>
                </a:tc>
                <a:tc>
                  <a:txBody>
                    <a:bodyPr/>
                    <a:lstStyle/>
                    <a:p>
                      <a:pPr algn="ctr">
                        <a:lnSpc>
                          <a:spcPts val="1800"/>
                        </a:lnSpc>
                        <a:spcAft>
                          <a:spcPts val="0"/>
                        </a:spcAft>
                      </a:pPr>
                      <a:r>
                        <a:rPr lang="zh-CN" sz="1000" kern="100">
                          <a:effectLst/>
                        </a:rPr>
                        <a:t>宽度</a:t>
                      </a:r>
                      <a:r>
                        <a:rPr lang="en-US" sz="1000" kern="100">
                          <a:effectLst/>
                        </a:rPr>
                        <a:t>(m)</a:t>
                      </a:r>
                      <a:endParaRPr lang="zh-CN" sz="800">
                        <a:effectLst/>
                        <a:latin typeface="Times New Roman" panose="02020603050405020304" pitchFamily="18" charset="0"/>
                        <a:ea typeface="宋体" panose="02010600030101010101" pitchFamily="2" charset="-122"/>
                      </a:endParaRPr>
                    </a:p>
                  </a:txBody>
                  <a:tcPr marL="63508" marR="63508" marT="0" marB="0" anchor="ctr"/>
                </a:tc>
                <a:tc>
                  <a:txBody>
                    <a:bodyPr/>
                    <a:lstStyle/>
                    <a:p>
                      <a:pPr algn="ctr">
                        <a:lnSpc>
                          <a:spcPts val="1800"/>
                        </a:lnSpc>
                        <a:spcAft>
                          <a:spcPts val="0"/>
                        </a:spcAft>
                      </a:pPr>
                      <a:r>
                        <a:rPr lang="zh-CN" sz="1000" kern="100">
                          <a:effectLst/>
                        </a:rPr>
                        <a:t>高度</a:t>
                      </a:r>
                      <a:r>
                        <a:rPr lang="en-US" sz="1000" kern="100">
                          <a:effectLst/>
                        </a:rPr>
                        <a:t>(m)</a:t>
                      </a:r>
                      <a:endParaRPr lang="zh-CN" sz="800">
                        <a:effectLst/>
                        <a:latin typeface="Times New Roman" panose="02020603050405020304" pitchFamily="18" charset="0"/>
                        <a:ea typeface="宋体" panose="02010600030101010101" pitchFamily="2" charset="-122"/>
                      </a:endParaRPr>
                    </a:p>
                  </a:txBody>
                  <a:tcPr marL="63508" marR="63508" marT="0" marB="0" anchor="ctr"/>
                </a:tc>
                <a:tc>
                  <a:txBody>
                    <a:bodyPr/>
                    <a:lstStyle/>
                    <a:p>
                      <a:pPr algn="ctr">
                        <a:lnSpc>
                          <a:spcPts val="1800"/>
                        </a:lnSpc>
                        <a:spcAft>
                          <a:spcPts val="0"/>
                        </a:spcAft>
                      </a:pPr>
                      <a:r>
                        <a:rPr lang="zh-CN" sz="1000" kern="100">
                          <a:effectLst/>
                        </a:rPr>
                        <a:t>数量</a:t>
                      </a:r>
                      <a:r>
                        <a:rPr lang="en-US" sz="1000" kern="100">
                          <a:effectLst/>
                        </a:rPr>
                        <a:t>(</a:t>
                      </a:r>
                      <a:r>
                        <a:rPr lang="zh-CN" sz="1000" kern="100">
                          <a:effectLst/>
                        </a:rPr>
                        <a:t>个</a:t>
                      </a:r>
                      <a:r>
                        <a:rPr lang="en-US" sz="1000" kern="100">
                          <a:effectLst/>
                        </a:rPr>
                        <a:t>)</a:t>
                      </a:r>
                      <a:endParaRPr lang="zh-CN" sz="800">
                        <a:effectLst/>
                        <a:latin typeface="Times New Roman" panose="02020603050405020304" pitchFamily="18" charset="0"/>
                        <a:ea typeface="宋体" panose="02010600030101010101" pitchFamily="2" charset="-122"/>
                      </a:endParaRPr>
                    </a:p>
                  </a:txBody>
                  <a:tcPr marL="63508" marR="63508" marT="0" marB="0" anchor="ctr"/>
                </a:tc>
                <a:tc>
                  <a:txBody>
                    <a:bodyPr/>
                    <a:lstStyle/>
                    <a:p>
                      <a:pPr algn="ctr">
                        <a:lnSpc>
                          <a:spcPts val="1800"/>
                        </a:lnSpc>
                        <a:spcAft>
                          <a:spcPts val="0"/>
                        </a:spcAft>
                      </a:pPr>
                      <a:r>
                        <a:rPr lang="zh-CN" sz="1000" kern="100">
                          <a:effectLst/>
                        </a:rPr>
                        <a:t>面积</a:t>
                      </a:r>
                      <a:r>
                        <a:rPr lang="en-US" sz="1000" kern="100">
                          <a:effectLst/>
                        </a:rPr>
                        <a:t>(</a:t>
                      </a:r>
                      <a:r>
                        <a:rPr lang="zh-CN" sz="1000" kern="100">
                          <a:effectLst/>
                        </a:rPr>
                        <a:t>㎡</a:t>
                      </a:r>
                      <a:r>
                        <a:rPr lang="en-US" sz="1000" kern="100">
                          <a:effectLst/>
                        </a:rPr>
                        <a:t>)</a:t>
                      </a:r>
                      <a:endParaRPr lang="zh-CN" sz="800">
                        <a:effectLst/>
                        <a:latin typeface="Times New Roman" panose="02020603050405020304" pitchFamily="18" charset="0"/>
                        <a:ea typeface="宋体" panose="02010600030101010101" pitchFamily="2" charset="-122"/>
                      </a:endParaRPr>
                    </a:p>
                  </a:txBody>
                  <a:tcPr marL="63508" marR="63508" marT="0" marB="0" anchor="ctr"/>
                </a:tc>
                <a:tc vMerge="1">
                  <a:txBody>
                    <a:bodyPr/>
                    <a:lstStyle/>
                    <a:p>
                      <a:endParaRPr lang="zh-CN" altLang="en-US"/>
                    </a:p>
                  </a:txBody>
                  <a:tcPr/>
                </a:tc>
              </a:tr>
              <a:tr h="290713">
                <a:tc>
                  <a:txBody>
                    <a:bodyPr/>
                    <a:lstStyle/>
                    <a:p>
                      <a:pPr algn="ctr">
                        <a:lnSpc>
                          <a:spcPts val="1800"/>
                        </a:lnSpc>
                        <a:spcAft>
                          <a:spcPts val="0"/>
                        </a:spcAft>
                      </a:pPr>
                      <a:r>
                        <a:rPr lang="en-US" sz="1000" kern="100">
                          <a:effectLst/>
                        </a:rPr>
                        <a:t>C1515</a:t>
                      </a:r>
                      <a:endParaRPr lang="zh-CN" sz="800">
                        <a:effectLst/>
                        <a:latin typeface="Times New Roman" panose="02020603050405020304" pitchFamily="18" charset="0"/>
                        <a:ea typeface="宋体" panose="02010600030101010101" pitchFamily="2" charset="-122"/>
                      </a:endParaRPr>
                    </a:p>
                  </a:txBody>
                  <a:tcPr marL="63508" marR="63508" marT="0" marB="0" anchor="ctr"/>
                </a:tc>
                <a:tc>
                  <a:txBody>
                    <a:bodyPr/>
                    <a:lstStyle/>
                    <a:p>
                      <a:pPr algn="ctr">
                        <a:lnSpc>
                          <a:spcPts val="1800"/>
                        </a:lnSpc>
                        <a:spcAft>
                          <a:spcPts val="0"/>
                        </a:spcAft>
                      </a:pPr>
                      <a:r>
                        <a:rPr lang="zh-CN" sz="1000" kern="100" dirty="0">
                          <a:effectLst/>
                        </a:rPr>
                        <a:t>平开窗</a:t>
                      </a:r>
                      <a:endParaRPr lang="zh-CN" sz="800" dirty="0">
                        <a:effectLst/>
                        <a:latin typeface="Times New Roman" panose="02020603050405020304" pitchFamily="18" charset="0"/>
                        <a:ea typeface="宋体" panose="02010600030101010101" pitchFamily="2" charset="-122"/>
                      </a:endParaRPr>
                    </a:p>
                  </a:txBody>
                  <a:tcPr marL="63508" marR="63508" marT="0" marB="0" anchor="ctr"/>
                </a:tc>
                <a:tc>
                  <a:txBody>
                    <a:bodyPr/>
                    <a:lstStyle/>
                    <a:p>
                      <a:pPr algn="ctr">
                        <a:lnSpc>
                          <a:spcPts val="1800"/>
                        </a:lnSpc>
                        <a:spcAft>
                          <a:spcPts val="0"/>
                        </a:spcAft>
                      </a:pPr>
                      <a:r>
                        <a:rPr lang="en-US" sz="1000" kern="100">
                          <a:effectLst/>
                        </a:rPr>
                        <a:t>8</a:t>
                      </a:r>
                      <a:endParaRPr lang="zh-CN" sz="800">
                        <a:effectLst/>
                        <a:latin typeface="Times New Roman" panose="02020603050405020304" pitchFamily="18" charset="0"/>
                        <a:ea typeface="宋体" panose="02010600030101010101" pitchFamily="2" charset="-122"/>
                      </a:endParaRPr>
                    </a:p>
                  </a:txBody>
                  <a:tcPr marL="63508" marR="63508" marT="0" marB="0" anchor="ctr"/>
                </a:tc>
                <a:tc>
                  <a:txBody>
                    <a:bodyPr/>
                    <a:lstStyle/>
                    <a:p>
                      <a:pPr algn="ctr">
                        <a:lnSpc>
                          <a:spcPts val="1800"/>
                        </a:lnSpc>
                        <a:spcAft>
                          <a:spcPts val="0"/>
                        </a:spcAft>
                      </a:pPr>
                      <a:r>
                        <a:rPr lang="en-US" sz="1000" kern="100">
                          <a:effectLst/>
                        </a:rPr>
                        <a:t>1.50</a:t>
                      </a:r>
                      <a:endParaRPr lang="zh-CN" sz="800">
                        <a:effectLst/>
                        <a:latin typeface="Times New Roman" panose="02020603050405020304" pitchFamily="18" charset="0"/>
                        <a:ea typeface="宋体" panose="02010600030101010101" pitchFamily="2" charset="-122"/>
                      </a:endParaRPr>
                    </a:p>
                  </a:txBody>
                  <a:tcPr marL="63508" marR="63508" marT="0" marB="0" anchor="ctr"/>
                </a:tc>
                <a:tc>
                  <a:txBody>
                    <a:bodyPr/>
                    <a:lstStyle/>
                    <a:p>
                      <a:pPr algn="ctr">
                        <a:lnSpc>
                          <a:spcPts val="1800"/>
                        </a:lnSpc>
                        <a:spcAft>
                          <a:spcPts val="0"/>
                        </a:spcAft>
                      </a:pPr>
                      <a:r>
                        <a:rPr lang="en-US" sz="1000" kern="100">
                          <a:effectLst/>
                        </a:rPr>
                        <a:t>1.50</a:t>
                      </a:r>
                      <a:endParaRPr lang="zh-CN" sz="800">
                        <a:effectLst/>
                        <a:latin typeface="Times New Roman" panose="02020603050405020304" pitchFamily="18" charset="0"/>
                        <a:ea typeface="宋体" panose="02010600030101010101" pitchFamily="2" charset="-122"/>
                      </a:endParaRPr>
                    </a:p>
                  </a:txBody>
                  <a:tcPr marL="63508" marR="63508" marT="0" marB="0" anchor="ctr"/>
                </a:tc>
                <a:tc>
                  <a:txBody>
                    <a:bodyPr/>
                    <a:lstStyle/>
                    <a:p>
                      <a:pPr algn="ctr">
                        <a:lnSpc>
                          <a:spcPts val="1800"/>
                        </a:lnSpc>
                        <a:spcAft>
                          <a:spcPts val="0"/>
                        </a:spcAft>
                      </a:pPr>
                      <a:r>
                        <a:rPr lang="en-US" sz="1000" kern="100">
                          <a:effectLst/>
                        </a:rPr>
                        <a:t>2.25</a:t>
                      </a:r>
                      <a:endParaRPr lang="zh-CN" sz="800">
                        <a:effectLst/>
                        <a:latin typeface="Times New Roman" panose="02020603050405020304" pitchFamily="18" charset="0"/>
                        <a:ea typeface="宋体" panose="02010600030101010101" pitchFamily="2" charset="-122"/>
                      </a:endParaRPr>
                    </a:p>
                  </a:txBody>
                  <a:tcPr marL="63508" marR="63508" marT="0" marB="0" anchor="ctr"/>
                </a:tc>
                <a:tc>
                  <a:txBody>
                    <a:bodyPr/>
                    <a:lstStyle/>
                    <a:p>
                      <a:pPr algn="ctr">
                        <a:lnSpc>
                          <a:spcPts val="1800"/>
                        </a:lnSpc>
                        <a:spcAft>
                          <a:spcPts val="0"/>
                        </a:spcAft>
                      </a:pPr>
                      <a:r>
                        <a:rPr lang="en-US" sz="1000" kern="100">
                          <a:effectLst/>
                        </a:rPr>
                        <a:t>0.75</a:t>
                      </a:r>
                      <a:endParaRPr lang="zh-CN" sz="800">
                        <a:effectLst/>
                        <a:latin typeface="Times New Roman" panose="02020603050405020304" pitchFamily="18" charset="0"/>
                        <a:ea typeface="宋体" panose="02010600030101010101" pitchFamily="2" charset="-122"/>
                      </a:endParaRPr>
                    </a:p>
                  </a:txBody>
                  <a:tcPr marL="63508" marR="63508" marT="0" marB="0" anchor="ctr"/>
                </a:tc>
                <a:tc>
                  <a:txBody>
                    <a:bodyPr/>
                    <a:lstStyle/>
                    <a:p>
                      <a:pPr algn="ctr">
                        <a:lnSpc>
                          <a:spcPts val="1800"/>
                        </a:lnSpc>
                        <a:spcAft>
                          <a:spcPts val="0"/>
                        </a:spcAft>
                      </a:pPr>
                      <a:r>
                        <a:rPr lang="en-US" sz="1000" kern="100">
                          <a:effectLst/>
                        </a:rPr>
                        <a:t>1.50</a:t>
                      </a:r>
                      <a:endParaRPr lang="zh-CN" sz="800">
                        <a:effectLst/>
                        <a:latin typeface="Times New Roman" panose="02020603050405020304" pitchFamily="18" charset="0"/>
                        <a:ea typeface="宋体" panose="02010600030101010101" pitchFamily="2" charset="-122"/>
                      </a:endParaRPr>
                    </a:p>
                  </a:txBody>
                  <a:tcPr marL="63508" marR="63508" marT="0" marB="0" anchor="ctr"/>
                </a:tc>
                <a:tc>
                  <a:txBody>
                    <a:bodyPr/>
                    <a:lstStyle/>
                    <a:p>
                      <a:pPr algn="ctr">
                        <a:lnSpc>
                          <a:spcPts val="1800"/>
                        </a:lnSpc>
                        <a:spcAft>
                          <a:spcPts val="0"/>
                        </a:spcAft>
                      </a:pPr>
                      <a:r>
                        <a:rPr lang="en-US" sz="1000" kern="100">
                          <a:effectLst/>
                        </a:rPr>
                        <a:t>8</a:t>
                      </a:r>
                      <a:endParaRPr lang="zh-CN" sz="800">
                        <a:effectLst/>
                        <a:latin typeface="Times New Roman" panose="02020603050405020304" pitchFamily="18" charset="0"/>
                        <a:ea typeface="宋体" panose="02010600030101010101" pitchFamily="2" charset="-122"/>
                      </a:endParaRPr>
                    </a:p>
                  </a:txBody>
                  <a:tcPr marL="63508" marR="63508" marT="0" marB="0" anchor="ctr"/>
                </a:tc>
                <a:tc>
                  <a:txBody>
                    <a:bodyPr/>
                    <a:lstStyle/>
                    <a:p>
                      <a:pPr algn="ctr">
                        <a:lnSpc>
                          <a:spcPts val="1800"/>
                        </a:lnSpc>
                        <a:spcAft>
                          <a:spcPts val="0"/>
                        </a:spcAft>
                      </a:pPr>
                      <a:r>
                        <a:rPr lang="en-US" sz="1000" kern="100">
                          <a:effectLst/>
                        </a:rPr>
                        <a:t>1.13</a:t>
                      </a:r>
                      <a:endParaRPr lang="zh-CN" sz="800">
                        <a:effectLst/>
                        <a:latin typeface="Times New Roman" panose="02020603050405020304" pitchFamily="18" charset="0"/>
                        <a:ea typeface="宋体" panose="02010600030101010101" pitchFamily="2" charset="-122"/>
                      </a:endParaRPr>
                    </a:p>
                  </a:txBody>
                  <a:tcPr marL="63508" marR="63508" marT="0" marB="0" anchor="ctr"/>
                </a:tc>
                <a:tc>
                  <a:txBody>
                    <a:bodyPr/>
                    <a:lstStyle/>
                    <a:p>
                      <a:pPr algn="ctr">
                        <a:lnSpc>
                          <a:spcPts val="1800"/>
                        </a:lnSpc>
                        <a:spcAft>
                          <a:spcPts val="0"/>
                        </a:spcAft>
                      </a:pPr>
                      <a:r>
                        <a:rPr lang="en-US" sz="1000" kern="100">
                          <a:effectLst/>
                        </a:rPr>
                        <a:t>50.0</a:t>
                      </a:r>
                      <a:endParaRPr lang="zh-CN" sz="800">
                        <a:effectLst/>
                        <a:latin typeface="Times New Roman" panose="02020603050405020304" pitchFamily="18" charset="0"/>
                        <a:ea typeface="宋体" panose="02010600030101010101" pitchFamily="2" charset="-122"/>
                      </a:endParaRPr>
                    </a:p>
                  </a:txBody>
                  <a:tcPr marL="63508" marR="63508" marT="0" marB="0" anchor="ctr"/>
                </a:tc>
              </a:tr>
              <a:tr h="290713">
                <a:tc>
                  <a:txBody>
                    <a:bodyPr/>
                    <a:lstStyle/>
                    <a:p>
                      <a:pPr algn="ctr">
                        <a:lnSpc>
                          <a:spcPts val="1800"/>
                        </a:lnSpc>
                        <a:spcAft>
                          <a:spcPts val="0"/>
                        </a:spcAft>
                      </a:pPr>
                      <a:r>
                        <a:rPr lang="en-US" sz="1000" kern="100">
                          <a:effectLst/>
                        </a:rPr>
                        <a:t>C1815</a:t>
                      </a:r>
                      <a:endParaRPr lang="zh-CN" sz="800">
                        <a:effectLst/>
                        <a:latin typeface="Times New Roman" panose="02020603050405020304" pitchFamily="18" charset="0"/>
                        <a:ea typeface="宋体" panose="02010600030101010101" pitchFamily="2" charset="-122"/>
                      </a:endParaRPr>
                    </a:p>
                  </a:txBody>
                  <a:tcPr marL="63508" marR="63508" marT="0" marB="0" anchor="ctr"/>
                </a:tc>
                <a:tc>
                  <a:txBody>
                    <a:bodyPr/>
                    <a:lstStyle/>
                    <a:p>
                      <a:pPr algn="ctr">
                        <a:lnSpc>
                          <a:spcPts val="1800"/>
                        </a:lnSpc>
                        <a:spcAft>
                          <a:spcPts val="0"/>
                        </a:spcAft>
                      </a:pPr>
                      <a:r>
                        <a:rPr lang="zh-CN" sz="1000" kern="100">
                          <a:effectLst/>
                        </a:rPr>
                        <a:t>平开窗</a:t>
                      </a:r>
                      <a:endParaRPr lang="zh-CN" sz="800">
                        <a:effectLst/>
                        <a:latin typeface="Times New Roman" panose="02020603050405020304" pitchFamily="18" charset="0"/>
                        <a:ea typeface="宋体" panose="02010600030101010101" pitchFamily="2" charset="-122"/>
                      </a:endParaRPr>
                    </a:p>
                  </a:txBody>
                  <a:tcPr marL="63508" marR="63508" marT="0" marB="0" anchor="ctr"/>
                </a:tc>
                <a:tc>
                  <a:txBody>
                    <a:bodyPr/>
                    <a:lstStyle/>
                    <a:p>
                      <a:pPr algn="ctr">
                        <a:lnSpc>
                          <a:spcPts val="1800"/>
                        </a:lnSpc>
                        <a:spcAft>
                          <a:spcPts val="0"/>
                        </a:spcAft>
                      </a:pPr>
                      <a:r>
                        <a:rPr lang="en-US" sz="1000" kern="100">
                          <a:effectLst/>
                        </a:rPr>
                        <a:t>6</a:t>
                      </a:r>
                      <a:endParaRPr lang="zh-CN" sz="800">
                        <a:effectLst/>
                        <a:latin typeface="Times New Roman" panose="02020603050405020304" pitchFamily="18" charset="0"/>
                        <a:ea typeface="宋体" panose="02010600030101010101" pitchFamily="2" charset="-122"/>
                      </a:endParaRPr>
                    </a:p>
                  </a:txBody>
                  <a:tcPr marL="63508" marR="63508" marT="0" marB="0" anchor="ctr"/>
                </a:tc>
                <a:tc>
                  <a:txBody>
                    <a:bodyPr/>
                    <a:lstStyle/>
                    <a:p>
                      <a:pPr algn="ctr">
                        <a:lnSpc>
                          <a:spcPts val="1800"/>
                        </a:lnSpc>
                        <a:spcAft>
                          <a:spcPts val="0"/>
                        </a:spcAft>
                      </a:pPr>
                      <a:r>
                        <a:rPr lang="en-US" sz="1000" kern="100">
                          <a:effectLst/>
                        </a:rPr>
                        <a:t>1.80</a:t>
                      </a:r>
                      <a:endParaRPr lang="zh-CN" sz="800">
                        <a:effectLst/>
                        <a:latin typeface="Times New Roman" panose="02020603050405020304" pitchFamily="18" charset="0"/>
                        <a:ea typeface="宋体" panose="02010600030101010101" pitchFamily="2" charset="-122"/>
                      </a:endParaRPr>
                    </a:p>
                  </a:txBody>
                  <a:tcPr marL="63508" marR="63508" marT="0" marB="0" anchor="ctr"/>
                </a:tc>
                <a:tc>
                  <a:txBody>
                    <a:bodyPr/>
                    <a:lstStyle/>
                    <a:p>
                      <a:pPr algn="ctr">
                        <a:lnSpc>
                          <a:spcPts val="1800"/>
                        </a:lnSpc>
                        <a:spcAft>
                          <a:spcPts val="0"/>
                        </a:spcAft>
                      </a:pPr>
                      <a:r>
                        <a:rPr lang="en-US" sz="1000" kern="100">
                          <a:effectLst/>
                        </a:rPr>
                        <a:t>1.50</a:t>
                      </a:r>
                      <a:endParaRPr lang="zh-CN" sz="800">
                        <a:effectLst/>
                        <a:latin typeface="Times New Roman" panose="02020603050405020304" pitchFamily="18" charset="0"/>
                        <a:ea typeface="宋体" panose="02010600030101010101" pitchFamily="2" charset="-122"/>
                      </a:endParaRPr>
                    </a:p>
                  </a:txBody>
                  <a:tcPr marL="63508" marR="63508" marT="0" marB="0" anchor="ctr"/>
                </a:tc>
                <a:tc>
                  <a:txBody>
                    <a:bodyPr/>
                    <a:lstStyle/>
                    <a:p>
                      <a:pPr algn="ctr">
                        <a:lnSpc>
                          <a:spcPts val="1800"/>
                        </a:lnSpc>
                        <a:spcAft>
                          <a:spcPts val="0"/>
                        </a:spcAft>
                      </a:pPr>
                      <a:r>
                        <a:rPr lang="en-US" sz="1000" kern="100">
                          <a:effectLst/>
                        </a:rPr>
                        <a:t>2.70</a:t>
                      </a:r>
                      <a:endParaRPr lang="zh-CN" sz="800">
                        <a:effectLst/>
                        <a:latin typeface="Times New Roman" panose="02020603050405020304" pitchFamily="18" charset="0"/>
                        <a:ea typeface="宋体" panose="02010600030101010101" pitchFamily="2" charset="-122"/>
                      </a:endParaRPr>
                    </a:p>
                  </a:txBody>
                  <a:tcPr marL="63508" marR="63508" marT="0" marB="0" anchor="ctr"/>
                </a:tc>
                <a:tc>
                  <a:txBody>
                    <a:bodyPr/>
                    <a:lstStyle/>
                    <a:p>
                      <a:pPr algn="ctr">
                        <a:lnSpc>
                          <a:spcPts val="1800"/>
                        </a:lnSpc>
                        <a:spcAft>
                          <a:spcPts val="0"/>
                        </a:spcAft>
                      </a:pPr>
                      <a:r>
                        <a:rPr lang="en-US" sz="1000" kern="100">
                          <a:effectLst/>
                        </a:rPr>
                        <a:t>0.60</a:t>
                      </a:r>
                      <a:endParaRPr lang="zh-CN" sz="800">
                        <a:effectLst/>
                        <a:latin typeface="Times New Roman" panose="02020603050405020304" pitchFamily="18" charset="0"/>
                        <a:ea typeface="宋体" panose="02010600030101010101" pitchFamily="2" charset="-122"/>
                      </a:endParaRPr>
                    </a:p>
                  </a:txBody>
                  <a:tcPr marL="63508" marR="63508" marT="0" marB="0" anchor="ctr"/>
                </a:tc>
                <a:tc>
                  <a:txBody>
                    <a:bodyPr/>
                    <a:lstStyle/>
                    <a:p>
                      <a:pPr algn="ctr">
                        <a:lnSpc>
                          <a:spcPts val="1800"/>
                        </a:lnSpc>
                        <a:spcAft>
                          <a:spcPts val="0"/>
                        </a:spcAft>
                      </a:pPr>
                      <a:r>
                        <a:rPr lang="en-US" sz="1000" kern="100">
                          <a:effectLst/>
                        </a:rPr>
                        <a:t>1.50</a:t>
                      </a:r>
                      <a:endParaRPr lang="zh-CN" sz="800">
                        <a:effectLst/>
                        <a:latin typeface="Times New Roman" panose="02020603050405020304" pitchFamily="18" charset="0"/>
                        <a:ea typeface="宋体" panose="02010600030101010101" pitchFamily="2" charset="-122"/>
                      </a:endParaRPr>
                    </a:p>
                  </a:txBody>
                  <a:tcPr marL="63508" marR="63508" marT="0" marB="0" anchor="ctr"/>
                </a:tc>
                <a:tc>
                  <a:txBody>
                    <a:bodyPr/>
                    <a:lstStyle/>
                    <a:p>
                      <a:pPr algn="ctr">
                        <a:lnSpc>
                          <a:spcPts val="1800"/>
                        </a:lnSpc>
                        <a:spcAft>
                          <a:spcPts val="0"/>
                        </a:spcAft>
                      </a:pPr>
                      <a:r>
                        <a:rPr lang="en-US" sz="1000" kern="100">
                          <a:effectLst/>
                        </a:rPr>
                        <a:t>8</a:t>
                      </a:r>
                      <a:endParaRPr lang="zh-CN" sz="800">
                        <a:effectLst/>
                        <a:latin typeface="Times New Roman" panose="02020603050405020304" pitchFamily="18" charset="0"/>
                        <a:ea typeface="宋体" panose="02010600030101010101" pitchFamily="2" charset="-122"/>
                      </a:endParaRPr>
                    </a:p>
                  </a:txBody>
                  <a:tcPr marL="63508" marR="63508" marT="0" marB="0" anchor="ctr"/>
                </a:tc>
                <a:tc>
                  <a:txBody>
                    <a:bodyPr/>
                    <a:lstStyle/>
                    <a:p>
                      <a:pPr algn="ctr">
                        <a:lnSpc>
                          <a:spcPts val="1800"/>
                        </a:lnSpc>
                        <a:spcAft>
                          <a:spcPts val="0"/>
                        </a:spcAft>
                      </a:pPr>
                      <a:r>
                        <a:rPr lang="en-US" sz="1000" kern="100">
                          <a:effectLst/>
                        </a:rPr>
                        <a:t>0.90</a:t>
                      </a:r>
                      <a:endParaRPr lang="zh-CN" sz="800">
                        <a:effectLst/>
                        <a:latin typeface="Times New Roman" panose="02020603050405020304" pitchFamily="18" charset="0"/>
                        <a:ea typeface="宋体" panose="02010600030101010101" pitchFamily="2" charset="-122"/>
                      </a:endParaRPr>
                    </a:p>
                  </a:txBody>
                  <a:tcPr marL="63508" marR="63508" marT="0" marB="0" anchor="ctr"/>
                </a:tc>
                <a:tc>
                  <a:txBody>
                    <a:bodyPr/>
                    <a:lstStyle/>
                    <a:p>
                      <a:pPr algn="ctr">
                        <a:lnSpc>
                          <a:spcPts val="1800"/>
                        </a:lnSpc>
                        <a:spcAft>
                          <a:spcPts val="0"/>
                        </a:spcAft>
                      </a:pPr>
                      <a:r>
                        <a:rPr lang="en-US" sz="1000" kern="100">
                          <a:effectLst/>
                        </a:rPr>
                        <a:t>30.0</a:t>
                      </a:r>
                      <a:endParaRPr lang="zh-CN" sz="800">
                        <a:effectLst/>
                        <a:latin typeface="Times New Roman" panose="02020603050405020304" pitchFamily="18" charset="0"/>
                        <a:ea typeface="宋体" panose="02010600030101010101" pitchFamily="2" charset="-122"/>
                      </a:endParaRPr>
                    </a:p>
                  </a:txBody>
                  <a:tcPr marL="63508" marR="63508" marT="0" marB="0" anchor="ctr"/>
                </a:tc>
              </a:tr>
              <a:tr h="290713">
                <a:tc>
                  <a:txBody>
                    <a:bodyPr/>
                    <a:lstStyle/>
                    <a:p>
                      <a:pPr algn="ctr">
                        <a:lnSpc>
                          <a:spcPts val="1800"/>
                        </a:lnSpc>
                        <a:spcAft>
                          <a:spcPts val="0"/>
                        </a:spcAft>
                      </a:pPr>
                      <a:r>
                        <a:rPr lang="en-US" sz="1000" kern="100">
                          <a:effectLst/>
                        </a:rPr>
                        <a:t>C3015</a:t>
                      </a:r>
                      <a:endParaRPr lang="zh-CN" sz="800">
                        <a:effectLst/>
                        <a:latin typeface="Times New Roman" panose="02020603050405020304" pitchFamily="18" charset="0"/>
                        <a:ea typeface="宋体" panose="02010600030101010101" pitchFamily="2" charset="-122"/>
                      </a:endParaRPr>
                    </a:p>
                  </a:txBody>
                  <a:tcPr marL="63508" marR="63508" marT="0" marB="0" anchor="ctr"/>
                </a:tc>
                <a:tc>
                  <a:txBody>
                    <a:bodyPr/>
                    <a:lstStyle/>
                    <a:p>
                      <a:pPr algn="ctr">
                        <a:lnSpc>
                          <a:spcPts val="1800"/>
                        </a:lnSpc>
                        <a:spcAft>
                          <a:spcPts val="0"/>
                        </a:spcAft>
                      </a:pPr>
                      <a:r>
                        <a:rPr lang="zh-CN" sz="1000" kern="100">
                          <a:effectLst/>
                        </a:rPr>
                        <a:t>平开窗</a:t>
                      </a:r>
                      <a:endParaRPr lang="zh-CN" sz="800">
                        <a:effectLst/>
                        <a:latin typeface="Times New Roman" panose="02020603050405020304" pitchFamily="18" charset="0"/>
                        <a:ea typeface="宋体" panose="02010600030101010101" pitchFamily="2" charset="-122"/>
                      </a:endParaRPr>
                    </a:p>
                  </a:txBody>
                  <a:tcPr marL="63508" marR="63508" marT="0" marB="0" anchor="ctr"/>
                </a:tc>
                <a:tc>
                  <a:txBody>
                    <a:bodyPr/>
                    <a:lstStyle/>
                    <a:p>
                      <a:pPr algn="ctr">
                        <a:lnSpc>
                          <a:spcPts val="1800"/>
                        </a:lnSpc>
                        <a:spcAft>
                          <a:spcPts val="0"/>
                        </a:spcAft>
                      </a:pPr>
                      <a:r>
                        <a:rPr lang="en-US" sz="1000" kern="100">
                          <a:effectLst/>
                        </a:rPr>
                        <a:t>1</a:t>
                      </a:r>
                      <a:endParaRPr lang="zh-CN" sz="800">
                        <a:effectLst/>
                        <a:latin typeface="Times New Roman" panose="02020603050405020304" pitchFamily="18" charset="0"/>
                        <a:ea typeface="宋体" panose="02010600030101010101" pitchFamily="2" charset="-122"/>
                      </a:endParaRPr>
                    </a:p>
                  </a:txBody>
                  <a:tcPr marL="63508" marR="63508" marT="0" marB="0" anchor="ctr"/>
                </a:tc>
                <a:tc>
                  <a:txBody>
                    <a:bodyPr/>
                    <a:lstStyle/>
                    <a:p>
                      <a:pPr algn="ctr">
                        <a:lnSpc>
                          <a:spcPts val="1800"/>
                        </a:lnSpc>
                        <a:spcAft>
                          <a:spcPts val="0"/>
                        </a:spcAft>
                      </a:pPr>
                      <a:r>
                        <a:rPr lang="en-US" sz="1000" kern="100">
                          <a:effectLst/>
                        </a:rPr>
                        <a:t>3.00</a:t>
                      </a:r>
                      <a:endParaRPr lang="zh-CN" sz="800">
                        <a:effectLst/>
                        <a:latin typeface="Times New Roman" panose="02020603050405020304" pitchFamily="18" charset="0"/>
                        <a:ea typeface="宋体" panose="02010600030101010101" pitchFamily="2" charset="-122"/>
                      </a:endParaRPr>
                    </a:p>
                  </a:txBody>
                  <a:tcPr marL="63508" marR="63508" marT="0" marB="0" anchor="ctr"/>
                </a:tc>
                <a:tc>
                  <a:txBody>
                    <a:bodyPr/>
                    <a:lstStyle/>
                    <a:p>
                      <a:pPr algn="ctr">
                        <a:lnSpc>
                          <a:spcPts val="1800"/>
                        </a:lnSpc>
                        <a:spcAft>
                          <a:spcPts val="0"/>
                        </a:spcAft>
                      </a:pPr>
                      <a:r>
                        <a:rPr lang="en-US" sz="1000" kern="100">
                          <a:effectLst/>
                        </a:rPr>
                        <a:t>1.50</a:t>
                      </a:r>
                      <a:endParaRPr lang="zh-CN" sz="800">
                        <a:effectLst/>
                        <a:latin typeface="Times New Roman" panose="02020603050405020304" pitchFamily="18" charset="0"/>
                        <a:ea typeface="宋体" panose="02010600030101010101" pitchFamily="2" charset="-122"/>
                      </a:endParaRPr>
                    </a:p>
                  </a:txBody>
                  <a:tcPr marL="63508" marR="63508" marT="0" marB="0" anchor="ctr"/>
                </a:tc>
                <a:tc>
                  <a:txBody>
                    <a:bodyPr/>
                    <a:lstStyle/>
                    <a:p>
                      <a:pPr algn="ctr">
                        <a:lnSpc>
                          <a:spcPts val="1800"/>
                        </a:lnSpc>
                        <a:spcAft>
                          <a:spcPts val="0"/>
                        </a:spcAft>
                      </a:pPr>
                      <a:r>
                        <a:rPr lang="en-US" sz="1000" kern="100">
                          <a:effectLst/>
                        </a:rPr>
                        <a:t>4.50</a:t>
                      </a:r>
                      <a:endParaRPr lang="zh-CN" sz="800">
                        <a:effectLst/>
                        <a:latin typeface="Times New Roman" panose="02020603050405020304" pitchFamily="18" charset="0"/>
                        <a:ea typeface="宋体" panose="02010600030101010101" pitchFamily="2" charset="-122"/>
                      </a:endParaRPr>
                    </a:p>
                  </a:txBody>
                  <a:tcPr marL="63508" marR="63508" marT="0" marB="0" anchor="ctr"/>
                </a:tc>
                <a:tc>
                  <a:txBody>
                    <a:bodyPr/>
                    <a:lstStyle/>
                    <a:p>
                      <a:pPr algn="ctr">
                        <a:lnSpc>
                          <a:spcPts val="1800"/>
                        </a:lnSpc>
                        <a:spcAft>
                          <a:spcPts val="0"/>
                        </a:spcAft>
                      </a:pPr>
                      <a:r>
                        <a:rPr lang="en-US" sz="1000" kern="100">
                          <a:effectLst/>
                        </a:rPr>
                        <a:t>1.50</a:t>
                      </a:r>
                      <a:endParaRPr lang="zh-CN" sz="800">
                        <a:effectLst/>
                        <a:latin typeface="Times New Roman" panose="02020603050405020304" pitchFamily="18" charset="0"/>
                        <a:ea typeface="宋体" panose="02010600030101010101" pitchFamily="2" charset="-122"/>
                      </a:endParaRPr>
                    </a:p>
                  </a:txBody>
                  <a:tcPr marL="63508" marR="63508" marT="0" marB="0" anchor="ctr"/>
                </a:tc>
                <a:tc>
                  <a:txBody>
                    <a:bodyPr/>
                    <a:lstStyle/>
                    <a:p>
                      <a:pPr algn="ctr">
                        <a:lnSpc>
                          <a:spcPts val="1800"/>
                        </a:lnSpc>
                        <a:spcAft>
                          <a:spcPts val="0"/>
                        </a:spcAft>
                      </a:pPr>
                      <a:r>
                        <a:rPr lang="en-US" sz="1000" kern="100">
                          <a:effectLst/>
                        </a:rPr>
                        <a:t>1.50</a:t>
                      </a:r>
                      <a:endParaRPr lang="zh-CN" sz="800">
                        <a:effectLst/>
                        <a:latin typeface="Times New Roman" panose="02020603050405020304" pitchFamily="18" charset="0"/>
                        <a:ea typeface="宋体" panose="02010600030101010101" pitchFamily="2" charset="-122"/>
                      </a:endParaRPr>
                    </a:p>
                  </a:txBody>
                  <a:tcPr marL="63508" marR="63508" marT="0" marB="0" anchor="ctr"/>
                </a:tc>
                <a:tc>
                  <a:txBody>
                    <a:bodyPr/>
                    <a:lstStyle/>
                    <a:p>
                      <a:pPr algn="ctr">
                        <a:lnSpc>
                          <a:spcPts val="1800"/>
                        </a:lnSpc>
                        <a:spcAft>
                          <a:spcPts val="0"/>
                        </a:spcAft>
                      </a:pPr>
                      <a:r>
                        <a:rPr lang="en-US" sz="1000" kern="100">
                          <a:effectLst/>
                        </a:rPr>
                        <a:t>1</a:t>
                      </a:r>
                      <a:endParaRPr lang="zh-CN" sz="800">
                        <a:effectLst/>
                        <a:latin typeface="Times New Roman" panose="02020603050405020304" pitchFamily="18" charset="0"/>
                        <a:ea typeface="宋体" panose="02010600030101010101" pitchFamily="2" charset="-122"/>
                      </a:endParaRPr>
                    </a:p>
                  </a:txBody>
                  <a:tcPr marL="63508" marR="63508" marT="0" marB="0" anchor="ctr"/>
                </a:tc>
                <a:tc>
                  <a:txBody>
                    <a:bodyPr/>
                    <a:lstStyle/>
                    <a:p>
                      <a:pPr algn="ctr">
                        <a:lnSpc>
                          <a:spcPts val="1800"/>
                        </a:lnSpc>
                        <a:spcAft>
                          <a:spcPts val="0"/>
                        </a:spcAft>
                      </a:pPr>
                      <a:r>
                        <a:rPr lang="en-US" sz="1000" kern="100">
                          <a:effectLst/>
                        </a:rPr>
                        <a:t>2.25</a:t>
                      </a:r>
                      <a:endParaRPr lang="zh-CN" sz="800">
                        <a:effectLst/>
                        <a:latin typeface="Times New Roman" panose="02020603050405020304" pitchFamily="18" charset="0"/>
                        <a:ea typeface="宋体" panose="02010600030101010101" pitchFamily="2" charset="-122"/>
                      </a:endParaRPr>
                    </a:p>
                  </a:txBody>
                  <a:tcPr marL="63508" marR="63508" marT="0" marB="0" anchor="ctr"/>
                </a:tc>
                <a:tc>
                  <a:txBody>
                    <a:bodyPr/>
                    <a:lstStyle/>
                    <a:p>
                      <a:pPr algn="ctr">
                        <a:lnSpc>
                          <a:spcPts val="1800"/>
                        </a:lnSpc>
                        <a:spcAft>
                          <a:spcPts val="0"/>
                        </a:spcAft>
                      </a:pPr>
                      <a:r>
                        <a:rPr lang="en-US" sz="1000" kern="100">
                          <a:effectLst/>
                        </a:rPr>
                        <a:t>50.0</a:t>
                      </a:r>
                      <a:endParaRPr lang="zh-CN" sz="800">
                        <a:effectLst/>
                        <a:latin typeface="Times New Roman" panose="02020603050405020304" pitchFamily="18" charset="0"/>
                        <a:ea typeface="宋体" panose="02010600030101010101" pitchFamily="2" charset="-122"/>
                      </a:endParaRPr>
                    </a:p>
                  </a:txBody>
                  <a:tcPr marL="63508" marR="63508" marT="0" marB="0" anchor="ctr"/>
                </a:tc>
              </a:tr>
              <a:tr h="290713">
                <a:tc>
                  <a:txBody>
                    <a:bodyPr/>
                    <a:lstStyle/>
                    <a:p>
                      <a:pPr algn="ctr">
                        <a:lnSpc>
                          <a:spcPts val="1800"/>
                        </a:lnSpc>
                        <a:spcAft>
                          <a:spcPts val="0"/>
                        </a:spcAft>
                      </a:pPr>
                      <a:r>
                        <a:rPr lang="en-US" sz="1000" kern="100">
                          <a:effectLst/>
                        </a:rPr>
                        <a:t>LC1530</a:t>
                      </a:r>
                      <a:endParaRPr lang="zh-CN" sz="800">
                        <a:effectLst/>
                        <a:latin typeface="Times New Roman" panose="02020603050405020304" pitchFamily="18" charset="0"/>
                        <a:ea typeface="宋体" panose="02010600030101010101" pitchFamily="2" charset="-122"/>
                      </a:endParaRPr>
                    </a:p>
                  </a:txBody>
                  <a:tcPr marL="63508" marR="63508" marT="0" marB="0" anchor="ctr"/>
                </a:tc>
                <a:tc>
                  <a:txBody>
                    <a:bodyPr/>
                    <a:lstStyle/>
                    <a:p>
                      <a:pPr algn="ctr">
                        <a:lnSpc>
                          <a:spcPts val="1800"/>
                        </a:lnSpc>
                        <a:spcAft>
                          <a:spcPts val="0"/>
                        </a:spcAft>
                      </a:pPr>
                      <a:r>
                        <a:rPr lang="zh-CN" sz="1000" kern="100">
                          <a:effectLst/>
                        </a:rPr>
                        <a:t>平开窗</a:t>
                      </a:r>
                      <a:endParaRPr lang="zh-CN" sz="800">
                        <a:effectLst/>
                        <a:latin typeface="Times New Roman" panose="02020603050405020304" pitchFamily="18" charset="0"/>
                        <a:ea typeface="宋体" panose="02010600030101010101" pitchFamily="2" charset="-122"/>
                      </a:endParaRPr>
                    </a:p>
                  </a:txBody>
                  <a:tcPr marL="63508" marR="63508" marT="0" marB="0" anchor="ctr"/>
                </a:tc>
                <a:tc>
                  <a:txBody>
                    <a:bodyPr/>
                    <a:lstStyle/>
                    <a:p>
                      <a:pPr algn="ctr">
                        <a:lnSpc>
                          <a:spcPts val="1800"/>
                        </a:lnSpc>
                        <a:spcAft>
                          <a:spcPts val="0"/>
                        </a:spcAft>
                      </a:pPr>
                      <a:r>
                        <a:rPr lang="en-US" sz="1000" kern="100">
                          <a:effectLst/>
                        </a:rPr>
                        <a:t>6</a:t>
                      </a:r>
                      <a:endParaRPr lang="zh-CN" sz="800">
                        <a:effectLst/>
                        <a:latin typeface="Times New Roman" panose="02020603050405020304" pitchFamily="18" charset="0"/>
                        <a:ea typeface="宋体" panose="02010600030101010101" pitchFamily="2" charset="-122"/>
                      </a:endParaRPr>
                    </a:p>
                  </a:txBody>
                  <a:tcPr marL="63508" marR="63508" marT="0" marB="0" anchor="ctr"/>
                </a:tc>
                <a:tc>
                  <a:txBody>
                    <a:bodyPr/>
                    <a:lstStyle/>
                    <a:p>
                      <a:pPr algn="ctr">
                        <a:lnSpc>
                          <a:spcPts val="1800"/>
                        </a:lnSpc>
                        <a:spcAft>
                          <a:spcPts val="0"/>
                        </a:spcAft>
                      </a:pPr>
                      <a:r>
                        <a:rPr lang="en-US" sz="1000" kern="100">
                          <a:effectLst/>
                        </a:rPr>
                        <a:t>1.50</a:t>
                      </a:r>
                      <a:endParaRPr lang="zh-CN" sz="800">
                        <a:effectLst/>
                        <a:latin typeface="Times New Roman" panose="02020603050405020304" pitchFamily="18" charset="0"/>
                        <a:ea typeface="宋体" panose="02010600030101010101" pitchFamily="2" charset="-122"/>
                      </a:endParaRPr>
                    </a:p>
                  </a:txBody>
                  <a:tcPr marL="63508" marR="63508" marT="0" marB="0" anchor="ctr"/>
                </a:tc>
                <a:tc>
                  <a:txBody>
                    <a:bodyPr/>
                    <a:lstStyle/>
                    <a:p>
                      <a:pPr algn="ctr">
                        <a:lnSpc>
                          <a:spcPts val="1800"/>
                        </a:lnSpc>
                        <a:spcAft>
                          <a:spcPts val="0"/>
                        </a:spcAft>
                      </a:pPr>
                      <a:r>
                        <a:rPr lang="en-US" sz="1000" kern="100">
                          <a:effectLst/>
                        </a:rPr>
                        <a:t>3.00</a:t>
                      </a:r>
                      <a:endParaRPr lang="zh-CN" sz="800">
                        <a:effectLst/>
                        <a:latin typeface="Times New Roman" panose="02020603050405020304" pitchFamily="18" charset="0"/>
                        <a:ea typeface="宋体" panose="02010600030101010101" pitchFamily="2" charset="-122"/>
                      </a:endParaRPr>
                    </a:p>
                  </a:txBody>
                  <a:tcPr marL="63508" marR="63508" marT="0" marB="0" anchor="ctr"/>
                </a:tc>
                <a:tc>
                  <a:txBody>
                    <a:bodyPr/>
                    <a:lstStyle/>
                    <a:p>
                      <a:pPr algn="ctr">
                        <a:lnSpc>
                          <a:spcPts val="1800"/>
                        </a:lnSpc>
                        <a:spcAft>
                          <a:spcPts val="0"/>
                        </a:spcAft>
                      </a:pPr>
                      <a:r>
                        <a:rPr lang="en-US" sz="1000" kern="100">
                          <a:effectLst/>
                        </a:rPr>
                        <a:t>4.50</a:t>
                      </a:r>
                      <a:endParaRPr lang="zh-CN" sz="800">
                        <a:effectLst/>
                        <a:latin typeface="Times New Roman" panose="02020603050405020304" pitchFamily="18" charset="0"/>
                        <a:ea typeface="宋体" panose="02010600030101010101" pitchFamily="2" charset="-122"/>
                      </a:endParaRPr>
                    </a:p>
                  </a:txBody>
                  <a:tcPr marL="63508" marR="63508" marT="0" marB="0" anchor="ctr"/>
                </a:tc>
                <a:tc>
                  <a:txBody>
                    <a:bodyPr/>
                    <a:lstStyle/>
                    <a:p>
                      <a:pPr algn="ctr">
                        <a:lnSpc>
                          <a:spcPts val="1800"/>
                        </a:lnSpc>
                        <a:spcAft>
                          <a:spcPts val="0"/>
                        </a:spcAft>
                      </a:pPr>
                      <a:r>
                        <a:rPr lang="en-US" sz="1000" kern="100">
                          <a:effectLst/>
                        </a:rPr>
                        <a:t>1.50</a:t>
                      </a:r>
                      <a:endParaRPr lang="zh-CN" sz="800">
                        <a:effectLst/>
                        <a:latin typeface="Times New Roman" panose="02020603050405020304" pitchFamily="18" charset="0"/>
                        <a:ea typeface="宋体" panose="02010600030101010101" pitchFamily="2" charset="-122"/>
                      </a:endParaRPr>
                    </a:p>
                  </a:txBody>
                  <a:tcPr marL="63508" marR="63508" marT="0" marB="0" anchor="ctr"/>
                </a:tc>
                <a:tc>
                  <a:txBody>
                    <a:bodyPr/>
                    <a:lstStyle/>
                    <a:p>
                      <a:pPr algn="ctr">
                        <a:lnSpc>
                          <a:spcPts val="1800"/>
                        </a:lnSpc>
                        <a:spcAft>
                          <a:spcPts val="0"/>
                        </a:spcAft>
                      </a:pPr>
                      <a:r>
                        <a:rPr lang="en-US" sz="1000" kern="100">
                          <a:effectLst/>
                        </a:rPr>
                        <a:t>1.50</a:t>
                      </a:r>
                      <a:endParaRPr lang="zh-CN" sz="800">
                        <a:effectLst/>
                        <a:latin typeface="Times New Roman" panose="02020603050405020304" pitchFamily="18" charset="0"/>
                        <a:ea typeface="宋体" panose="02010600030101010101" pitchFamily="2" charset="-122"/>
                      </a:endParaRPr>
                    </a:p>
                  </a:txBody>
                  <a:tcPr marL="63508" marR="63508" marT="0" marB="0" anchor="ctr"/>
                </a:tc>
                <a:tc>
                  <a:txBody>
                    <a:bodyPr/>
                    <a:lstStyle/>
                    <a:p>
                      <a:pPr algn="ctr">
                        <a:lnSpc>
                          <a:spcPts val="1800"/>
                        </a:lnSpc>
                        <a:spcAft>
                          <a:spcPts val="0"/>
                        </a:spcAft>
                      </a:pPr>
                      <a:r>
                        <a:rPr lang="en-US" sz="1000" kern="100">
                          <a:effectLst/>
                        </a:rPr>
                        <a:t>6</a:t>
                      </a:r>
                      <a:endParaRPr lang="zh-CN" sz="800">
                        <a:effectLst/>
                        <a:latin typeface="Times New Roman" panose="02020603050405020304" pitchFamily="18" charset="0"/>
                        <a:ea typeface="宋体" panose="02010600030101010101" pitchFamily="2" charset="-122"/>
                      </a:endParaRPr>
                    </a:p>
                  </a:txBody>
                  <a:tcPr marL="63508" marR="63508" marT="0" marB="0" anchor="ctr"/>
                </a:tc>
                <a:tc>
                  <a:txBody>
                    <a:bodyPr/>
                    <a:lstStyle/>
                    <a:p>
                      <a:pPr algn="ctr">
                        <a:lnSpc>
                          <a:spcPts val="1800"/>
                        </a:lnSpc>
                        <a:spcAft>
                          <a:spcPts val="0"/>
                        </a:spcAft>
                      </a:pPr>
                      <a:r>
                        <a:rPr lang="en-US" sz="1000" kern="100">
                          <a:effectLst/>
                        </a:rPr>
                        <a:t>2.25</a:t>
                      </a:r>
                      <a:endParaRPr lang="zh-CN" sz="800">
                        <a:effectLst/>
                        <a:latin typeface="Times New Roman" panose="02020603050405020304" pitchFamily="18" charset="0"/>
                        <a:ea typeface="宋体" panose="02010600030101010101" pitchFamily="2" charset="-122"/>
                      </a:endParaRPr>
                    </a:p>
                  </a:txBody>
                  <a:tcPr marL="63508" marR="63508" marT="0" marB="0" anchor="ctr"/>
                </a:tc>
                <a:tc>
                  <a:txBody>
                    <a:bodyPr/>
                    <a:lstStyle/>
                    <a:p>
                      <a:pPr algn="ctr">
                        <a:lnSpc>
                          <a:spcPts val="1800"/>
                        </a:lnSpc>
                        <a:spcAft>
                          <a:spcPts val="0"/>
                        </a:spcAft>
                      </a:pPr>
                      <a:r>
                        <a:rPr lang="en-US" sz="1000" kern="100">
                          <a:effectLst/>
                        </a:rPr>
                        <a:t>50.0</a:t>
                      </a:r>
                      <a:endParaRPr lang="zh-CN" sz="800">
                        <a:effectLst/>
                        <a:latin typeface="Times New Roman" panose="02020603050405020304" pitchFamily="18" charset="0"/>
                        <a:ea typeface="宋体" panose="02010600030101010101" pitchFamily="2" charset="-122"/>
                      </a:endParaRPr>
                    </a:p>
                  </a:txBody>
                  <a:tcPr marL="63508" marR="63508" marT="0" marB="0" anchor="ctr"/>
                </a:tc>
              </a:tr>
              <a:tr h="290713">
                <a:tc>
                  <a:txBody>
                    <a:bodyPr/>
                    <a:lstStyle/>
                    <a:p>
                      <a:pPr algn="ctr">
                        <a:lnSpc>
                          <a:spcPts val="1800"/>
                        </a:lnSpc>
                        <a:spcAft>
                          <a:spcPts val="0"/>
                        </a:spcAft>
                      </a:pPr>
                      <a:r>
                        <a:rPr lang="en-US" sz="1000" kern="100">
                          <a:effectLst/>
                        </a:rPr>
                        <a:t>LC1830</a:t>
                      </a:r>
                      <a:endParaRPr lang="zh-CN" sz="800">
                        <a:effectLst/>
                        <a:latin typeface="Times New Roman" panose="02020603050405020304" pitchFamily="18" charset="0"/>
                        <a:ea typeface="宋体" panose="02010600030101010101" pitchFamily="2" charset="-122"/>
                      </a:endParaRPr>
                    </a:p>
                  </a:txBody>
                  <a:tcPr marL="63508" marR="63508" marT="0" marB="0" anchor="ctr"/>
                </a:tc>
                <a:tc>
                  <a:txBody>
                    <a:bodyPr/>
                    <a:lstStyle/>
                    <a:p>
                      <a:pPr algn="ctr">
                        <a:lnSpc>
                          <a:spcPts val="1800"/>
                        </a:lnSpc>
                        <a:spcAft>
                          <a:spcPts val="0"/>
                        </a:spcAft>
                      </a:pPr>
                      <a:r>
                        <a:rPr lang="zh-CN" sz="1000" kern="100">
                          <a:effectLst/>
                        </a:rPr>
                        <a:t>平开窗</a:t>
                      </a:r>
                      <a:endParaRPr lang="zh-CN" sz="800">
                        <a:effectLst/>
                        <a:latin typeface="Times New Roman" panose="02020603050405020304" pitchFamily="18" charset="0"/>
                        <a:ea typeface="宋体" panose="02010600030101010101" pitchFamily="2" charset="-122"/>
                      </a:endParaRPr>
                    </a:p>
                  </a:txBody>
                  <a:tcPr marL="63508" marR="63508" marT="0" marB="0" anchor="ctr"/>
                </a:tc>
                <a:tc>
                  <a:txBody>
                    <a:bodyPr/>
                    <a:lstStyle/>
                    <a:p>
                      <a:pPr algn="ctr">
                        <a:lnSpc>
                          <a:spcPts val="1800"/>
                        </a:lnSpc>
                        <a:spcAft>
                          <a:spcPts val="0"/>
                        </a:spcAft>
                      </a:pPr>
                      <a:r>
                        <a:rPr lang="en-US" sz="1000" kern="100">
                          <a:effectLst/>
                        </a:rPr>
                        <a:t>40</a:t>
                      </a:r>
                      <a:endParaRPr lang="zh-CN" sz="800">
                        <a:effectLst/>
                        <a:latin typeface="Times New Roman" panose="02020603050405020304" pitchFamily="18" charset="0"/>
                        <a:ea typeface="宋体" panose="02010600030101010101" pitchFamily="2" charset="-122"/>
                      </a:endParaRPr>
                    </a:p>
                  </a:txBody>
                  <a:tcPr marL="63508" marR="63508" marT="0" marB="0" anchor="ctr"/>
                </a:tc>
                <a:tc>
                  <a:txBody>
                    <a:bodyPr/>
                    <a:lstStyle/>
                    <a:p>
                      <a:pPr algn="ctr">
                        <a:lnSpc>
                          <a:spcPts val="1800"/>
                        </a:lnSpc>
                        <a:spcAft>
                          <a:spcPts val="0"/>
                        </a:spcAft>
                      </a:pPr>
                      <a:r>
                        <a:rPr lang="en-US" sz="1000" kern="100">
                          <a:effectLst/>
                        </a:rPr>
                        <a:t>1.80</a:t>
                      </a:r>
                      <a:endParaRPr lang="zh-CN" sz="800">
                        <a:effectLst/>
                        <a:latin typeface="Times New Roman" panose="02020603050405020304" pitchFamily="18" charset="0"/>
                        <a:ea typeface="宋体" panose="02010600030101010101" pitchFamily="2" charset="-122"/>
                      </a:endParaRPr>
                    </a:p>
                  </a:txBody>
                  <a:tcPr marL="63508" marR="63508" marT="0" marB="0" anchor="ctr"/>
                </a:tc>
                <a:tc>
                  <a:txBody>
                    <a:bodyPr/>
                    <a:lstStyle/>
                    <a:p>
                      <a:pPr algn="ctr">
                        <a:lnSpc>
                          <a:spcPts val="1800"/>
                        </a:lnSpc>
                        <a:spcAft>
                          <a:spcPts val="0"/>
                        </a:spcAft>
                      </a:pPr>
                      <a:r>
                        <a:rPr lang="en-US" sz="1000" kern="100">
                          <a:effectLst/>
                        </a:rPr>
                        <a:t>3.00</a:t>
                      </a:r>
                      <a:endParaRPr lang="zh-CN" sz="800">
                        <a:effectLst/>
                        <a:latin typeface="Times New Roman" panose="02020603050405020304" pitchFamily="18" charset="0"/>
                        <a:ea typeface="宋体" panose="02010600030101010101" pitchFamily="2" charset="-122"/>
                      </a:endParaRPr>
                    </a:p>
                  </a:txBody>
                  <a:tcPr marL="63508" marR="63508" marT="0" marB="0" anchor="ctr"/>
                </a:tc>
                <a:tc>
                  <a:txBody>
                    <a:bodyPr/>
                    <a:lstStyle/>
                    <a:p>
                      <a:pPr algn="ctr">
                        <a:lnSpc>
                          <a:spcPts val="1800"/>
                        </a:lnSpc>
                        <a:spcAft>
                          <a:spcPts val="0"/>
                        </a:spcAft>
                      </a:pPr>
                      <a:r>
                        <a:rPr lang="en-US" sz="1000" kern="100">
                          <a:effectLst/>
                        </a:rPr>
                        <a:t>5.40</a:t>
                      </a:r>
                      <a:endParaRPr lang="zh-CN" sz="800">
                        <a:effectLst/>
                        <a:latin typeface="Times New Roman" panose="02020603050405020304" pitchFamily="18" charset="0"/>
                        <a:ea typeface="宋体" panose="02010600030101010101" pitchFamily="2" charset="-122"/>
                      </a:endParaRPr>
                    </a:p>
                  </a:txBody>
                  <a:tcPr marL="63508" marR="63508" marT="0" marB="0" anchor="ctr"/>
                </a:tc>
                <a:tc>
                  <a:txBody>
                    <a:bodyPr/>
                    <a:lstStyle/>
                    <a:p>
                      <a:pPr algn="ctr">
                        <a:lnSpc>
                          <a:spcPts val="1800"/>
                        </a:lnSpc>
                        <a:spcAft>
                          <a:spcPts val="0"/>
                        </a:spcAft>
                      </a:pPr>
                      <a:r>
                        <a:rPr lang="en-US" sz="1000" kern="100">
                          <a:effectLst/>
                        </a:rPr>
                        <a:t>1.40</a:t>
                      </a:r>
                      <a:endParaRPr lang="zh-CN" sz="800">
                        <a:effectLst/>
                        <a:latin typeface="Times New Roman" panose="02020603050405020304" pitchFamily="18" charset="0"/>
                        <a:ea typeface="宋体" panose="02010600030101010101" pitchFamily="2" charset="-122"/>
                      </a:endParaRPr>
                    </a:p>
                  </a:txBody>
                  <a:tcPr marL="63508" marR="63508" marT="0" marB="0" anchor="ctr"/>
                </a:tc>
                <a:tc>
                  <a:txBody>
                    <a:bodyPr/>
                    <a:lstStyle/>
                    <a:p>
                      <a:pPr algn="ctr">
                        <a:lnSpc>
                          <a:spcPts val="1800"/>
                        </a:lnSpc>
                        <a:spcAft>
                          <a:spcPts val="0"/>
                        </a:spcAft>
                      </a:pPr>
                      <a:r>
                        <a:rPr lang="en-US" sz="1000" kern="100">
                          <a:effectLst/>
                        </a:rPr>
                        <a:t>1.50</a:t>
                      </a:r>
                      <a:endParaRPr lang="zh-CN" sz="800">
                        <a:effectLst/>
                        <a:latin typeface="Times New Roman" panose="02020603050405020304" pitchFamily="18" charset="0"/>
                        <a:ea typeface="宋体" panose="02010600030101010101" pitchFamily="2" charset="-122"/>
                      </a:endParaRPr>
                    </a:p>
                  </a:txBody>
                  <a:tcPr marL="63508" marR="63508" marT="0" marB="0" anchor="ctr"/>
                </a:tc>
                <a:tc>
                  <a:txBody>
                    <a:bodyPr/>
                    <a:lstStyle/>
                    <a:p>
                      <a:pPr algn="ctr">
                        <a:lnSpc>
                          <a:spcPts val="1800"/>
                        </a:lnSpc>
                        <a:spcAft>
                          <a:spcPts val="0"/>
                        </a:spcAft>
                      </a:pPr>
                      <a:r>
                        <a:rPr lang="en-US" sz="1000" kern="100">
                          <a:effectLst/>
                        </a:rPr>
                        <a:t>40</a:t>
                      </a:r>
                      <a:endParaRPr lang="zh-CN" sz="800">
                        <a:effectLst/>
                        <a:latin typeface="Times New Roman" panose="02020603050405020304" pitchFamily="18" charset="0"/>
                        <a:ea typeface="宋体" panose="02010600030101010101" pitchFamily="2" charset="-122"/>
                      </a:endParaRPr>
                    </a:p>
                  </a:txBody>
                  <a:tcPr marL="63508" marR="63508" marT="0" marB="0" anchor="ctr"/>
                </a:tc>
                <a:tc>
                  <a:txBody>
                    <a:bodyPr/>
                    <a:lstStyle/>
                    <a:p>
                      <a:pPr algn="ctr">
                        <a:lnSpc>
                          <a:spcPts val="1800"/>
                        </a:lnSpc>
                        <a:spcAft>
                          <a:spcPts val="0"/>
                        </a:spcAft>
                      </a:pPr>
                      <a:r>
                        <a:rPr lang="en-US" sz="1000" kern="100">
                          <a:effectLst/>
                        </a:rPr>
                        <a:t>2.10</a:t>
                      </a:r>
                      <a:endParaRPr lang="zh-CN" sz="800">
                        <a:effectLst/>
                        <a:latin typeface="Times New Roman" panose="02020603050405020304" pitchFamily="18" charset="0"/>
                        <a:ea typeface="宋体" panose="02010600030101010101" pitchFamily="2" charset="-122"/>
                      </a:endParaRPr>
                    </a:p>
                  </a:txBody>
                  <a:tcPr marL="63508" marR="63508" marT="0" marB="0" anchor="ctr"/>
                </a:tc>
                <a:tc>
                  <a:txBody>
                    <a:bodyPr/>
                    <a:lstStyle/>
                    <a:p>
                      <a:pPr algn="ctr">
                        <a:lnSpc>
                          <a:spcPts val="1800"/>
                        </a:lnSpc>
                        <a:spcAft>
                          <a:spcPts val="0"/>
                        </a:spcAft>
                      </a:pPr>
                      <a:r>
                        <a:rPr lang="en-US" sz="1000" kern="100">
                          <a:effectLst/>
                        </a:rPr>
                        <a:t>38.90</a:t>
                      </a:r>
                      <a:endParaRPr lang="zh-CN" sz="800">
                        <a:effectLst/>
                        <a:latin typeface="Times New Roman" panose="02020603050405020304" pitchFamily="18" charset="0"/>
                        <a:ea typeface="宋体" panose="02010600030101010101" pitchFamily="2" charset="-122"/>
                      </a:endParaRPr>
                    </a:p>
                  </a:txBody>
                  <a:tcPr marL="63508" marR="63508" marT="0" marB="0" anchor="ctr"/>
                </a:tc>
              </a:tr>
              <a:tr h="290713">
                <a:tc>
                  <a:txBody>
                    <a:bodyPr/>
                    <a:lstStyle/>
                    <a:p>
                      <a:pPr algn="ctr">
                        <a:lnSpc>
                          <a:spcPts val="1800"/>
                        </a:lnSpc>
                        <a:spcAft>
                          <a:spcPts val="0"/>
                        </a:spcAft>
                      </a:pPr>
                      <a:r>
                        <a:rPr lang="en-US" sz="1000" kern="100">
                          <a:effectLst/>
                        </a:rPr>
                        <a:t>LC1930</a:t>
                      </a:r>
                      <a:endParaRPr lang="zh-CN" sz="800">
                        <a:effectLst/>
                        <a:latin typeface="Times New Roman" panose="02020603050405020304" pitchFamily="18" charset="0"/>
                        <a:ea typeface="宋体" panose="02010600030101010101" pitchFamily="2" charset="-122"/>
                      </a:endParaRPr>
                    </a:p>
                  </a:txBody>
                  <a:tcPr marL="63508" marR="63508" marT="0" marB="0" anchor="ctr"/>
                </a:tc>
                <a:tc>
                  <a:txBody>
                    <a:bodyPr/>
                    <a:lstStyle/>
                    <a:p>
                      <a:pPr algn="ctr">
                        <a:lnSpc>
                          <a:spcPts val="1800"/>
                        </a:lnSpc>
                        <a:spcAft>
                          <a:spcPts val="0"/>
                        </a:spcAft>
                      </a:pPr>
                      <a:r>
                        <a:rPr lang="zh-CN" sz="1000" kern="100">
                          <a:effectLst/>
                        </a:rPr>
                        <a:t>平开窗</a:t>
                      </a:r>
                      <a:endParaRPr lang="zh-CN" sz="800">
                        <a:effectLst/>
                        <a:latin typeface="Times New Roman" panose="02020603050405020304" pitchFamily="18" charset="0"/>
                        <a:ea typeface="宋体" panose="02010600030101010101" pitchFamily="2" charset="-122"/>
                      </a:endParaRPr>
                    </a:p>
                  </a:txBody>
                  <a:tcPr marL="63508" marR="63508" marT="0" marB="0" anchor="ctr"/>
                </a:tc>
                <a:tc>
                  <a:txBody>
                    <a:bodyPr/>
                    <a:lstStyle/>
                    <a:p>
                      <a:pPr algn="ctr">
                        <a:lnSpc>
                          <a:spcPts val="1800"/>
                        </a:lnSpc>
                        <a:spcAft>
                          <a:spcPts val="0"/>
                        </a:spcAft>
                      </a:pPr>
                      <a:r>
                        <a:rPr lang="en-US" sz="1000" kern="100">
                          <a:effectLst/>
                        </a:rPr>
                        <a:t>2</a:t>
                      </a:r>
                      <a:endParaRPr lang="zh-CN" sz="800">
                        <a:effectLst/>
                        <a:latin typeface="Times New Roman" panose="02020603050405020304" pitchFamily="18" charset="0"/>
                        <a:ea typeface="宋体" panose="02010600030101010101" pitchFamily="2" charset="-122"/>
                      </a:endParaRPr>
                    </a:p>
                  </a:txBody>
                  <a:tcPr marL="63508" marR="63508" marT="0" marB="0" anchor="ctr"/>
                </a:tc>
                <a:tc>
                  <a:txBody>
                    <a:bodyPr/>
                    <a:lstStyle/>
                    <a:p>
                      <a:pPr algn="ctr">
                        <a:lnSpc>
                          <a:spcPts val="1800"/>
                        </a:lnSpc>
                        <a:spcAft>
                          <a:spcPts val="0"/>
                        </a:spcAft>
                      </a:pPr>
                      <a:r>
                        <a:rPr lang="en-US" sz="1000" kern="100">
                          <a:effectLst/>
                        </a:rPr>
                        <a:t>1.90</a:t>
                      </a:r>
                      <a:endParaRPr lang="zh-CN" sz="800">
                        <a:effectLst/>
                        <a:latin typeface="Times New Roman" panose="02020603050405020304" pitchFamily="18" charset="0"/>
                        <a:ea typeface="宋体" panose="02010600030101010101" pitchFamily="2" charset="-122"/>
                      </a:endParaRPr>
                    </a:p>
                  </a:txBody>
                  <a:tcPr marL="63508" marR="63508" marT="0" marB="0" anchor="ctr"/>
                </a:tc>
                <a:tc>
                  <a:txBody>
                    <a:bodyPr/>
                    <a:lstStyle/>
                    <a:p>
                      <a:pPr algn="ctr">
                        <a:lnSpc>
                          <a:spcPts val="1800"/>
                        </a:lnSpc>
                        <a:spcAft>
                          <a:spcPts val="0"/>
                        </a:spcAft>
                      </a:pPr>
                      <a:r>
                        <a:rPr lang="en-US" sz="1000" kern="100">
                          <a:effectLst/>
                        </a:rPr>
                        <a:t>3.00</a:t>
                      </a:r>
                      <a:endParaRPr lang="zh-CN" sz="800">
                        <a:effectLst/>
                        <a:latin typeface="Times New Roman" panose="02020603050405020304" pitchFamily="18" charset="0"/>
                        <a:ea typeface="宋体" panose="02010600030101010101" pitchFamily="2" charset="-122"/>
                      </a:endParaRPr>
                    </a:p>
                  </a:txBody>
                  <a:tcPr marL="63508" marR="63508" marT="0" marB="0" anchor="ctr"/>
                </a:tc>
                <a:tc>
                  <a:txBody>
                    <a:bodyPr/>
                    <a:lstStyle/>
                    <a:p>
                      <a:pPr algn="ctr">
                        <a:lnSpc>
                          <a:spcPts val="1800"/>
                        </a:lnSpc>
                        <a:spcAft>
                          <a:spcPts val="0"/>
                        </a:spcAft>
                      </a:pPr>
                      <a:r>
                        <a:rPr lang="en-US" sz="1000" kern="100">
                          <a:effectLst/>
                        </a:rPr>
                        <a:t>5.70</a:t>
                      </a:r>
                      <a:endParaRPr lang="zh-CN" sz="800">
                        <a:effectLst/>
                        <a:latin typeface="Times New Roman" panose="02020603050405020304" pitchFamily="18" charset="0"/>
                        <a:ea typeface="宋体" panose="02010600030101010101" pitchFamily="2" charset="-122"/>
                      </a:endParaRPr>
                    </a:p>
                  </a:txBody>
                  <a:tcPr marL="63508" marR="63508" marT="0" marB="0" anchor="ctr"/>
                </a:tc>
                <a:tc>
                  <a:txBody>
                    <a:bodyPr/>
                    <a:lstStyle/>
                    <a:p>
                      <a:pPr algn="ctr">
                        <a:lnSpc>
                          <a:spcPts val="1800"/>
                        </a:lnSpc>
                        <a:spcAft>
                          <a:spcPts val="0"/>
                        </a:spcAft>
                      </a:pPr>
                      <a:r>
                        <a:rPr lang="en-US" sz="1000" kern="100">
                          <a:effectLst/>
                        </a:rPr>
                        <a:t>1.40</a:t>
                      </a:r>
                      <a:endParaRPr lang="zh-CN" sz="800">
                        <a:effectLst/>
                        <a:latin typeface="Times New Roman" panose="02020603050405020304" pitchFamily="18" charset="0"/>
                        <a:ea typeface="宋体" panose="02010600030101010101" pitchFamily="2" charset="-122"/>
                      </a:endParaRPr>
                    </a:p>
                  </a:txBody>
                  <a:tcPr marL="63508" marR="63508" marT="0" marB="0" anchor="ctr"/>
                </a:tc>
                <a:tc>
                  <a:txBody>
                    <a:bodyPr/>
                    <a:lstStyle/>
                    <a:p>
                      <a:pPr algn="ctr">
                        <a:lnSpc>
                          <a:spcPts val="1800"/>
                        </a:lnSpc>
                        <a:spcAft>
                          <a:spcPts val="0"/>
                        </a:spcAft>
                      </a:pPr>
                      <a:r>
                        <a:rPr lang="en-US" sz="1000" kern="100">
                          <a:effectLst/>
                        </a:rPr>
                        <a:t>1.50</a:t>
                      </a:r>
                      <a:endParaRPr lang="zh-CN" sz="800">
                        <a:effectLst/>
                        <a:latin typeface="Times New Roman" panose="02020603050405020304" pitchFamily="18" charset="0"/>
                        <a:ea typeface="宋体" panose="02010600030101010101" pitchFamily="2" charset="-122"/>
                      </a:endParaRPr>
                    </a:p>
                  </a:txBody>
                  <a:tcPr marL="63508" marR="63508" marT="0" marB="0" anchor="ctr"/>
                </a:tc>
                <a:tc>
                  <a:txBody>
                    <a:bodyPr/>
                    <a:lstStyle/>
                    <a:p>
                      <a:pPr algn="ctr">
                        <a:lnSpc>
                          <a:spcPts val="1800"/>
                        </a:lnSpc>
                        <a:spcAft>
                          <a:spcPts val="0"/>
                        </a:spcAft>
                      </a:pPr>
                      <a:r>
                        <a:rPr lang="en-US" sz="1000" kern="100">
                          <a:effectLst/>
                        </a:rPr>
                        <a:t>2</a:t>
                      </a:r>
                      <a:endParaRPr lang="zh-CN" sz="800">
                        <a:effectLst/>
                        <a:latin typeface="Times New Roman" panose="02020603050405020304" pitchFamily="18" charset="0"/>
                        <a:ea typeface="宋体" panose="02010600030101010101" pitchFamily="2" charset="-122"/>
                      </a:endParaRPr>
                    </a:p>
                  </a:txBody>
                  <a:tcPr marL="63508" marR="63508" marT="0" marB="0" anchor="ctr"/>
                </a:tc>
                <a:tc>
                  <a:txBody>
                    <a:bodyPr/>
                    <a:lstStyle/>
                    <a:p>
                      <a:pPr algn="ctr">
                        <a:lnSpc>
                          <a:spcPts val="1800"/>
                        </a:lnSpc>
                        <a:spcAft>
                          <a:spcPts val="0"/>
                        </a:spcAft>
                      </a:pPr>
                      <a:r>
                        <a:rPr lang="en-US" sz="1000" kern="100">
                          <a:effectLst/>
                        </a:rPr>
                        <a:t>2.10</a:t>
                      </a:r>
                      <a:endParaRPr lang="zh-CN" sz="800">
                        <a:effectLst/>
                        <a:latin typeface="Times New Roman" panose="02020603050405020304" pitchFamily="18" charset="0"/>
                        <a:ea typeface="宋体" panose="02010600030101010101" pitchFamily="2" charset="-122"/>
                      </a:endParaRPr>
                    </a:p>
                  </a:txBody>
                  <a:tcPr marL="63508" marR="63508" marT="0" marB="0" anchor="ctr"/>
                </a:tc>
                <a:tc>
                  <a:txBody>
                    <a:bodyPr/>
                    <a:lstStyle/>
                    <a:p>
                      <a:pPr algn="ctr">
                        <a:lnSpc>
                          <a:spcPts val="1800"/>
                        </a:lnSpc>
                        <a:spcAft>
                          <a:spcPts val="0"/>
                        </a:spcAft>
                      </a:pPr>
                      <a:r>
                        <a:rPr lang="en-US" sz="1000" kern="100">
                          <a:effectLst/>
                        </a:rPr>
                        <a:t>36.80</a:t>
                      </a:r>
                      <a:endParaRPr lang="zh-CN" sz="800">
                        <a:effectLst/>
                        <a:latin typeface="Times New Roman" panose="02020603050405020304" pitchFamily="18" charset="0"/>
                        <a:ea typeface="宋体" panose="02010600030101010101" pitchFamily="2" charset="-122"/>
                      </a:endParaRPr>
                    </a:p>
                  </a:txBody>
                  <a:tcPr marL="63508" marR="63508" marT="0" marB="0" anchor="ctr"/>
                </a:tc>
              </a:tr>
              <a:tr h="290713">
                <a:tc>
                  <a:txBody>
                    <a:bodyPr/>
                    <a:lstStyle/>
                    <a:p>
                      <a:pPr algn="ctr">
                        <a:lnSpc>
                          <a:spcPts val="1800"/>
                        </a:lnSpc>
                        <a:spcAft>
                          <a:spcPts val="0"/>
                        </a:spcAft>
                      </a:pPr>
                      <a:r>
                        <a:rPr lang="en-US" sz="1000" kern="100">
                          <a:effectLst/>
                        </a:rPr>
                        <a:t>LC2130</a:t>
                      </a:r>
                      <a:endParaRPr lang="zh-CN" sz="800">
                        <a:effectLst/>
                        <a:latin typeface="Times New Roman" panose="02020603050405020304" pitchFamily="18" charset="0"/>
                        <a:ea typeface="宋体" panose="02010600030101010101" pitchFamily="2" charset="-122"/>
                      </a:endParaRPr>
                    </a:p>
                  </a:txBody>
                  <a:tcPr marL="63508" marR="63508" marT="0" marB="0" anchor="ctr"/>
                </a:tc>
                <a:tc>
                  <a:txBody>
                    <a:bodyPr/>
                    <a:lstStyle/>
                    <a:p>
                      <a:pPr algn="ctr">
                        <a:lnSpc>
                          <a:spcPts val="1800"/>
                        </a:lnSpc>
                        <a:spcAft>
                          <a:spcPts val="0"/>
                        </a:spcAft>
                      </a:pPr>
                      <a:r>
                        <a:rPr lang="zh-CN" sz="1000" kern="100">
                          <a:effectLst/>
                        </a:rPr>
                        <a:t>平开窗</a:t>
                      </a:r>
                      <a:endParaRPr lang="zh-CN" sz="800">
                        <a:effectLst/>
                        <a:latin typeface="Times New Roman" panose="02020603050405020304" pitchFamily="18" charset="0"/>
                        <a:ea typeface="宋体" panose="02010600030101010101" pitchFamily="2" charset="-122"/>
                      </a:endParaRPr>
                    </a:p>
                  </a:txBody>
                  <a:tcPr marL="63508" marR="63508" marT="0" marB="0" anchor="ctr"/>
                </a:tc>
                <a:tc>
                  <a:txBody>
                    <a:bodyPr/>
                    <a:lstStyle/>
                    <a:p>
                      <a:pPr algn="ctr">
                        <a:lnSpc>
                          <a:spcPts val="1800"/>
                        </a:lnSpc>
                        <a:spcAft>
                          <a:spcPts val="0"/>
                        </a:spcAft>
                      </a:pPr>
                      <a:r>
                        <a:rPr lang="en-US" sz="1000" kern="100">
                          <a:effectLst/>
                        </a:rPr>
                        <a:t>49</a:t>
                      </a:r>
                      <a:endParaRPr lang="zh-CN" sz="800">
                        <a:effectLst/>
                        <a:latin typeface="Times New Roman" panose="02020603050405020304" pitchFamily="18" charset="0"/>
                        <a:ea typeface="宋体" panose="02010600030101010101" pitchFamily="2" charset="-122"/>
                      </a:endParaRPr>
                    </a:p>
                  </a:txBody>
                  <a:tcPr marL="63508" marR="63508" marT="0" marB="0" anchor="ctr"/>
                </a:tc>
                <a:tc>
                  <a:txBody>
                    <a:bodyPr/>
                    <a:lstStyle/>
                    <a:p>
                      <a:pPr algn="ctr">
                        <a:lnSpc>
                          <a:spcPts val="1800"/>
                        </a:lnSpc>
                        <a:spcAft>
                          <a:spcPts val="0"/>
                        </a:spcAft>
                      </a:pPr>
                      <a:r>
                        <a:rPr lang="en-US" sz="1000" kern="100">
                          <a:effectLst/>
                        </a:rPr>
                        <a:t>2.10</a:t>
                      </a:r>
                      <a:endParaRPr lang="zh-CN" sz="800">
                        <a:effectLst/>
                        <a:latin typeface="Times New Roman" panose="02020603050405020304" pitchFamily="18" charset="0"/>
                        <a:ea typeface="宋体" panose="02010600030101010101" pitchFamily="2" charset="-122"/>
                      </a:endParaRPr>
                    </a:p>
                  </a:txBody>
                  <a:tcPr marL="63508" marR="63508" marT="0" marB="0" anchor="ctr"/>
                </a:tc>
                <a:tc>
                  <a:txBody>
                    <a:bodyPr/>
                    <a:lstStyle/>
                    <a:p>
                      <a:pPr algn="ctr">
                        <a:lnSpc>
                          <a:spcPts val="1800"/>
                        </a:lnSpc>
                        <a:spcAft>
                          <a:spcPts val="0"/>
                        </a:spcAft>
                      </a:pPr>
                      <a:r>
                        <a:rPr lang="en-US" sz="1000" kern="100">
                          <a:effectLst/>
                        </a:rPr>
                        <a:t>3.00</a:t>
                      </a:r>
                      <a:endParaRPr lang="zh-CN" sz="800">
                        <a:effectLst/>
                        <a:latin typeface="Times New Roman" panose="02020603050405020304" pitchFamily="18" charset="0"/>
                        <a:ea typeface="宋体" panose="02010600030101010101" pitchFamily="2" charset="-122"/>
                      </a:endParaRPr>
                    </a:p>
                  </a:txBody>
                  <a:tcPr marL="63508" marR="63508" marT="0" marB="0" anchor="ctr"/>
                </a:tc>
                <a:tc>
                  <a:txBody>
                    <a:bodyPr/>
                    <a:lstStyle/>
                    <a:p>
                      <a:pPr algn="ctr">
                        <a:lnSpc>
                          <a:spcPts val="1800"/>
                        </a:lnSpc>
                        <a:spcAft>
                          <a:spcPts val="0"/>
                        </a:spcAft>
                      </a:pPr>
                      <a:r>
                        <a:rPr lang="en-US" sz="1000" kern="100">
                          <a:effectLst/>
                        </a:rPr>
                        <a:t>6.30</a:t>
                      </a:r>
                      <a:endParaRPr lang="zh-CN" sz="800">
                        <a:effectLst/>
                        <a:latin typeface="Times New Roman" panose="02020603050405020304" pitchFamily="18" charset="0"/>
                        <a:ea typeface="宋体" panose="02010600030101010101" pitchFamily="2" charset="-122"/>
                      </a:endParaRPr>
                    </a:p>
                  </a:txBody>
                  <a:tcPr marL="63508" marR="63508" marT="0" marB="0" anchor="ctr"/>
                </a:tc>
                <a:tc>
                  <a:txBody>
                    <a:bodyPr/>
                    <a:lstStyle/>
                    <a:p>
                      <a:pPr algn="ctr">
                        <a:lnSpc>
                          <a:spcPts val="1800"/>
                        </a:lnSpc>
                        <a:spcAft>
                          <a:spcPts val="0"/>
                        </a:spcAft>
                      </a:pPr>
                      <a:r>
                        <a:rPr lang="en-US" sz="1000" kern="100">
                          <a:effectLst/>
                        </a:rPr>
                        <a:t>1.40</a:t>
                      </a:r>
                      <a:endParaRPr lang="zh-CN" sz="800">
                        <a:effectLst/>
                        <a:latin typeface="Times New Roman" panose="02020603050405020304" pitchFamily="18" charset="0"/>
                        <a:ea typeface="宋体" panose="02010600030101010101" pitchFamily="2" charset="-122"/>
                      </a:endParaRPr>
                    </a:p>
                  </a:txBody>
                  <a:tcPr marL="63508" marR="63508" marT="0" marB="0" anchor="ctr"/>
                </a:tc>
                <a:tc>
                  <a:txBody>
                    <a:bodyPr/>
                    <a:lstStyle/>
                    <a:p>
                      <a:pPr algn="ctr">
                        <a:lnSpc>
                          <a:spcPts val="1800"/>
                        </a:lnSpc>
                        <a:spcAft>
                          <a:spcPts val="0"/>
                        </a:spcAft>
                      </a:pPr>
                      <a:r>
                        <a:rPr lang="en-US" sz="1000" kern="100">
                          <a:effectLst/>
                        </a:rPr>
                        <a:t>1.50</a:t>
                      </a:r>
                      <a:endParaRPr lang="zh-CN" sz="800">
                        <a:effectLst/>
                        <a:latin typeface="Times New Roman" panose="02020603050405020304" pitchFamily="18" charset="0"/>
                        <a:ea typeface="宋体" panose="02010600030101010101" pitchFamily="2" charset="-122"/>
                      </a:endParaRPr>
                    </a:p>
                  </a:txBody>
                  <a:tcPr marL="63508" marR="63508" marT="0" marB="0" anchor="ctr"/>
                </a:tc>
                <a:tc>
                  <a:txBody>
                    <a:bodyPr/>
                    <a:lstStyle/>
                    <a:p>
                      <a:pPr algn="ctr">
                        <a:lnSpc>
                          <a:spcPts val="1800"/>
                        </a:lnSpc>
                        <a:spcAft>
                          <a:spcPts val="0"/>
                        </a:spcAft>
                      </a:pPr>
                      <a:r>
                        <a:rPr lang="en-US" sz="1000" kern="100">
                          <a:effectLst/>
                        </a:rPr>
                        <a:t>49</a:t>
                      </a:r>
                      <a:endParaRPr lang="zh-CN" sz="800">
                        <a:effectLst/>
                        <a:latin typeface="Times New Roman" panose="02020603050405020304" pitchFamily="18" charset="0"/>
                        <a:ea typeface="宋体" panose="02010600030101010101" pitchFamily="2" charset="-122"/>
                      </a:endParaRPr>
                    </a:p>
                  </a:txBody>
                  <a:tcPr marL="63508" marR="63508" marT="0" marB="0" anchor="ctr"/>
                </a:tc>
                <a:tc>
                  <a:txBody>
                    <a:bodyPr/>
                    <a:lstStyle/>
                    <a:p>
                      <a:pPr algn="ctr">
                        <a:lnSpc>
                          <a:spcPts val="1800"/>
                        </a:lnSpc>
                        <a:spcAft>
                          <a:spcPts val="0"/>
                        </a:spcAft>
                      </a:pPr>
                      <a:r>
                        <a:rPr lang="en-US" sz="1000" kern="100">
                          <a:effectLst/>
                        </a:rPr>
                        <a:t>2.10</a:t>
                      </a:r>
                      <a:endParaRPr lang="zh-CN" sz="800">
                        <a:effectLst/>
                        <a:latin typeface="Times New Roman" panose="02020603050405020304" pitchFamily="18" charset="0"/>
                        <a:ea typeface="宋体" panose="02010600030101010101" pitchFamily="2" charset="-122"/>
                      </a:endParaRPr>
                    </a:p>
                  </a:txBody>
                  <a:tcPr marL="63508" marR="63508" marT="0" marB="0" anchor="ctr"/>
                </a:tc>
                <a:tc>
                  <a:txBody>
                    <a:bodyPr/>
                    <a:lstStyle/>
                    <a:p>
                      <a:pPr algn="ctr">
                        <a:lnSpc>
                          <a:spcPts val="1800"/>
                        </a:lnSpc>
                        <a:spcAft>
                          <a:spcPts val="0"/>
                        </a:spcAft>
                      </a:pPr>
                      <a:r>
                        <a:rPr lang="en-US" sz="1000" kern="100">
                          <a:effectLst/>
                        </a:rPr>
                        <a:t>33.33</a:t>
                      </a:r>
                      <a:endParaRPr lang="zh-CN" sz="800">
                        <a:effectLst/>
                        <a:latin typeface="Times New Roman" panose="02020603050405020304" pitchFamily="18" charset="0"/>
                        <a:ea typeface="宋体" panose="02010600030101010101" pitchFamily="2" charset="-122"/>
                      </a:endParaRPr>
                    </a:p>
                  </a:txBody>
                  <a:tcPr marL="63508" marR="63508" marT="0" marB="0" anchor="ctr"/>
                </a:tc>
              </a:tr>
              <a:tr h="290713">
                <a:tc>
                  <a:txBody>
                    <a:bodyPr/>
                    <a:lstStyle/>
                    <a:p>
                      <a:pPr algn="ctr">
                        <a:lnSpc>
                          <a:spcPts val="1800"/>
                        </a:lnSpc>
                        <a:spcAft>
                          <a:spcPts val="0"/>
                        </a:spcAft>
                      </a:pPr>
                      <a:r>
                        <a:rPr lang="en-US" sz="1000" kern="100">
                          <a:effectLst/>
                        </a:rPr>
                        <a:t>LC3030</a:t>
                      </a:r>
                      <a:endParaRPr lang="zh-CN" sz="800">
                        <a:effectLst/>
                        <a:latin typeface="Times New Roman" panose="02020603050405020304" pitchFamily="18" charset="0"/>
                        <a:ea typeface="宋体" panose="02010600030101010101" pitchFamily="2" charset="-122"/>
                      </a:endParaRPr>
                    </a:p>
                  </a:txBody>
                  <a:tcPr marL="63508" marR="63508" marT="0" marB="0" anchor="ctr"/>
                </a:tc>
                <a:tc>
                  <a:txBody>
                    <a:bodyPr/>
                    <a:lstStyle/>
                    <a:p>
                      <a:pPr algn="ctr">
                        <a:lnSpc>
                          <a:spcPts val="1800"/>
                        </a:lnSpc>
                        <a:spcAft>
                          <a:spcPts val="0"/>
                        </a:spcAft>
                      </a:pPr>
                      <a:r>
                        <a:rPr lang="zh-CN" sz="1000" kern="100">
                          <a:effectLst/>
                        </a:rPr>
                        <a:t>平开窗</a:t>
                      </a:r>
                      <a:endParaRPr lang="zh-CN" sz="800">
                        <a:effectLst/>
                        <a:latin typeface="Times New Roman" panose="02020603050405020304" pitchFamily="18" charset="0"/>
                        <a:ea typeface="宋体" panose="02010600030101010101" pitchFamily="2" charset="-122"/>
                      </a:endParaRPr>
                    </a:p>
                  </a:txBody>
                  <a:tcPr marL="63508" marR="63508" marT="0" marB="0" anchor="ctr"/>
                </a:tc>
                <a:tc>
                  <a:txBody>
                    <a:bodyPr/>
                    <a:lstStyle/>
                    <a:p>
                      <a:pPr algn="ctr">
                        <a:lnSpc>
                          <a:spcPts val="1800"/>
                        </a:lnSpc>
                        <a:spcAft>
                          <a:spcPts val="0"/>
                        </a:spcAft>
                      </a:pPr>
                      <a:r>
                        <a:rPr lang="en-US" sz="1000" kern="100">
                          <a:effectLst/>
                        </a:rPr>
                        <a:t>33</a:t>
                      </a:r>
                      <a:endParaRPr lang="zh-CN" sz="800">
                        <a:effectLst/>
                        <a:latin typeface="Times New Roman" panose="02020603050405020304" pitchFamily="18" charset="0"/>
                        <a:ea typeface="宋体" panose="02010600030101010101" pitchFamily="2" charset="-122"/>
                      </a:endParaRPr>
                    </a:p>
                  </a:txBody>
                  <a:tcPr marL="63508" marR="63508" marT="0" marB="0" anchor="ctr"/>
                </a:tc>
                <a:tc>
                  <a:txBody>
                    <a:bodyPr/>
                    <a:lstStyle/>
                    <a:p>
                      <a:pPr algn="ctr">
                        <a:lnSpc>
                          <a:spcPts val="1800"/>
                        </a:lnSpc>
                        <a:spcAft>
                          <a:spcPts val="0"/>
                        </a:spcAft>
                      </a:pPr>
                      <a:r>
                        <a:rPr lang="en-US" sz="1000" kern="100">
                          <a:effectLst/>
                        </a:rPr>
                        <a:t>3.00</a:t>
                      </a:r>
                      <a:endParaRPr lang="zh-CN" sz="800">
                        <a:effectLst/>
                        <a:latin typeface="Times New Roman" panose="02020603050405020304" pitchFamily="18" charset="0"/>
                        <a:ea typeface="宋体" panose="02010600030101010101" pitchFamily="2" charset="-122"/>
                      </a:endParaRPr>
                    </a:p>
                  </a:txBody>
                  <a:tcPr marL="63508" marR="63508" marT="0" marB="0" anchor="ctr"/>
                </a:tc>
                <a:tc>
                  <a:txBody>
                    <a:bodyPr/>
                    <a:lstStyle/>
                    <a:p>
                      <a:pPr algn="ctr">
                        <a:lnSpc>
                          <a:spcPts val="1800"/>
                        </a:lnSpc>
                        <a:spcAft>
                          <a:spcPts val="0"/>
                        </a:spcAft>
                      </a:pPr>
                      <a:r>
                        <a:rPr lang="en-US" sz="1000" kern="100">
                          <a:effectLst/>
                        </a:rPr>
                        <a:t>3.00</a:t>
                      </a:r>
                      <a:endParaRPr lang="zh-CN" sz="800">
                        <a:effectLst/>
                        <a:latin typeface="Times New Roman" panose="02020603050405020304" pitchFamily="18" charset="0"/>
                        <a:ea typeface="宋体" panose="02010600030101010101" pitchFamily="2" charset="-122"/>
                      </a:endParaRPr>
                    </a:p>
                  </a:txBody>
                  <a:tcPr marL="63508" marR="63508" marT="0" marB="0" anchor="ctr"/>
                </a:tc>
                <a:tc>
                  <a:txBody>
                    <a:bodyPr/>
                    <a:lstStyle/>
                    <a:p>
                      <a:pPr algn="ctr">
                        <a:lnSpc>
                          <a:spcPts val="1800"/>
                        </a:lnSpc>
                        <a:spcAft>
                          <a:spcPts val="0"/>
                        </a:spcAft>
                      </a:pPr>
                      <a:r>
                        <a:rPr lang="en-US" sz="1000" kern="100">
                          <a:effectLst/>
                        </a:rPr>
                        <a:t>9.00</a:t>
                      </a:r>
                      <a:endParaRPr lang="zh-CN" sz="800">
                        <a:effectLst/>
                        <a:latin typeface="Times New Roman" panose="02020603050405020304" pitchFamily="18" charset="0"/>
                        <a:ea typeface="宋体" panose="02010600030101010101" pitchFamily="2" charset="-122"/>
                      </a:endParaRPr>
                    </a:p>
                  </a:txBody>
                  <a:tcPr marL="63508" marR="63508" marT="0" marB="0" anchor="ctr"/>
                </a:tc>
                <a:tc>
                  <a:txBody>
                    <a:bodyPr/>
                    <a:lstStyle/>
                    <a:p>
                      <a:pPr algn="ctr">
                        <a:lnSpc>
                          <a:spcPts val="1800"/>
                        </a:lnSpc>
                        <a:spcAft>
                          <a:spcPts val="0"/>
                        </a:spcAft>
                      </a:pPr>
                      <a:r>
                        <a:rPr lang="en-US" sz="1000" kern="100">
                          <a:effectLst/>
                        </a:rPr>
                        <a:t>1.80</a:t>
                      </a:r>
                      <a:endParaRPr lang="zh-CN" sz="800">
                        <a:effectLst/>
                        <a:latin typeface="Times New Roman" panose="02020603050405020304" pitchFamily="18" charset="0"/>
                        <a:ea typeface="宋体" panose="02010600030101010101" pitchFamily="2" charset="-122"/>
                      </a:endParaRPr>
                    </a:p>
                  </a:txBody>
                  <a:tcPr marL="63508" marR="63508" marT="0" marB="0" anchor="ctr"/>
                </a:tc>
                <a:tc>
                  <a:txBody>
                    <a:bodyPr/>
                    <a:lstStyle/>
                    <a:p>
                      <a:pPr algn="ctr">
                        <a:lnSpc>
                          <a:spcPts val="1800"/>
                        </a:lnSpc>
                        <a:spcAft>
                          <a:spcPts val="0"/>
                        </a:spcAft>
                      </a:pPr>
                      <a:r>
                        <a:rPr lang="en-US" sz="1000" kern="100">
                          <a:effectLst/>
                        </a:rPr>
                        <a:t>1.50</a:t>
                      </a:r>
                      <a:endParaRPr lang="zh-CN" sz="800">
                        <a:effectLst/>
                        <a:latin typeface="Times New Roman" panose="02020603050405020304" pitchFamily="18" charset="0"/>
                        <a:ea typeface="宋体" panose="02010600030101010101" pitchFamily="2" charset="-122"/>
                      </a:endParaRPr>
                    </a:p>
                  </a:txBody>
                  <a:tcPr marL="63508" marR="63508" marT="0" marB="0" anchor="ctr"/>
                </a:tc>
                <a:tc>
                  <a:txBody>
                    <a:bodyPr/>
                    <a:lstStyle/>
                    <a:p>
                      <a:pPr algn="ctr">
                        <a:lnSpc>
                          <a:spcPts val="1800"/>
                        </a:lnSpc>
                        <a:spcAft>
                          <a:spcPts val="0"/>
                        </a:spcAft>
                      </a:pPr>
                      <a:r>
                        <a:rPr lang="en-US" sz="1000" kern="100">
                          <a:effectLst/>
                        </a:rPr>
                        <a:t>33</a:t>
                      </a:r>
                      <a:endParaRPr lang="zh-CN" sz="800">
                        <a:effectLst/>
                        <a:latin typeface="Times New Roman" panose="02020603050405020304" pitchFamily="18" charset="0"/>
                        <a:ea typeface="宋体" panose="02010600030101010101" pitchFamily="2" charset="-122"/>
                      </a:endParaRPr>
                    </a:p>
                  </a:txBody>
                  <a:tcPr marL="63508" marR="63508" marT="0" marB="0" anchor="ctr"/>
                </a:tc>
                <a:tc>
                  <a:txBody>
                    <a:bodyPr/>
                    <a:lstStyle/>
                    <a:p>
                      <a:pPr algn="ctr">
                        <a:lnSpc>
                          <a:spcPts val="1800"/>
                        </a:lnSpc>
                        <a:spcAft>
                          <a:spcPts val="0"/>
                        </a:spcAft>
                      </a:pPr>
                      <a:r>
                        <a:rPr lang="en-US" sz="1000" kern="100">
                          <a:effectLst/>
                        </a:rPr>
                        <a:t>2.70</a:t>
                      </a:r>
                      <a:endParaRPr lang="zh-CN" sz="800">
                        <a:effectLst/>
                        <a:latin typeface="Times New Roman" panose="02020603050405020304" pitchFamily="18" charset="0"/>
                        <a:ea typeface="宋体" panose="02010600030101010101" pitchFamily="2" charset="-122"/>
                      </a:endParaRPr>
                    </a:p>
                  </a:txBody>
                  <a:tcPr marL="63508" marR="63508" marT="0" marB="0" anchor="ctr"/>
                </a:tc>
                <a:tc>
                  <a:txBody>
                    <a:bodyPr/>
                    <a:lstStyle/>
                    <a:p>
                      <a:pPr algn="ctr">
                        <a:lnSpc>
                          <a:spcPts val="1800"/>
                        </a:lnSpc>
                        <a:spcAft>
                          <a:spcPts val="0"/>
                        </a:spcAft>
                      </a:pPr>
                      <a:r>
                        <a:rPr lang="en-US" sz="1000" kern="100">
                          <a:effectLst/>
                        </a:rPr>
                        <a:t>30.0</a:t>
                      </a:r>
                      <a:endParaRPr lang="zh-CN" sz="800">
                        <a:effectLst/>
                        <a:latin typeface="Times New Roman" panose="02020603050405020304" pitchFamily="18" charset="0"/>
                        <a:ea typeface="宋体" panose="02010600030101010101" pitchFamily="2" charset="-122"/>
                      </a:endParaRPr>
                    </a:p>
                  </a:txBody>
                  <a:tcPr marL="63508" marR="63508" marT="0" marB="0" anchor="ctr"/>
                </a:tc>
              </a:tr>
              <a:tr h="290713">
                <a:tc>
                  <a:txBody>
                    <a:bodyPr/>
                    <a:lstStyle/>
                    <a:p>
                      <a:pPr algn="ctr">
                        <a:lnSpc>
                          <a:spcPts val="1800"/>
                        </a:lnSpc>
                        <a:spcAft>
                          <a:spcPts val="0"/>
                        </a:spcAft>
                      </a:pPr>
                      <a:r>
                        <a:rPr lang="en-US" sz="1000" kern="100">
                          <a:effectLst/>
                        </a:rPr>
                        <a:t>LC4530</a:t>
                      </a:r>
                      <a:endParaRPr lang="zh-CN" sz="800">
                        <a:effectLst/>
                        <a:latin typeface="Times New Roman" panose="02020603050405020304" pitchFamily="18" charset="0"/>
                        <a:ea typeface="宋体" panose="02010600030101010101" pitchFamily="2" charset="-122"/>
                      </a:endParaRPr>
                    </a:p>
                  </a:txBody>
                  <a:tcPr marL="63508" marR="63508" marT="0" marB="0" anchor="ctr"/>
                </a:tc>
                <a:tc>
                  <a:txBody>
                    <a:bodyPr/>
                    <a:lstStyle/>
                    <a:p>
                      <a:pPr algn="ctr">
                        <a:lnSpc>
                          <a:spcPts val="1800"/>
                        </a:lnSpc>
                        <a:spcAft>
                          <a:spcPts val="0"/>
                        </a:spcAft>
                      </a:pPr>
                      <a:r>
                        <a:rPr lang="zh-CN" sz="1000" kern="100">
                          <a:effectLst/>
                        </a:rPr>
                        <a:t>平开窗</a:t>
                      </a:r>
                      <a:endParaRPr lang="zh-CN" sz="800">
                        <a:effectLst/>
                        <a:latin typeface="Times New Roman" panose="02020603050405020304" pitchFamily="18" charset="0"/>
                        <a:ea typeface="宋体" panose="02010600030101010101" pitchFamily="2" charset="-122"/>
                      </a:endParaRPr>
                    </a:p>
                  </a:txBody>
                  <a:tcPr marL="63508" marR="63508" marT="0" marB="0" anchor="ctr"/>
                </a:tc>
                <a:tc>
                  <a:txBody>
                    <a:bodyPr/>
                    <a:lstStyle/>
                    <a:p>
                      <a:pPr algn="ctr">
                        <a:lnSpc>
                          <a:spcPts val="1800"/>
                        </a:lnSpc>
                        <a:spcAft>
                          <a:spcPts val="0"/>
                        </a:spcAft>
                      </a:pPr>
                      <a:r>
                        <a:rPr lang="en-US" sz="1000" kern="100">
                          <a:effectLst/>
                        </a:rPr>
                        <a:t>15</a:t>
                      </a:r>
                      <a:endParaRPr lang="zh-CN" sz="800">
                        <a:effectLst/>
                        <a:latin typeface="Times New Roman" panose="02020603050405020304" pitchFamily="18" charset="0"/>
                        <a:ea typeface="宋体" panose="02010600030101010101" pitchFamily="2" charset="-122"/>
                      </a:endParaRPr>
                    </a:p>
                  </a:txBody>
                  <a:tcPr marL="63508" marR="63508" marT="0" marB="0" anchor="ctr"/>
                </a:tc>
                <a:tc>
                  <a:txBody>
                    <a:bodyPr/>
                    <a:lstStyle/>
                    <a:p>
                      <a:pPr algn="ctr">
                        <a:lnSpc>
                          <a:spcPts val="1800"/>
                        </a:lnSpc>
                        <a:spcAft>
                          <a:spcPts val="0"/>
                        </a:spcAft>
                      </a:pPr>
                      <a:r>
                        <a:rPr lang="en-US" sz="1000" kern="100">
                          <a:effectLst/>
                        </a:rPr>
                        <a:t>4.50</a:t>
                      </a:r>
                      <a:endParaRPr lang="zh-CN" sz="800">
                        <a:effectLst/>
                        <a:latin typeface="Times New Roman" panose="02020603050405020304" pitchFamily="18" charset="0"/>
                        <a:ea typeface="宋体" panose="02010600030101010101" pitchFamily="2" charset="-122"/>
                      </a:endParaRPr>
                    </a:p>
                  </a:txBody>
                  <a:tcPr marL="63508" marR="63508" marT="0" marB="0" anchor="ctr"/>
                </a:tc>
                <a:tc>
                  <a:txBody>
                    <a:bodyPr/>
                    <a:lstStyle/>
                    <a:p>
                      <a:pPr algn="ctr">
                        <a:lnSpc>
                          <a:spcPts val="1800"/>
                        </a:lnSpc>
                        <a:spcAft>
                          <a:spcPts val="0"/>
                        </a:spcAft>
                      </a:pPr>
                      <a:r>
                        <a:rPr lang="en-US" sz="1000" kern="100">
                          <a:effectLst/>
                        </a:rPr>
                        <a:t>3.00</a:t>
                      </a:r>
                      <a:endParaRPr lang="zh-CN" sz="800">
                        <a:effectLst/>
                        <a:latin typeface="Times New Roman" panose="02020603050405020304" pitchFamily="18" charset="0"/>
                        <a:ea typeface="宋体" panose="02010600030101010101" pitchFamily="2" charset="-122"/>
                      </a:endParaRPr>
                    </a:p>
                  </a:txBody>
                  <a:tcPr marL="63508" marR="63508" marT="0" marB="0" anchor="ctr"/>
                </a:tc>
                <a:tc>
                  <a:txBody>
                    <a:bodyPr/>
                    <a:lstStyle/>
                    <a:p>
                      <a:pPr algn="ctr">
                        <a:lnSpc>
                          <a:spcPts val="1800"/>
                        </a:lnSpc>
                        <a:spcAft>
                          <a:spcPts val="0"/>
                        </a:spcAft>
                      </a:pPr>
                      <a:r>
                        <a:rPr lang="en-US" sz="1000" kern="100">
                          <a:effectLst/>
                        </a:rPr>
                        <a:t>13.50</a:t>
                      </a:r>
                      <a:endParaRPr lang="zh-CN" sz="800">
                        <a:effectLst/>
                        <a:latin typeface="Times New Roman" panose="02020603050405020304" pitchFamily="18" charset="0"/>
                        <a:ea typeface="宋体" panose="02010600030101010101" pitchFamily="2" charset="-122"/>
                      </a:endParaRPr>
                    </a:p>
                  </a:txBody>
                  <a:tcPr marL="63508" marR="63508" marT="0" marB="0" anchor="ctr"/>
                </a:tc>
                <a:tc>
                  <a:txBody>
                    <a:bodyPr/>
                    <a:lstStyle/>
                    <a:p>
                      <a:pPr algn="ctr">
                        <a:lnSpc>
                          <a:spcPts val="1800"/>
                        </a:lnSpc>
                        <a:spcAft>
                          <a:spcPts val="0"/>
                        </a:spcAft>
                      </a:pPr>
                      <a:r>
                        <a:rPr lang="en-US" sz="1000" kern="100">
                          <a:effectLst/>
                        </a:rPr>
                        <a:t>3.00</a:t>
                      </a:r>
                      <a:endParaRPr lang="zh-CN" sz="800">
                        <a:effectLst/>
                        <a:latin typeface="Times New Roman" panose="02020603050405020304" pitchFamily="18" charset="0"/>
                        <a:ea typeface="宋体" panose="02010600030101010101" pitchFamily="2" charset="-122"/>
                      </a:endParaRPr>
                    </a:p>
                  </a:txBody>
                  <a:tcPr marL="63508" marR="63508" marT="0" marB="0" anchor="ctr"/>
                </a:tc>
                <a:tc>
                  <a:txBody>
                    <a:bodyPr/>
                    <a:lstStyle/>
                    <a:p>
                      <a:pPr algn="ctr">
                        <a:lnSpc>
                          <a:spcPts val="1800"/>
                        </a:lnSpc>
                        <a:spcAft>
                          <a:spcPts val="0"/>
                        </a:spcAft>
                      </a:pPr>
                      <a:r>
                        <a:rPr lang="en-US" sz="1000" kern="100">
                          <a:effectLst/>
                        </a:rPr>
                        <a:t>1.50</a:t>
                      </a:r>
                      <a:endParaRPr lang="zh-CN" sz="800">
                        <a:effectLst/>
                        <a:latin typeface="Times New Roman" panose="02020603050405020304" pitchFamily="18" charset="0"/>
                        <a:ea typeface="宋体" panose="02010600030101010101" pitchFamily="2" charset="-122"/>
                      </a:endParaRPr>
                    </a:p>
                  </a:txBody>
                  <a:tcPr marL="63508" marR="63508" marT="0" marB="0" anchor="ctr"/>
                </a:tc>
                <a:tc>
                  <a:txBody>
                    <a:bodyPr/>
                    <a:lstStyle/>
                    <a:p>
                      <a:pPr algn="ctr">
                        <a:lnSpc>
                          <a:spcPts val="1800"/>
                        </a:lnSpc>
                        <a:spcAft>
                          <a:spcPts val="0"/>
                        </a:spcAft>
                      </a:pPr>
                      <a:r>
                        <a:rPr lang="en-US" sz="1000" kern="100">
                          <a:effectLst/>
                        </a:rPr>
                        <a:t>15</a:t>
                      </a:r>
                      <a:endParaRPr lang="zh-CN" sz="800">
                        <a:effectLst/>
                        <a:latin typeface="Times New Roman" panose="02020603050405020304" pitchFamily="18" charset="0"/>
                        <a:ea typeface="宋体" panose="02010600030101010101" pitchFamily="2" charset="-122"/>
                      </a:endParaRPr>
                    </a:p>
                  </a:txBody>
                  <a:tcPr marL="63508" marR="63508" marT="0" marB="0" anchor="ctr"/>
                </a:tc>
                <a:tc>
                  <a:txBody>
                    <a:bodyPr/>
                    <a:lstStyle/>
                    <a:p>
                      <a:pPr algn="ctr">
                        <a:lnSpc>
                          <a:spcPts val="1800"/>
                        </a:lnSpc>
                        <a:spcAft>
                          <a:spcPts val="0"/>
                        </a:spcAft>
                      </a:pPr>
                      <a:r>
                        <a:rPr lang="en-US" sz="1000" kern="100">
                          <a:effectLst/>
                        </a:rPr>
                        <a:t>4.50</a:t>
                      </a:r>
                      <a:endParaRPr lang="zh-CN" sz="800">
                        <a:effectLst/>
                        <a:latin typeface="Times New Roman" panose="02020603050405020304" pitchFamily="18" charset="0"/>
                        <a:ea typeface="宋体" panose="02010600030101010101" pitchFamily="2" charset="-122"/>
                      </a:endParaRPr>
                    </a:p>
                  </a:txBody>
                  <a:tcPr marL="63508" marR="63508" marT="0" marB="0" anchor="ctr"/>
                </a:tc>
                <a:tc>
                  <a:txBody>
                    <a:bodyPr/>
                    <a:lstStyle/>
                    <a:p>
                      <a:pPr algn="ctr">
                        <a:lnSpc>
                          <a:spcPts val="1800"/>
                        </a:lnSpc>
                        <a:spcAft>
                          <a:spcPts val="0"/>
                        </a:spcAft>
                      </a:pPr>
                      <a:r>
                        <a:rPr lang="en-US" sz="1000" kern="100">
                          <a:effectLst/>
                        </a:rPr>
                        <a:t>33.33</a:t>
                      </a:r>
                      <a:endParaRPr lang="zh-CN" sz="800">
                        <a:effectLst/>
                        <a:latin typeface="Times New Roman" panose="02020603050405020304" pitchFamily="18" charset="0"/>
                        <a:ea typeface="宋体" panose="02010600030101010101" pitchFamily="2" charset="-122"/>
                      </a:endParaRPr>
                    </a:p>
                  </a:txBody>
                  <a:tcPr marL="63508" marR="63508" marT="0" marB="0" anchor="ctr"/>
                </a:tc>
              </a:tr>
              <a:tr h="290713">
                <a:tc>
                  <a:txBody>
                    <a:bodyPr/>
                    <a:lstStyle/>
                    <a:p>
                      <a:pPr algn="ctr">
                        <a:lnSpc>
                          <a:spcPts val="1800"/>
                        </a:lnSpc>
                        <a:spcAft>
                          <a:spcPts val="0"/>
                        </a:spcAft>
                      </a:pPr>
                      <a:r>
                        <a:rPr lang="en-US" sz="1000" kern="100">
                          <a:effectLst/>
                        </a:rPr>
                        <a:t>LC1221</a:t>
                      </a:r>
                      <a:endParaRPr lang="zh-CN" sz="800">
                        <a:effectLst/>
                        <a:latin typeface="Times New Roman" panose="02020603050405020304" pitchFamily="18" charset="0"/>
                        <a:ea typeface="宋体" panose="02010600030101010101" pitchFamily="2" charset="-122"/>
                      </a:endParaRPr>
                    </a:p>
                  </a:txBody>
                  <a:tcPr marL="63508" marR="63508" marT="0" marB="0" anchor="ctr"/>
                </a:tc>
                <a:tc>
                  <a:txBody>
                    <a:bodyPr/>
                    <a:lstStyle/>
                    <a:p>
                      <a:pPr algn="ctr">
                        <a:lnSpc>
                          <a:spcPts val="1800"/>
                        </a:lnSpc>
                        <a:spcAft>
                          <a:spcPts val="0"/>
                        </a:spcAft>
                      </a:pPr>
                      <a:r>
                        <a:rPr lang="zh-CN" sz="1000" kern="100">
                          <a:effectLst/>
                        </a:rPr>
                        <a:t>平开窗</a:t>
                      </a:r>
                      <a:endParaRPr lang="zh-CN" sz="800">
                        <a:effectLst/>
                        <a:latin typeface="Times New Roman" panose="02020603050405020304" pitchFamily="18" charset="0"/>
                        <a:ea typeface="宋体" panose="02010600030101010101" pitchFamily="2" charset="-122"/>
                      </a:endParaRPr>
                    </a:p>
                  </a:txBody>
                  <a:tcPr marL="63508" marR="63508" marT="0" marB="0" anchor="ctr"/>
                </a:tc>
                <a:tc>
                  <a:txBody>
                    <a:bodyPr/>
                    <a:lstStyle/>
                    <a:p>
                      <a:pPr algn="ctr">
                        <a:lnSpc>
                          <a:spcPts val="1800"/>
                        </a:lnSpc>
                        <a:spcAft>
                          <a:spcPts val="0"/>
                        </a:spcAft>
                      </a:pPr>
                      <a:r>
                        <a:rPr lang="en-US" sz="1000" kern="100">
                          <a:effectLst/>
                        </a:rPr>
                        <a:t>10</a:t>
                      </a:r>
                      <a:endParaRPr lang="zh-CN" sz="800">
                        <a:effectLst/>
                        <a:latin typeface="Times New Roman" panose="02020603050405020304" pitchFamily="18" charset="0"/>
                        <a:ea typeface="宋体" panose="02010600030101010101" pitchFamily="2" charset="-122"/>
                      </a:endParaRPr>
                    </a:p>
                  </a:txBody>
                  <a:tcPr marL="63508" marR="63508" marT="0" marB="0" anchor="ctr"/>
                </a:tc>
                <a:tc>
                  <a:txBody>
                    <a:bodyPr/>
                    <a:lstStyle/>
                    <a:p>
                      <a:pPr algn="ctr">
                        <a:lnSpc>
                          <a:spcPts val="1800"/>
                        </a:lnSpc>
                        <a:spcAft>
                          <a:spcPts val="0"/>
                        </a:spcAft>
                      </a:pPr>
                      <a:r>
                        <a:rPr lang="en-US" sz="1000" kern="100">
                          <a:effectLst/>
                        </a:rPr>
                        <a:t>1.20</a:t>
                      </a:r>
                      <a:endParaRPr lang="zh-CN" sz="800">
                        <a:effectLst/>
                        <a:latin typeface="Times New Roman" panose="02020603050405020304" pitchFamily="18" charset="0"/>
                        <a:ea typeface="宋体" panose="02010600030101010101" pitchFamily="2" charset="-122"/>
                      </a:endParaRPr>
                    </a:p>
                  </a:txBody>
                  <a:tcPr marL="63508" marR="63508" marT="0" marB="0" anchor="ctr"/>
                </a:tc>
                <a:tc>
                  <a:txBody>
                    <a:bodyPr/>
                    <a:lstStyle/>
                    <a:p>
                      <a:pPr algn="ctr">
                        <a:lnSpc>
                          <a:spcPts val="1800"/>
                        </a:lnSpc>
                        <a:spcAft>
                          <a:spcPts val="0"/>
                        </a:spcAft>
                      </a:pPr>
                      <a:r>
                        <a:rPr lang="en-US" sz="1000" kern="100">
                          <a:effectLst/>
                        </a:rPr>
                        <a:t>2.10</a:t>
                      </a:r>
                      <a:endParaRPr lang="zh-CN" sz="800">
                        <a:effectLst/>
                        <a:latin typeface="Times New Roman" panose="02020603050405020304" pitchFamily="18" charset="0"/>
                        <a:ea typeface="宋体" panose="02010600030101010101" pitchFamily="2" charset="-122"/>
                      </a:endParaRPr>
                    </a:p>
                  </a:txBody>
                  <a:tcPr marL="63508" marR="63508" marT="0" marB="0" anchor="ctr"/>
                </a:tc>
                <a:tc>
                  <a:txBody>
                    <a:bodyPr/>
                    <a:lstStyle/>
                    <a:p>
                      <a:pPr algn="ctr">
                        <a:lnSpc>
                          <a:spcPts val="1800"/>
                        </a:lnSpc>
                        <a:spcAft>
                          <a:spcPts val="0"/>
                        </a:spcAft>
                      </a:pPr>
                      <a:r>
                        <a:rPr lang="en-US" sz="1000" kern="100">
                          <a:effectLst/>
                        </a:rPr>
                        <a:t>2.52</a:t>
                      </a:r>
                      <a:endParaRPr lang="zh-CN" sz="800">
                        <a:effectLst/>
                        <a:latin typeface="Times New Roman" panose="02020603050405020304" pitchFamily="18" charset="0"/>
                        <a:ea typeface="宋体" panose="02010600030101010101" pitchFamily="2" charset="-122"/>
                      </a:endParaRPr>
                    </a:p>
                  </a:txBody>
                  <a:tcPr marL="63508" marR="63508" marT="0" marB="0" anchor="ctr"/>
                </a:tc>
                <a:tc>
                  <a:txBody>
                    <a:bodyPr/>
                    <a:lstStyle/>
                    <a:p>
                      <a:pPr algn="ctr">
                        <a:lnSpc>
                          <a:spcPts val="1800"/>
                        </a:lnSpc>
                        <a:spcAft>
                          <a:spcPts val="0"/>
                        </a:spcAft>
                      </a:pPr>
                      <a:r>
                        <a:rPr lang="en-US" sz="1000" kern="100">
                          <a:effectLst/>
                        </a:rPr>
                        <a:t>1.20</a:t>
                      </a:r>
                      <a:endParaRPr lang="zh-CN" sz="800">
                        <a:effectLst/>
                        <a:latin typeface="Times New Roman" panose="02020603050405020304" pitchFamily="18" charset="0"/>
                        <a:ea typeface="宋体" panose="02010600030101010101" pitchFamily="2" charset="-122"/>
                      </a:endParaRPr>
                    </a:p>
                  </a:txBody>
                  <a:tcPr marL="63508" marR="63508" marT="0" marB="0" anchor="ctr"/>
                </a:tc>
                <a:tc>
                  <a:txBody>
                    <a:bodyPr/>
                    <a:lstStyle/>
                    <a:p>
                      <a:pPr algn="ctr">
                        <a:lnSpc>
                          <a:spcPts val="1800"/>
                        </a:lnSpc>
                        <a:spcAft>
                          <a:spcPts val="0"/>
                        </a:spcAft>
                      </a:pPr>
                      <a:r>
                        <a:rPr lang="en-US" sz="1000" kern="100">
                          <a:effectLst/>
                        </a:rPr>
                        <a:t>1.50</a:t>
                      </a:r>
                      <a:endParaRPr lang="zh-CN" sz="800">
                        <a:effectLst/>
                        <a:latin typeface="Times New Roman" panose="02020603050405020304" pitchFamily="18" charset="0"/>
                        <a:ea typeface="宋体" panose="02010600030101010101" pitchFamily="2" charset="-122"/>
                      </a:endParaRPr>
                    </a:p>
                  </a:txBody>
                  <a:tcPr marL="63508" marR="63508" marT="0" marB="0" anchor="ctr"/>
                </a:tc>
                <a:tc>
                  <a:txBody>
                    <a:bodyPr/>
                    <a:lstStyle/>
                    <a:p>
                      <a:pPr algn="ctr">
                        <a:lnSpc>
                          <a:spcPts val="1800"/>
                        </a:lnSpc>
                        <a:spcAft>
                          <a:spcPts val="0"/>
                        </a:spcAft>
                      </a:pPr>
                      <a:r>
                        <a:rPr lang="en-US" sz="1000" kern="100">
                          <a:effectLst/>
                        </a:rPr>
                        <a:t>10</a:t>
                      </a:r>
                      <a:endParaRPr lang="zh-CN" sz="800">
                        <a:effectLst/>
                        <a:latin typeface="Times New Roman" panose="02020603050405020304" pitchFamily="18" charset="0"/>
                        <a:ea typeface="宋体" panose="02010600030101010101" pitchFamily="2" charset="-122"/>
                      </a:endParaRPr>
                    </a:p>
                  </a:txBody>
                  <a:tcPr marL="63508" marR="63508" marT="0" marB="0" anchor="ctr"/>
                </a:tc>
                <a:tc>
                  <a:txBody>
                    <a:bodyPr/>
                    <a:lstStyle/>
                    <a:p>
                      <a:pPr algn="ctr">
                        <a:lnSpc>
                          <a:spcPts val="1800"/>
                        </a:lnSpc>
                        <a:spcAft>
                          <a:spcPts val="0"/>
                        </a:spcAft>
                      </a:pPr>
                      <a:r>
                        <a:rPr lang="en-US" sz="1000" kern="100">
                          <a:effectLst/>
                        </a:rPr>
                        <a:t>1.80</a:t>
                      </a:r>
                      <a:endParaRPr lang="zh-CN" sz="800">
                        <a:effectLst/>
                        <a:latin typeface="Times New Roman" panose="02020603050405020304" pitchFamily="18" charset="0"/>
                        <a:ea typeface="宋体" panose="02010600030101010101" pitchFamily="2" charset="-122"/>
                      </a:endParaRPr>
                    </a:p>
                  </a:txBody>
                  <a:tcPr marL="63508" marR="63508" marT="0" marB="0" anchor="ctr"/>
                </a:tc>
                <a:tc>
                  <a:txBody>
                    <a:bodyPr/>
                    <a:lstStyle/>
                    <a:p>
                      <a:pPr algn="ctr">
                        <a:lnSpc>
                          <a:spcPts val="1800"/>
                        </a:lnSpc>
                        <a:spcAft>
                          <a:spcPts val="0"/>
                        </a:spcAft>
                      </a:pPr>
                      <a:r>
                        <a:rPr lang="en-US" sz="1000" kern="100">
                          <a:effectLst/>
                        </a:rPr>
                        <a:t>71.42</a:t>
                      </a:r>
                      <a:endParaRPr lang="zh-CN" sz="800">
                        <a:effectLst/>
                        <a:latin typeface="Times New Roman" panose="02020603050405020304" pitchFamily="18" charset="0"/>
                        <a:ea typeface="宋体" panose="02010600030101010101" pitchFamily="2" charset="-122"/>
                      </a:endParaRPr>
                    </a:p>
                  </a:txBody>
                  <a:tcPr marL="63508" marR="63508" marT="0" marB="0" anchor="ctr"/>
                </a:tc>
              </a:tr>
              <a:tr h="616238">
                <a:tc>
                  <a:txBody>
                    <a:bodyPr/>
                    <a:lstStyle/>
                    <a:p>
                      <a:pPr algn="ctr">
                        <a:lnSpc>
                          <a:spcPts val="1800"/>
                        </a:lnSpc>
                        <a:spcAft>
                          <a:spcPts val="0"/>
                        </a:spcAft>
                      </a:pPr>
                      <a:r>
                        <a:rPr lang="zh-CN" sz="1000" kern="100" dirty="0">
                          <a:effectLst/>
                        </a:rPr>
                        <a:t>合计</a:t>
                      </a:r>
                      <a:endParaRPr lang="zh-CN" sz="800" dirty="0">
                        <a:effectLst/>
                        <a:latin typeface="Times New Roman" panose="02020603050405020304" pitchFamily="18" charset="0"/>
                        <a:ea typeface="宋体" panose="02010600030101010101" pitchFamily="2" charset="-122"/>
                      </a:endParaRPr>
                    </a:p>
                  </a:txBody>
                  <a:tcPr marL="63508" marR="63508" marT="0" marB="0" anchor="ctr"/>
                </a:tc>
                <a:tc>
                  <a:txBody>
                    <a:bodyPr/>
                    <a:lstStyle/>
                    <a:p>
                      <a:pPr algn="ctr">
                        <a:lnSpc>
                          <a:spcPts val="1800"/>
                        </a:lnSpc>
                        <a:spcAft>
                          <a:spcPts val="0"/>
                        </a:spcAft>
                      </a:pPr>
                      <a:r>
                        <a:rPr lang="zh-CN" sz="1000" kern="100">
                          <a:effectLst/>
                        </a:rPr>
                        <a:t>—</a:t>
                      </a:r>
                      <a:endParaRPr lang="zh-CN" sz="800">
                        <a:effectLst/>
                        <a:latin typeface="Times New Roman" panose="02020603050405020304" pitchFamily="18" charset="0"/>
                        <a:ea typeface="宋体" panose="02010600030101010101" pitchFamily="2" charset="-122"/>
                      </a:endParaRPr>
                    </a:p>
                  </a:txBody>
                  <a:tcPr marL="63508" marR="63508" marT="0" marB="0" anchor="ctr"/>
                </a:tc>
                <a:tc>
                  <a:txBody>
                    <a:bodyPr/>
                    <a:lstStyle/>
                    <a:p>
                      <a:pPr algn="ctr">
                        <a:lnSpc>
                          <a:spcPts val="1800"/>
                        </a:lnSpc>
                        <a:spcAft>
                          <a:spcPts val="0"/>
                        </a:spcAft>
                      </a:pPr>
                      <a:r>
                        <a:rPr lang="zh-CN" sz="1000" kern="100">
                          <a:effectLst/>
                        </a:rPr>
                        <a:t>—</a:t>
                      </a:r>
                      <a:endParaRPr lang="zh-CN" sz="800">
                        <a:effectLst/>
                        <a:latin typeface="Times New Roman" panose="02020603050405020304" pitchFamily="18" charset="0"/>
                        <a:ea typeface="宋体" panose="02010600030101010101" pitchFamily="2" charset="-122"/>
                      </a:endParaRPr>
                    </a:p>
                  </a:txBody>
                  <a:tcPr marL="63508" marR="63508" marT="0" marB="0" anchor="ctr"/>
                </a:tc>
                <a:tc>
                  <a:txBody>
                    <a:bodyPr/>
                    <a:lstStyle/>
                    <a:p>
                      <a:pPr algn="ctr">
                        <a:lnSpc>
                          <a:spcPts val="1800"/>
                        </a:lnSpc>
                        <a:spcAft>
                          <a:spcPts val="0"/>
                        </a:spcAft>
                      </a:pPr>
                      <a:r>
                        <a:rPr lang="zh-CN" sz="1000" kern="100">
                          <a:effectLst/>
                        </a:rPr>
                        <a:t>—</a:t>
                      </a:r>
                      <a:endParaRPr lang="zh-CN" sz="800">
                        <a:effectLst/>
                        <a:latin typeface="Times New Roman" panose="02020603050405020304" pitchFamily="18" charset="0"/>
                        <a:ea typeface="宋体" panose="02010600030101010101" pitchFamily="2" charset="-122"/>
                      </a:endParaRPr>
                    </a:p>
                  </a:txBody>
                  <a:tcPr marL="63508" marR="63508" marT="0" marB="0" anchor="ctr"/>
                </a:tc>
                <a:tc>
                  <a:txBody>
                    <a:bodyPr/>
                    <a:lstStyle/>
                    <a:p>
                      <a:pPr algn="ctr">
                        <a:lnSpc>
                          <a:spcPts val="1800"/>
                        </a:lnSpc>
                        <a:spcAft>
                          <a:spcPts val="0"/>
                        </a:spcAft>
                      </a:pPr>
                      <a:r>
                        <a:rPr lang="zh-CN" sz="1000" kern="100">
                          <a:effectLst/>
                        </a:rPr>
                        <a:t>—</a:t>
                      </a:r>
                      <a:endParaRPr lang="zh-CN" sz="800">
                        <a:effectLst/>
                        <a:latin typeface="Times New Roman" panose="02020603050405020304" pitchFamily="18" charset="0"/>
                        <a:ea typeface="宋体" panose="02010600030101010101" pitchFamily="2" charset="-122"/>
                      </a:endParaRPr>
                    </a:p>
                  </a:txBody>
                  <a:tcPr marL="63508" marR="63508" marT="0" marB="0" anchor="ctr"/>
                </a:tc>
                <a:tc>
                  <a:txBody>
                    <a:bodyPr/>
                    <a:lstStyle/>
                    <a:p>
                      <a:pPr algn="ctr">
                        <a:lnSpc>
                          <a:spcPts val="1800"/>
                        </a:lnSpc>
                        <a:spcAft>
                          <a:spcPts val="0"/>
                        </a:spcAft>
                      </a:pPr>
                      <a:r>
                        <a:rPr lang="en-US" sz="1000" kern="100">
                          <a:effectLst/>
                        </a:rPr>
                        <a:t>1126.5</a:t>
                      </a:r>
                      <a:endParaRPr lang="zh-CN" sz="800">
                        <a:effectLst/>
                        <a:latin typeface="Times New Roman" panose="02020603050405020304" pitchFamily="18" charset="0"/>
                        <a:ea typeface="宋体" panose="02010600030101010101" pitchFamily="2" charset="-122"/>
                      </a:endParaRPr>
                    </a:p>
                  </a:txBody>
                  <a:tcPr marL="63508" marR="63508" marT="0" marB="0" anchor="ctr"/>
                </a:tc>
                <a:tc>
                  <a:txBody>
                    <a:bodyPr/>
                    <a:lstStyle/>
                    <a:p>
                      <a:pPr algn="ctr">
                        <a:lnSpc>
                          <a:spcPts val="1800"/>
                        </a:lnSpc>
                        <a:spcAft>
                          <a:spcPts val="0"/>
                        </a:spcAft>
                      </a:pPr>
                      <a:r>
                        <a:rPr lang="zh-CN" sz="1000" kern="100">
                          <a:effectLst/>
                        </a:rPr>
                        <a:t>—</a:t>
                      </a:r>
                      <a:endParaRPr lang="zh-CN" sz="800">
                        <a:effectLst/>
                        <a:latin typeface="Times New Roman" panose="02020603050405020304" pitchFamily="18" charset="0"/>
                        <a:ea typeface="宋体" panose="02010600030101010101" pitchFamily="2" charset="-122"/>
                      </a:endParaRPr>
                    </a:p>
                  </a:txBody>
                  <a:tcPr marL="63508" marR="63508" marT="0" marB="0" anchor="ctr"/>
                </a:tc>
                <a:tc>
                  <a:txBody>
                    <a:bodyPr/>
                    <a:lstStyle/>
                    <a:p>
                      <a:pPr algn="ctr">
                        <a:lnSpc>
                          <a:spcPts val="1800"/>
                        </a:lnSpc>
                        <a:spcAft>
                          <a:spcPts val="0"/>
                        </a:spcAft>
                      </a:pPr>
                      <a:r>
                        <a:rPr lang="zh-CN" sz="1000" kern="100">
                          <a:effectLst/>
                        </a:rPr>
                        <a:t>—</a:t>
                      </a:r>
                      <a:endParaRPr lang="zh-CN" sz="800">
                        <a:effectLst/>
                        <a:latin typeface="Times New Roman" panose="02020603050405020304" pitchFamily="18" charset="0"/>
                        <a:ea typeface="宋体" panose="02010600030101010101" pitchFamily="2" charset="-122"/>
                      </a:endParaRPr>
                    </a:p>
                  </a:txBody>
                  <a:tcPr marL="63508" marR="63508" marT="0" marB="0" anchor="ctr"/>
                </a:tc>
                <a:tc>
                  <a:txBody>
                    <a:bodyPr/>
                    <a:lstStyle/>
                    <a:p>
                      <a:pPr algn="ctr">
                        <a:lnSpc>
                          <a:spcPts val="1800"/>
                        </a:lnSpc>
                        <a:spcAft>
                          <a:spcPts val="0"/>
                        </a:spcAft>
                      </a:pPr>
                      <a:r>
                        <a:rPr lang="zh-CN" sz="1000" kern="100">
                          <a:effectLst/>
                        </a:rPr>
                        <a:t>—</a:t>
                      </a:r>
                      <a:endParaRPr lang="zh-CN" sz="800">
                        <a:effectLst/>
                        <a:latin typeface="Times New Roman" panose="02020603050405020304" pitchFamily="18" charset="0"/>
                        <a:ea typeface="宋体" panose="02010600030101010101" pitchFamily="2" charset="-122"/>
                      </a:endParaRPr>
                    </a:p>
                  </a:txBody>
                  <a:tcPr marL="63508" marR="63508" marT="0" marB="0" anchor="ctr"/>
                </a:tc>
                <a:tc>
                  <a:txBody>
                    <a:bodyPr/>
                    <a:lstStyle/>
                    <a:p>
                      <a:pPr algn="ctr">
                        <a:lnSpc>
                          <a:spcPts val="1800"/>
                        </a:lnSpc>
                        <a:spcAft>
                          <a:spcPts val="0"/>
                        </a:spcAft>
                      </a:pPr>
                      <a:r>
                        <a:rPr lang="en-US" sz="1000" kern="100">
                          <a:effectLst/>
                        </a:rPr>
                        <a:t>397.69</a:t>
                      </a:r>
                      <a:endParaRPr lang="zh-CN" sz="800">
                        <a:effectLst/>
                        <a:latin typeface="Times New Roman" panose="02020603050405020304" pitchFamily="18" charset="0"/>
                        <a:ea typeface="宋体" panose="02010600030101010101" pitchFamily="2" charset="-122"/>
                      </a:endParaRPr>
                    </a:p>
                  </a:txBody>
                  <a:tcPr marL="63508" marR="63508" marT="0" marB="0" anchor="ctr"/>
                </a:tc>
                <a:tc>
                  <a:txBody>
                    <a:bodyPr/>
                    <a:lstStyle/>
                    <a:p>
                      <a:pPr algn="ctr">
                        <a:lnSpc>
                          <a:spcPts val="1800"/>
                        </a:lnSpc>
                        <a:spcAft>
                          <a:spcPts val="0"/>
                        </a:spcAft>
                      </a:pPr>
                      <a:r>
                        <a:rPr lang="en-US" sz="1000" kern="100" dirty="0">
                          <a:effectLst/>
                        </a:rPr>
                        <a:t>35.30</a:t>
                      </a:r>
                      <a:endParaRPr lang="zh-CN" sz="800" dirty="0">
                        <a:effectLst/>
                        <a:latin typeface="Times New Roman" panose="02020603050405020304" pitchFamily="18" charset="0"/>
                        <a:ea typeface="宋体" panose="02010600030101010101" pitchFamily="2" charset="-122"/>
                      </a:endParaRPr>
                    </a:p>
                  </a:txBody>
                  <a:tcPr marL="63508" marR="63508" marT="0" marB="0" anchor="ctr"/>
                </a:tc>
              </a:tr>
            </a:tbl>
          </a:graphicData>
        </a:graphic>
      </p:graphicFrame>
    </p:spTree>
    <p:extLst>
      <p:ext uri="{BB962C8B-B14F-4D97-AF65-F5344CB8AC3E}">
        <p14:creationId xmlns:p14="http://schemas.microsoft.com/office/powerpoint/2010/main" val="3550112973"/>
      </p:ext>
    </p:extLst>
  </p:cSld>
  <p:clrMapOvr>
    <a:masterClrMapping/>
  </p:clrMapOvr>
  <mc:AlternateContent xmlns:mc="http://schemas.openxmlformats.org/markup-compatibility/2006" xmlns:p14="http://schemas.microsoft.com/office/powerpoint/2010/main">
    <mc:Choice Requires="p14">
      <p:transition spd="slow" p14:dur="2000" advTm="14344"/>
    </mc:Choice>
    <mc:Fallback xmlns="">
      <p:transition spd="slow" advTm="14344"/>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表格 1"/>
          <p:cNvGraphicFramePr>
            <a:graphicFrameLocks noGrp="1"/>
          </p:cNvGraphicFramePr>
          <p:nvPr>
            <p:extLst>
              <p:ext uri="{D42A27DB-BD31-4B8C-83A1-F6EECF244321}">
                <p14:modId xmlns:p14="http://schemas.microsoft.com/office/powerpoint/2010/main" val="3270636224"/>
              </p:ext>
            </p:extLst>
          </p:nvPr>
        </p:nvGraphicFramePr>
        <p:xfrm>
          <a:off x="457200" y="764705"/>
          <a:ext cx="8219255" cy="5544614"/>
        </p:xfrm>
        <a:graphic>
          <a:graphicData uri="http://schemas.openxmlformats.org/drawingml/2006/table">
            <a:tbl>
              <a:tblPr firstRow="1" firstCol="1" bandRow="1">
                <a:tableStyleId>{F5AB1C69-6EDB-4FF4-983F-18BD219EF322}</a:tableStyleId>
              </a:tblPr>
              <a:tblGrid>
                <a:gridCol w="538584"/>
                <a:gridCol w="1650876"/>
                <a:gridCol w="620542"/>
                <a:gridCol w="620542"/>
                <a:gridCol w="620542"/>
                <a:gridCol w="620542"/>
                <a:gridCol w="620542"/>
                <a:gridCol w="620542"/>
                <a:gridCol w="620542"/>
                <a:gridCol w="620542"/>
                <a:gridCol w="1065459"/>
              </a:tblGrid>
              <a:tr h="307167">
                <a:tc gridSpan="3">
                  <a:txBody>
                    <a:bodyPr/>
                    <a:lstStyle/>
                    <a:p>
                      <a:pPr algn="ctr">
                        <a:lnSpc>
                          <a:spcPts val="1800"/>
                        </a:lnSpc>
                        <a:spcAft>
                          <a:spcPts val="0"/>
                        </a:spcAft>
                      </a:pPr>
                      <a:r>
                        <a:rPr lang="zh-CN" sz="1000" kern="100" dirty="0">
                          <a:effectLst/>
                        </a:rPr>
                        <a:t>玻璃幕墙</a:t>
                      </a:r>
                      <a:endParaRPr lang="zh-CN" sz="800" dirty="0">
                        <a:effectLst/>
                        <a:latin typeface="Times New Roman" panose="02020603050405020304" pitchFamily="18" charset="0"/>
                        <a:ea typeface="宋体" panose="02010600030101010101" pitchFamily="2" charset="-122"/>
                      </a:endParaRPr>
                    </a:p>
                  </a:txBody>
                  <a:tcPr marL="63305" marR="63305" marT="0" marB="0" anchor="ctr"/>
                </a:tc>
                <a:tc hMerge="1">
                  <a:txBody>
                    <a:bodyPr/>
                    <a:lstStyle/>
                    <a:p>
                      <a:endParaRPr lang="zh-CN" altLang="en-US"/>
                    </a:p>
                  </a:txBody>
                  <a:tcPr/>
                </a:tc>
                <a:tc hMerge="1">
                  <a:txBody>
                    <a:bodyPr/>
                    <a:lstStyle/>
                    <a:p>
                      <a:endParaRPr lang="zh-CN" altLang="en-US"/>
                    </a:p>
                  </a:txBody>
                  <a:tcPr/>
                </a:tc>
                <a:tc gridSpan="3">
                  <a:txBody>
                    <a:bodyPr/>
                    <a:lstStyle/>
                    <a:p>
                      <a:pPr algn="ctr">
                        <a:lnSpc>
                          <a:spcPts val="1800"/>
                        </a:lnSpc>
                        <a:spcAft>
                          <a:spcPts val="0"/>
                        </a:spcAft>
                      </a:pPr>
                      <a:r>
                        <a:rPr lang="zh-CN" sz="1000" kern="100">
                          <a:effectLst/>
                        </a:rPr>
                        <a:t>玻璃幕墙透明部分尺寸</a:t>
                      </a:r>
                      <a:endParaRPr lang="zh-CN" sz="800">
                        <a:effectLst/>
                        <a:latin typeface="Times New Roman" panose="02020603050405020304" pitchFamily="18" charset="0"/>
                        <a:ea typeface="宋体" panose="02010600030101010101" pitchFamily="2" charset="-122"/>
                      </a:endParaRPr>
                    </a:p>
                  </a:txBody>
                  <a:tcPr marL="63305" marR="63305" marT="0" marB="0" anchor="ctr"/>
                </a:tc>
                <a:tc hMerge="1">
                  <a:txBody>
                    <a:bodyPr/>
                    <a:lstStyle/>
                    <a:p>
                      <a:endParaRPr lang="zh-CN" altLang="en-US"/>
                    </a:p>
                  </a:txBody>
                  <a:tcPr/>
                </a:tc>
                <a:tc hMerge="1">
                  <a:txBody>
                    <a:bodyPr/>
                    <a:lstStyle/>
                    <a:p>
                      <a:endParaRPr lang="zh-CN" altLang="en-US"/>
                    </a:p>
                  </a:txBody>
                  <a:tcPr/>
                </a:tc>
                <a:tc gridSpan="4">
                  <a:txBody>
                    <a:bodyPr/>
                    <a:lstStyle/>
                    <a:p>
                      <a:pPr algn="ctr">
                        <a:lnSpc>
                          <a:spcPts val="1800"/>
                        </a:lnSpc>
                        <a:spcAft>
                          <a:spcPts val="0"/>
                        </a:spcAft>
                      </a:pPr>
                      <a:r>
                        <a:rPr lang="zh-CN" sz="1000" kern="100" dirty="0">
                          <a:effectLst/>
                        </a:rPr>
                        <a:t>玻璃幕墙可开启面积尺寸</a:t>
                      </a:r>
                      <a:endParaRPr lang="zh-CN" sz="800" dirty="0">
                        <a:effectLst/>
                        <a:latin typeface="Times New Roman" panose="02020603050405020304" pitchFamily="18" charset="0"/>
                        <a:ea typeface="宋体" panose="02010600030101010101" pitchFamily="2" charset="-122"/>
                      </a:endParaRPr>
                    </a:p>
                  </a:txBody>
                  <a:tcPr marL="63305" marR="63305" marT="0" marB="0" anchor="ct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rowSpan="2">
                  <a:txBody>
                    <a:bodyPr/>
                    <a:lstStyle/>
                    <a:p>
                      <a:pPr algn="ctr">
                        <a:lnSpc>
                          <a:spcPts val="1800"/>
                        </a:lnSpc>
                        <a:spcAft>
                          <a:spcPts val="0"/>
                        </a:spcAft>
                      </a:pPr>
                      <a:r>
                        <a:rPr lang="zh-CN" sz="1000" kern="100">
                          <a:effectLst/>
                        </a:rPr>
                        <a:t>可开启面积比例</a:t>
                      </a:r>
                      <a:r>
                        <a:rPr lang="en-US" sz="1000" kern="100">
                          <a:effectLst/>
                        </a:rPr>
                        <a:t>(%)</a:t>
                      </a:r>
                      <a:endParaRPr lang="zh-CN" sz="800">
                        <a:effectLst/>
                        <a:latin typeface="Times New Roman" panose="02020603050405020304" pitchFamily="18" charset="0"/>
                        <a:ea typeface="宋体" panose="02010600030101010101" pitchFamily="2" charset="-122"/>
                      </a:endParaRPr>
                    </a:p>
                  </a:txBody>
                  <a:tcPr marL="63305" marR="63305" marT="0" marB="0" anchor="ctr"/>
                </a:tc>
              </a:tr>
              <a:tr h="322775">
                <a:tc>
                  <a:txBody>
                    <a:bodyPr/>
                    <a:lstStyle/>
                    <a:p>
                      <a:pPr algn="ctr">
                        <a:lnSpc>
                          <a:spcPts val="1800"/>
                        </a:lnSpc>
                        <a:spcAft>
                          <a:spcPts val="0"/>
                        </a:spcAft>
                      </a:pPr>
                      <a:r>
                        <a:rPr lang="zh-CN" sz="1000" kern="100">
                          <a:effectLst/>
                        </a:rPr>
                        <a:t>编号</a:t>
                      </a:r>
                      <a:endParaRPr lang="zh-CN" sz="800">
                        <a:effectLst/>
                        <a:latin typeface="Times New Roman" panose="02020603050405020304" pitchFamily="18" charset="0"/>
                        <a:ea typeface="宋体" panose="02010600030101010101" pitchFamily="2" charset="-122"/>
                      </a:endParaRPr>
                    </a:p>
                  </a:txBody>
                  <a:tcPr marL="63305" marR="63305" marT="0" marB="0" anchor="ctr"/>
                </a:tc>
                <a:tc>
                  <a:txBody>
                    <a:bodyPr/>
                    <a:lstStyle/>
                    <a:p>
                      <a:pPr algn="ctr">
                        <a:lnSpc>
                          <a:spcPts val="1800"/>
                        </a:lnSpc>
                        <a:spcAft>
                          <a:spcPts val="0"/>
                        </a:spcAft>
                      </a:pPr>
                      <a:r>
                        <a:rPr lang="zh-CN" sz="1000" kern="100">
                          <a:effectLst/>
                        </a:rPr>
                        <a:t>类型</a:t>
                      </a:r>
                      <a:endParaRPr lang="zh-CN" sz="800">
                        <a:effectLst/>
                        <a:latin typeface="Times New Roman" panose="02020603050405020304" pitchFamily="18" charset="0"/>
                        <a:ea typeface="宋体" panose="02010600030101010101" pitchFamily="2" charset="-122"/>
                      </a:endParaRPr>
                    </a:p>
                  </a:txBody>
                  <a:tcPr marL="63305" marR="63305" marT="0" marB="0" anchor="ctr"/>
                </a:tc>
                <a:tc>
                  <a:txBody>
                    <a:bodyPr/>
                    <a:lstStyle/>
                    <a:p>
                      <a:pPr algn="ctr">
                        <a:lnSpc>
                          <a:spcPts val="1800"/>
                        </a:lnSpc>
                        <a:spcAft>
                          <a:spcPts val="0"/>
                        </a:spcAft>
                      </a:pPr>
                      <a:r>
                        <a:rPr lang="zh-CN" sz="1000" kern="100" dirty="0">
                          <a:effectLst/>
                        </a:rPr>
                        <a:t>数量</a:t>
                      </a:r>
                      <a:r>
                        <a:rPr lang="en-US" sz="1000" kern="100" dirty="0">
                          <a:effectLst/>
                        </a:rPr>
                        <a:t>(</a:t>
                      </a:r>
                      <a:r>
                        <a:rPr lang="zh-CN" sz="1000" kern="100" dirty="0">
                          <a:effectLst/>
                        </a:rPr>
                        <a:t>个</a:t>
                      </a:r>
                      <a:r>
                        <a:rPr lang="en-US" sz="1000" kern="100" dirty="0">
                          <a:effectLst/>
                        </a:rPr>
                        <a:t>)</a:t>
                      </a:r>
                      <a:endParaRPr lang="zh-CN" sz="800" dirty="0">
                        <a:effectLst/>
                        <a:latin typeface="Times New Roman" panose="02020603050405020304" pitchFamily="18" charset="0"/>
                        <a:ea typeface="宋体" panose="02010600030101010101" pitchFamily="2" charset="-122"/>
                      </a:endParaRPr>
                    </a:p>
                  </a:txBody>
                  <a:tcPr marL="63305" marR="63305" marT="0" marB="0" anchor="ctr"/>
                </a:tc>
                <a:tc>
                  <a:txBody>
                    <a:bodyPr/>
                    <a:lstStyle/>
                    <a:p>
                      <a:pPr algn="ctr">
                        <a:lnSpc>
                          <a:spcPts val="1800"/>
                        </a:lnSpc>
                        <a:spcAft>
                          <a:spcPts val="0"/>
                        </a:spcAft>
                      </a:pPr>
                      <a:r>
                        <a:rPr lang="zh-CN" sz="1000" kern="100">
                          <a:effectLst/>
                        </a:rPr>
                        <a:t>宽度</a:t>
                      </a:r>
                      <a:r>
                        <a:rPr lang="en-US" sz="1000" kern="100">
                          <a:effectLst/>
                        </a:rPr>
                        <a:t>(m)</a:t>
                      </a:r>
                      <a:endParaRPr lang="zh-CN" sz="800">
                        <a:effectLst/>
                        <a:latin typeface="Times New Roman" panose="02020603050405020304" pitchFamily="18" charset="0"/>
                        <a:ea typeface="宋体" panose="02010600030101010101" pitchFamily="2" charset="-122"/>
                      </a:endParaRPr>
                    </a:p>
                  </a:txBody>
                  <a:tcPr marL="63305" marR="63305" marT="0" marB="0" anchor="ctr"/>
                </a:tc>
                <a:tc>
                  <a:txBody>
                    <a:bodyPr/>
                    <a:lstStyle/>
                    <a:p>
                      <a:pPr algn="ctr">
                        <a:lnSpc>
                          <a:spcPts val="1800"/>
                        </a:lnSpc>
                        <a:spcAft>
                          <a:spcPts val="0"/>
                        </a:spcAft>
                      </a:pPr>
                      <a:r>
                        <a:rPr lang="zh-CN" sz="1000" kern="100">
                          <a:effectLst/>
                        </a:rPr>
                        <a:t>高度</a:t>
                      </a:r>
                      <a:r>
                        <a:rPr lang="en-US" sz="1000" kern="100">
                          <a:effectLst/>
                        </a:rPr>
                        <a:t>(m)</a:t>
                      </a:r>
                      <a:endParaRPr lang="zh-CN" sz="800">
                        <a:effectLst/>
                        <a:latin typeface="Times New Roman" panose="02020603050405020304" pitchFamily="18" charset="0"/>
                        <a:ea typeface="宋体" panose="02010600030101010101" pitchFamily="2" charset="-122"/>
                      </a:endParaRPr>
                    </a:p>
                  </a:txBody>
                  <a:tcPr marL="63305" marR="63305" marT="0" marB="0" anchor="ctr"/>
                </a:tc>
                <a:tc>
                  <a:txBody>
                    <a:bodyPr/>
                    <a:lstStyle/>
                    <a:p>
                      <a:pPr algn="ctr">
                        <a:lnSpc>
                          <a:spcPts val="1800"/>
                        </a:lnSpc>
                        <a:spcAft>
                          <a:spcPts val="0"/>
                        </a:spcAft>
                      </a:pPr>
                      <a:r>
                        <a:rPr lang="zh-CN" sz="1000" kern="100">
                          <a:effectLst/>
                        </a:rPr>
                        <a:t>面积</a:t>
                      </a:r>
                      <a:r>
                        <a:rPr lang="en-US" sz="1000" kern="100">
                          <a:effectLst/>
                        </a:rPr>
                        <a:t>(</a:t>
                      </a:r>
                      <a:r>
                        <a:rPr lang="zh-CN" sz="1000" kern="100">
                          <a:effectLst/>
                        </a:rPr>
                        <a:t>㎡</a:t>
                      </a:r>
                      <a:r>
                        <a:rPr lang="en-US" sz="1000" kern="100">
                          <a:effectLst/>
                        </a:rPr>
                        <a:t>)</a:t>
                      </a:r>
                      <a:endParaRPr lang="zh-CN" sz="800">
                        <a:effectLst/>
                        <a:latin typeface="Times New Roman" panose="02020603050405020304" pitchFamily="18" charset="0"/>
                        <a:ea typeface="宋体" panose="02010600030101010101" pitchFamily="2" charset="-122"/>
                      </a:endParaRPr>
                    </a:p>
                  </a:txBody>
                  <a:tcPr marL="63305" marR="63305" marT="0" marB="0" anchor="ctr"/>
                </a:tc>
                <a:tc>
                  <a:txBody>
                    <a:bodyPr/>
                    <a:lstStyle/>
                    <a:p>
                      <a:pPr algn="ctr">
                        <a:lnSpc>
                          <a:spcPts val="1800"/>
                        </a:lnSpc>
                        <a:spcAft>
                          <a:spcPts val="0"/>
                        </a:spcAft>
                      </a:pPr>
                      <a:r>
                        <a:rPr lang="zh-CN" sz="1000" kern="100">
                          <a:effectLst/>
                        </a:rPr>
                        <a:t>宽度</a:t>
                      </a:r>
                      <a:r>
                        <a:rPr lang="en-US" sz="1000" kern="100">
                          <a:effectLst/>
                        </a:rPr>
                        <a:t>(m)</a:t>
                      </a:r>
                      <a:endParaRPr lang="zh-CN" sz="800">
                        <a:effectLst/>
                        <a:latin typeface="Times New Roman" panose="02020603050405020304" pitchFamily="18" charset="0"/>
                        <a:ea typeface="宋体" panose="02010600030101010101" pitchFamily="2" charset="-122"/>
                      </a:endParaRPr>
                    </a:p>
                  </a:txBody>
                  <a:tcPr marL="63305" marR="63305" marT="0" marB="0" anchor="ctr"/>
                </a:tc>
                <a:tc>
                  <a:txBody>
                    <a:bodyPr/>
                    <a:lstStyle/>
                    <a:p>
                      <a:pPr algn="ctr">
                        <a:lnSpc>
                          <a:spcPts val="1800"/>
                        </a:lnSpc>
                        <a:spcAft>
                          <a:spcPts val="0"/>
                        </a:spcAft>
                      </a:pPr>
                      <a:r>
                        <a:rPr lang="zh-CN" sz="1000" kern="100">
                          <a:effectLst/>
                        </a:rPr>
                        <a:t>高度</a:t>
                      </a:r>
                      <a:r>
                        <a:rPr lang="en-US" sz="1000" kern="100">
                          <a:effectLst/>
                        </a:rPr>
                        <a:t>(m)</a:t>
                      </a:r>
                      <a:endParaRPr lang="zh-CN" sz="800">
                        <a:effectLst/>
                        <a:latin typeface="Times New Roman" panose="02020603050405020304" pitchFamily="18" charset="0"/>
                        <a:ea typeface="宋体" panose="02010600030101010101" pitchFamily="2" charset="-122"/>
                      </a:endParaRPr>
                    </a:p>
                  </a:txBody>
                  <a:tcPr marL="63305" marR="63305" marT="0" marB="0" anchor="ctr"/>
                </a:tc>
                <a:tc>
                  <a:txBody>
                    <a:bodyPr/>
                    <a:lstStyle/>
                    <a:p>
                      <a:pPr algn="ctr">
                        <a:lnSpc>
                          <a:spcPts val="1800"/>
                        </a:lnSpc>
                        <a:spcAft>
                          <a:spcPts val="0"/>
                        </a:spcAft>
                      </a:pPr>
                      <a:r>
                        <a:rPr lang="zh-CN" sz="1000" kern="100">
                          <a:effectLst/>
                        </a:rPr>
                        <a:t>数量</a:t>
                      </a:r>
                      <a:r>
                        <a:rPr lang="en-US" sz="1000" kern="100">
                          <a:effectLst/>
                        </a:rPr>
                        <a:t>(</a:t>
                      </a:r>
                      <a:r>
                        <a:rPr lang="zh-CN" sz="1000" kern="100">
                          <a:effectLst/>
                        </a:rPr>
                        <a:t>个</a:t>
                      </a:r>
                      <a:r>
                        <a:rPr lang="en-US" sz="1000" kern="100">
                          <a:effectLst/>
                        </a:rPr>
                        <a:t>)</a:t>
                      </a:r>
                      <a:endParaRPr lang="zh-CN" sz="800">
                        <a:effectLst/>
                        <a:latin typeface="Times New Roman" panose="02020603050405020304" pitchFamily="18" charset="0"/>
                        <a:ea typeface="宋体" panose="02010600030101010101" pitchFamily="2" charset="-122"/>
                      </a:endParaRPr>
                    </a:p>
                  </a:txBody>
                  <a:tcPr marL="63305" marR="63305" marT="0" marB="0" anchor="ctr"/>
                </a:tc>
                <a:tc>
                  <a:txBody>
                    <a:bodyPr/>
                    <a:lstStyle/>
                    <a:p>
                      <a:pPr algn="ctr">
                        <a:lnSpc>
                          <a:spcPts val="1800"/>
                        </a:lnSpc>
                        <a:spcAft>
                          <a:spcPts val="0"/>
                        </a:spcAft>
                      </a:pPr>
                      <a:r>
                        <a:rPr lang="zh-CN" sz="1000" kern="100">
                          <a:effectLst/>
                        </a:rPr>
                        <a:t>面积</a:t>
                      </a:r>
                      <a:r>
                        <a:rPr lang="en-US" sz="1000" kern="100">
                          <a:effectLst/>
                        </a:rPr>
                        <a:t>(</a:t>
                      </a:r>
                      <a:r>
                        <a:rPr lang="zh-CN" sz="1000" kern="100">
                          <a:effectLst/>
                        </a:rPr>
                        <a:t>㎡</a:t>
                      </a:r>
                      <a:r>
                        <a:rPr lang="en-US" sz="1000" kern="100">
                          <a:effectLst/>
                        </a:rPr>
                        <a:t>)</a:t>
                      </a:r>
                      <a:endParaRPr lang="zh-CN" sz="800">
                        <a:effectLst/>
                        <a:latin typeface="Times New Roman" panose="02020603050405020304" pitchFamily="18" charset="0"/>
                        <a:ea typeface="宋体" panose="02010600030101010101" pitchFamily="2" charset="-122"/>
                      </a:endParaRPr>
                    </a:p>
                  </a:txBody>
                  <a:tcPr marL="63305" marR="63305" marT="0" marB="0" anchor="ctr"/>
                </a:tc>
                <a:tc vMerge="1">
                  <a:txBody>
                    <a:bodyPr/>
                    <a:lstStyle/>
                    <a:p>
                      <a:endParaRPr lang="zh-CN" altLang="en-US"/>
                    </a:p>
                  </a:txBody>
                  <a:tcPr/>
                </a:tc>
              </a:tr>
              <a:tr h="307167">
                <a:tc>
                  <a:txBody>
                    <a:bodyPr/>
                    <a:lstStyle/>
                    <a:p>
                      <a:pPr algn="ctr">
                        <a:lnSpc>
                          <a:spcPts val="1800"/>
                        </a:lnSpc>
                        <a:spcAft>
                          <a:spcPts val="0"/>
                        </a:spcAft>
                      </a:pPr>
                      <a:r>
                        <a:rPr lang="en-US" sz="1000" kern="100">
                          <a:effectLst/>
                        </a:rPr>
                        <a:t>MQ1</a:t>
                      </a:r>
                      <a:endParaRPr lang="zh-CN" sz="800">
                        <a:effectLst/>
                        <a:latin typeface="Times New Roman" panose="02020603050405020304" pitchFamily="18" charset="0"/>
                        <a:ea typeface="宋体" panose="02010600030101010101" pitchFamily="2" charset="-122"/>
                      </a:endParaRPr>
                    </a:p>
                  </a:txBody>
                  <a:tcPr marL="63305" marR="63305" marT="0" marB="0" anchor="ctr"/>
                </a:tc>
                <a:tc>
                  <a:txBody>
                    <a:bodyPr/>
                    <a:lstStyle/>
                    <a:p>
                      <a:pPr algn="ctr">
                        <a:lnSpc>
                          <a:spcPts val="1800"/>
                        </a:lnSpc>
                        <a:spcAft>
                          <a:spcPts val="0"/>
                        </a:spcAft>
                      </a:pPr>
                      <a:r>
                        <a:rPr lang="zh-CN" sz="1000" kern="100">
                          <a:effectLst/>
                        </a:rPr>
                        <a:t>框支撑</a:t>
                      </a:r>
                      <a:endParaRPr lang="zh-CN" sz="800">
                        <a:effectLst/>
                        <a:latin typeface="Times New Roman" panose="02020603050405020304" pitchFamily="18" charset="0"/>
                        <a:ea typeface="宋体" panose="02010600030101010101" pitchFamily="2" charset="-122"/>
                      </a:endParaRPr>
                    </a:p>
                  </a:txBody>
                  <a:tcPr marL="63305" marR="63305" marT="0" marB="0" anchor="ctr"/>
                </a:tc>
                <a:tc>
                  <a:txBody>
                    <a:bodyPr/>
                    <a:lstStyle/>
                    <a:p>
                      <a:pPr algn="ctr">
                        <a:lnSpc>
                          <a:spcPts val="1800"/>
                        </a:lnSpc>
                        <a:spcAft>
                          <a:spcPts val="0"/>
                        </a:spcAft>
                      </a:pPr>
                      <a:r>
                        <a:rPr lang="en-US" sz="1000" kern="100">
                          <a:effectLst/>
                        </a:rPr>
                        <a:t>1</a:t>
                      </a:r>
                      <a:endParaRPr lang="zh-CN" sz="800">
                        <a:effectLst/>
                        <a:latin typeface="Times New Roman" panose="02020603050405020304" pitchFamily="18" charset="0"/>
                        <a:ea typeface="宋体" panose="02010600030101010101" pitchFamily="2" charset="-122"/>
                      </a:endParaRPr>
                    </a:p>
                  </a:txBody>
                  <a:tcPr marL="63305" marR="63305" marT="0" marB="0" anchor="ctr"/>
                </a:tc>
                <a:tc>
                  <a:txBody>
                    <a:bodyPr/>
                    <a:lstStyle/>
                    <a:p>
                      <a:pPr algn="ctr">
                        <a:lnSpc>
                          <a:spcPts val="1800"/>
                        </a:lnSpc>
                        <a:spcAft>
                          <a:spcPts val="0"/>
                        </a:spcAft>
                      </a:pPr>
                      <a:r>
                        <a:rPr lang="en-US" sz="1000" kern="100">
                          <a:effectLst/>
                        </a:rPr>
                        <a:t>24.40</a:t>
                      </a:r>
                      <a:endParaRPr lang="zh-CN" sz="800">
                        <a:effectLst/>
                        <a:latin typeface="Times New Roman" panose="02020603050405020304" pitchFamily="18" charset="0"/>
                        <a:ea typeface="宋体" panose="02010600030101010101" pitchFamily="2" charset="-122"/>
                      </a:endParaRPr>
                    </a:p>
                  </a:txBody>
                  <a:tcPr marL="63305" marR="63305" marT="0" marB="0" anchor="ctr"/>
                </a:tc>
                <a:tc>
                  <a:txBody>
                    <a:bodyPr/>
                    <a:lstStyle/>
                    <a:p>
                      <a:pPr algn="ctr">
                        <a:lnSpc>
                          <a:spcPts val="1800"/>
                        </a:lnSpc>
                        <a:spcAft>
                          <a:spcPts val="0"/>
                        </a:spcAft>
                      </a:pPr>
                      <a:r>
                        <a:rPr lang="en-US" sz="1000" kern="100">
                          <a:effectLst/>
                        </a:rPr>
                        <a:t>24.40</a:t>
                      </a:r>
                      <a:endParaRPr lang="zh-CN" sz="800">
                        <a:effectLst/>
                        <a:latin typeface="Times New Roman" panose="02020603050405020304" pitchFamily="18" charset="0"/>
                        <a:ea typeface="宋体" panose="02010600030101010101" pitchFamily="2" charset="-122"/>
                      </a:endParaRPr>
                    </a:p>
                  </a:txBody>
                  <a:tcPr marL="63305" marR="63305" marT="0" marB="0" anchor="ctr"/>
                </a:tc>
                <a:tc>
                  <a:txBody>
                    <a:bodyPr/>
                    <a:lstStyle/>
                    <a:p>
                      <a:pPr algn="ctr">
                        <a:lnSpc>
                          <a:spcPts val="1800"/>
                        </a:lnSpc>
                        <a:spcAft>
                          <a:spcPts val="0"/>
                        </a:spcAft>
                      </a:pPr>
                      <a:r>
                        <a:rPr lang="en-US" sz="1000" kern="100">
                          <a:effectLst/>
                        </a:rPr>
                        <a:t>595.36</a:t>
                      </a:r>
                      <a:endParaRPr lang="zh-CN" sz="800">
                        <a:effectLst/>
                        <a:latin typeface="Times New Roman" panose="02020603050405020304" pitchFamily="18" charset="0"/>
                        <a:ea typeface="宋体" panose="02010600030101010101" pitchFamily="2" charset="-122"/>
                      </a:endParaRPr>
                    </a:p>
                  </a:txBody>
                  <a:tcPr marL="63305" marR="63305" marT="0" marB="0" anchor="ctr"/>
                </a:tc>
                <a:tc>
                  <a:txBody>
                    <a:bodyPr/>
                    <a:lstStyle/>
                    <a:p>
                      <a:pPr algn="ctr">
                        <a:lnSpc>
                          <a:spcPts val="1800"/>
                        </a:lnSpc>
                        <a:spcAft>
                          <a:spcPts val="0"/>
                        </a:spcAft>
                      </a:pPr>
                      <a:r>
                        <a:rPr lang="en-US" sz="1000" kern="100">
                          <a:effectLst/>
                        </a:rPr>
                        <a:t>2.00</a:t>
                      </a:r>
                      <a:endParaRPr lang="zh-CN" sz="800">
                        <a:effectLst/>
                        <a:latin typeface="Times New Roman" panose="02020603050405020304" pitchFamily="18" charset="0"/>
                        <a:ea typeface="宋体" panose="02010600030101010101" pitchFamily="2" charset="-122"/>
                      </a:endParaRPr>
                    </a:p>
                  </a:txBody>
                  <a:tcPr marL="63305" marR="63305" marT="0" marB="0" anchor="ctr"/>
                </a:tc>
                <a:tc>
                  <a:txBody>
                    <a:bodyPr/>
                    <a:lstStyle/>
                    <a:p>
                      <a:pPr algn="ctr">
                        <a:lnSpc>
                          <a:spcPts val="1800"/>
                        </a:lnSpc>
                        <a:spcAft>
                          <a:spcPts val="0"/>
                        </a:spcAft>
                      </a:pPr>
                      <a:r>
                        <a:rPr lang="en-US" sz="1000" kern="100">
                          <a:effectLst/>
                        </a:rPr>
                        <a:t>1.00</a:t>
                      </a:r>
                      <a:endParaRPr lang="zh-CN" sz="800">
                        <a:effectLst/>
                        <a:latin typeface="Times New Roman" panose="02020603050405020304" pitchFamily="18" charset="0"/>
                        <a:ea typeface="宋体" panose="02010600030101010101" pitchFamily="2" charset="-122"/>
                      </a:endParaRPr>
                    </a:p>
                  </a:txBody>
                  <a:tcPr marL="63305" marR="63305" marT="0" marB="0" anchor="ctr"/>
                </a:tc>
                <a:tc>
                  <a:txBody>
                    <a:bodyPr/>
                    <a:lstStyle/>
                    <a:p>
                      <a:pPr algn="ctr">
                        <a:lnSpc>
                          <a:spcPts val="1800"/>
                        </a:lnSpc>
                        <a:spcAft>
                          <a:spcPts val="0"/>
                        </a:spcAft>
                      </a:pPr>
                      <a:r>
                        <a:rPr lang="en-US" sz="1000" kern="100">
                          <a:effectLst/>
                        </a:rPr>
                        <a:t>12</a:t>
                      </a:r>
                      <a:endParaRPr lang="zh-CN" sz="800">
                        <a:effectLst/>
                        <a:latin typeface="Times New Roman" panose="02020603050405020304" pitchFamily="18" charset="0"/>
                        <a:ea typeface="宋体" panose="02010600030101010101" pitchFamily="2" charset="-122"/>
                      </a:endParaRPr>
                    </a:p>
                  </a:txBody>
                  <a:tcPr marL="63305" marR="63305" marT="0" marB="0" anchor="ctr"/>
                </a:tc>
                <a:tc>
                  <a:txBody>
                    <a:bodyPr/>
                    <a:lstStyle/>
                    <a:p>
                      <a:pPr algn="ctr">
                        <a:lnSpc>
                          <a:spcPts val="1800"/>
                        </a:lnSpc>
                        <a:spcAft>
                          <a:spcPts val="0"/>
                        </a:spcAft>
                      </a:pPr>
                      <a:r>
                        <a:rPr lang="en-US" sz="1000" kern="100">
                          <a:effectLst/>
                        </a:rPr>
                        <a:t>24.00</a:t>
                      </a:r>
                      <a:endParaRPr lang="zh-CN" sz="800">
                        <a:effectLst/>
                        <a:latin typeface="Times New Roman" panose="02020603050405020304" pitchFamily="18" charset="0"/>
                        <a:ea typeface="宋体" panose="02010600030101010101" pitchFamily="2" charset="-122"/>
                      </a:endParaRPr>
                    </a:p>
                  </a:txBody>
                  <a:tcPr marL="63305" marR="63305" marT="0" marB="0" anchor="ctr"/>
                </a:tc>
                <a:tc>
                  <a:txBody>
                    <a:bodyPr/>
                    <a:lstStyle/>
                    <a:p>
                      <a:pPr algn="ctr">
                        <a:lnSpc>
                          <a:spcPts val="1800"/>
                        </a:lnSpc>
                        <a:spcAft>
                          <a:spcPts val="0"/>
                        </a:spcAft>
                      </a:pPr>
                      <a:r>
                        <a:rPr lang="en-US" sz="1000" kern="100">
                          <a:effectLst/>
                        </a:rPr>
                        <a:t>4.00</a:t>
                      </a:r>
                      <a:endParaRPr lang="zh-CN" sz="800">
                        <a:effectLst/>
                        <a:latin typeface="Times New Roman" panose="02020603050405020304" pitchFamily="18" charset="0"/>
                        <a:ea typeface="宋体" panose="02010600030101010101" pitchFamily="2" charset="-122"/>
                      </a:endParaRPr>
                    </a:p>
                  </a:txBody>
                  <a:tcPr marL="63305" marR="63305" marT="0" marB="0" anchor="ctr"/>
                </a:tc>
              </a:tr>
              <a:tr h="307167">
                <a:tc>
                  <a:txBody>
                    <a:bodyPr/>
                    <a:lstStyle/>
                    <a:p>
                      <a:pPr algn="ctr">
                        <a:lnSpc>
                          <a:spcPts val="1800"/>
                        </a:lnSpc>
                        <a:spcAft>
                          <a:spcPts val="0"/>
                        </a:spcAft>
                      </a:pPr>
                      <a:r>
                        <a:rPr lang="en-US" sz="1000" kern="100">
                          <a:effectLst/>
                        </a:rPr>
                        <a:t>MQ2</a:t>
                      </a:r>
                      <a:endParaRPr lang="zh-CN" sz="800">
                        <a:effectLst/>
                        <a:latin typeface="Times New Roman" panose="02020603050405020304" pitchFamily="18" charset="0"/>
                        <a:ea typeface="宋体" panose="02010600030101010101" pitchFamily="2" charset="-122"/>
                      </a:endParaRPr>
                    </a:p>
                  </a:txBody>
                  <a:tcPr marL="63305" marR="63305" marT="0" marB="0" anchor="ctr"/>
                </a:tc>
                <a:tc>
                  <a:txBody>
                    <a:bodyPr/>
                    <a:lstStyle/>
                    <a:p>
                      <a:pPr algn="ctr">
                        <a:lnSpc>
                          <a:spcPts val="1800"/>
                        </a:lnSpc>
                        <a:spcAft>
                          <a:spcPts val="0"/>
                        </a:spcAft>
                      </a:pPr>
                      <a:r>
                        <a:rPr lang="zh-CN" sz="1000" kern="100">
                          <a:effectLst/>
                        </a:rPr>
                        <a:t>框支撑</a:t>
                      </a:r>
                      <a:endParaRPr lang="zh-CN" sz="800">
                        <a:effectLst/>
                        <a:latin typeface="Times New Roman" panose="02020603050405020304" pitchFamily="18" charset="0"/>
                        <a:ea typeface="宋体" panose="02010600030101010101" pitchFamily="2" charset="-122"/>
                      </a:endParaRPr>
                    </a:p>
                  </a:txBody>
                  <a:tcPr marL="63305" marR="63305" marT="0" marB="0" anchor="ctr"/>
                </a:tc>
                <a:tc>
                  <a:txBody>
                    <a:bodyPr/>
                    <a:lstStyle/>
                    <a:p>
                      <a:pPr algn="ctr">
                        <a:lnSpc>
                          <a:spcPts val="1800"/>
                        </a:lnSpc>
                        <a:spcAft>
                          <a:spcPts val="0"/>
                        </a:spcAft>
                      </a:pPr>
                      <a:r>
                        <a:rPr lang="en-US" sz="1000" kern="100">
                          <a:effectLst/>
                        </a:rPr>
                        <a:t>1</a:t>
                      </a:r>
                      <a:endParaRPr lang="zh-CN" sz="800">
                        <a:effectLst/>
                        <a:latin typeface="Times New Roman" panose="02020603050405020304" pitchFamily="18" charset="0"/>
                        <a:ea typeface="宋体" panose="02010600030101010101" pitchFamily="2" charset="-122"/>
                      </a:endParaRPr>
                    </a:p>
                  </a:txBody>
                  <a:tcPr marL="63305" marR="63305" marT="0" marB="0" anchor="ctr"/>
                </a:tc>
                <a:tc>
                  <a:txBody>
                    <a:bodyPr/>
                    <a:lstStyle/>
                    <a:p>
                      <a:pPr algn="ctr">
                        <a:lnSpc>
                          <a:spcPts val="1800"/>
                        </a:lnSpc>
                        <a:spcAft>
                          <a:spcPts val="0"/>
                        </a:spcAft>
                      </a:pPr>
                      <a:r>
                        <a:rPr lang="en-US" sz="1000" kern="100">
                          <a:effectLst/>
                        </a:rPr>
                        <a:t>47.60</a:t>
                      </a:r>
                      <a:endParaRPr lang="zh-CN" sz="800">
                        <a:effectLst/>
                        <a:latin typeface="Times New Roman" panose="02020603050405020304" pitchFamily="18" charset="0"/>
                        <a:ea typeface="宋体" panose="02010600030101010101" pitchFamily="2" charset="-122"/>
                      </a:endParaRPr>
                    </a:p>
                  </a:txBody>
                  <a:tcPr marL="63305" marR="63305" marT="0" marB="0" anchor="ctr"/>
                </a:tc>
                <a:tc>
                  <a:txBody>
                    <a:bodyPr/>
                    <a:lstStyle/>
                    <a:p>
                      <a:pPr algn="ctr">
                        <a:lnSpc>
                          <a:spcPts val="1800"/>
                        </a:lnSpc>
                        <a:spcAft>
                          <a:spcPts val="0"/>
                        </a:spcAft>
                      </a:pPr>
                      <a:r>
                        <a:rPr lang="en-US" sz="1000" kern="100">
                          <a:effectLst/>
                        </a:rPr>
                        <a:t>5.20</a:t>
                      </a:r>
                      <a:endParaRPr lang="zh-CN" sz="800">
                        <a:effectLst/>
                        <a:latin typeface="Times New Roman" panose="02020603050405020304" pitchFamily="18" charset="0"/>
                        <a:ea typeface="宋体" panose="02010600030101010101" pitchFamily="2" charset="-122"/>
                      </a:endParaRPr>
                    </a:p>
                  </a:txBody>
                  <a:tcPr marL="63305" marR="63305" marT="0" marB="0" anchor="ctr"/>
                </a:tc>
                <a:tc>
                  <a:txBody>
                    <a:bodyPr/>
                    <a:lstStyle/>
                    <a:p>
                      <a:pPr algn="ctr">
                        <a:lnSpc>
                          <a:spcPts val="1800"/>
                        </a:lnSpc>
                        <a:spcAft>
                          <a:spcPts val="0"/>
                        </a:spcAft>
                      </a:pPr>
                      <a:r>
                        <a:rPr lang="en-US" sz="1000" kern="100">
                          <a:effectLst/>
                        </a:rPr>
                        <a:t>247.52</a:t>
                      </a:r>
                      <a:endParaRPr lang="zh-CN" sz="800">
                        <a:effectLst/>
                        <a:latin typeface="Times New Roman" panose="02020603050405020304" pitchFamily="18" charset="0"/>
                        <a:ea typeface="宋体" panose="02010600030101010101" pitchFamily="2" charset="-122"/>
                      </a:endParaRPr>
                    </a:p>
                  </a:txBody>
                  <a:tcPr marL="63305" marR="63305" marT="0" marB="0" anchor="ctr"/>
                </a:tc>
                <a:tc>
                  <a:txBody>
                    <a:bodyPr/>
                    <a:lstStyle/>
                    <a:p>
                      <a:pPr algn="ctr">
                        <a:lnSpc>
                          <a:spcPts val="1800"/>
                        </a:lnSpc>
                        <a:spcAft>
                          <a:spcPts val="0"/>
                        </a:spcAft>
                      </a:pPr>
                      <a:r>
                        <a:rPr lang="en-US" sz="1000" kern="100">
                          <a:effectLst/>
                        </a:rPr>
                        <a:t>0.00</a:t>
                      </a:r>
                      <a:endParaRPr lang="zh-CN" sz="800">
                        <a:effectLst/>
                        <a:latin typeface="Times New Roman" panose="02020603050405020304" pitchFamily="18" charset="0"/>
                        <a:ea typeface="宋体" panose="02010600030101010101" pitchFamily="2" charset="-122"/>
                      </a:endParaRPr>
                    </a:p>
                  </a:txBody>
                  <a:tcPr marL="63305" marR="63305" marT="0" marB="0" anchor="ctr"/>
                </a:tc>
                <a:tc>
                  <a:txBody>
                    <a:bodyPr/>
                    <a:lstStyle/>
                    <a:p>
                      <a:pPr algn="ctr">
                        <a:lnSpc>
                          <a:spcPts val="1800"/>
                        </a:lnSpc>
                        <a:spcAft>
                          <a:spcPts val="0"/>
                        </a:spcAft>
                      </a:pPr>
                      <a:r>
                        <a:rPr lang="en-US" sz="1000" kern="100">
                          <a:effectLst/>
                        </a:rPr>
                        <a:t>0.00</a:t>
                      </a:r>
                      <a:endParaRPr lang="zh-CN" sz="800">
                        <a:effectLst/>
                        <a:latin typeface="Times New Roman" panose="02020603050405020304" pitchFamily="18" charset="0"/>
                        <a:ea typeface="宋体" panose="02010600030101010101" pitchFamily="2" charset="-122"/>
                      </a:endParaRPr>
                    </a:p>
                  </a:txBody>
                  <a:tcPr marL="63305" marR="63305" marT="0" marB="0" anchor="ctr"/>
                </a:tc>
                <a:tc>
                  <a:txBody>
                    <a:bodyPr/>
                    <a:lstStyle/>
                    <a:p>
                      <a:pPr algn="ctr">
                        <a:lnSpc>
                          <a:spcPts val="1800"/>
                        </a:lnSpc>
                        <a:spcAft>
                          <a:spcPts val="0"/>
                        </a:spcAft>
                      </a:pPr>
                      <a:r>
                        <a:rPr lang="en-US" sz="1000" kern="100">
                          <a:effectLst/>
                        </a:rPr>
                        <a:t>0</a:t>
                      </a:r>
                      <a:endParaRPr lang="zh-CN" sz="800">
                        <a:effectLst/>
                        <a:latin typeface="Times New Roman" panose="02020603050405020304" pitchFamily="18" charset="0"/>
                        <a:ea typeface="宋体" panose="02010600030101010101" pitchFamily="2" charset="-122"/>
                      </a:endParaRPr>
                    </a:p>
                  </a:txBody>
                  <a:tcPr marL="63305" marR="63305" marT="0" marB="0" anchor="ctr"/>
                </a:tc>
                <a:tc>
                  <a:txBody>
                    <a:bodyPr/>
                    <a:lstStyle/>
                    <a:p>
                      <a:pPr algn="ctr">
                        <a:lnSpc>
                          <a:spcPts val="1800"/>
                        </a:lnSpc>
                        <a:spcAft>
                          <a:spcPts val="0"/>
                        </a:spcAft>
                      </a:pPr>
                      <a:r>
                        <a:rPr lang="en-US" sz="1000" kern="100">
                          <a:effectLst/>
                        </a:rPr>
                        <a:t>0.00</a:t>
                      </a:r>
                      <a:endParaRPr lang="zh-CN" sz="800">
                        <a:effectLst/>
                        <a:latin typeface="Times New Roman" panose="02020603050405020304" pitchFamily="18" charset="0"/>
                        <a:ea typeface="宋体" panose="02010600030101010101" pitchFamily="2" charset="-122"/>
                      </a:endParaRPr>
                    </a:p>
                  </a:txBody>
                  <a:tcPr marL="63305" marR="63305" marT="0" marB="0" anchor="ctr"/>
                </a:tc>
                <a:tc>
                  <a:txBody>
                    <a:bodyPr/>
                    <a:lstStyle/>
                    <a:p>
                      <a:pPr algn="ctr">
                        <a:lnSpc>
                          <a:spcPts val="1800"/>
                        </a:lnSpc>
                        <a:spcAft>
                          <a:spcPts val="0"/>
                        </a:spcAft>
                      </a:pPr>
                      <a:r>
                        <a:rPr lang="en-US" sz="1000" kern="100">
                          <a:effectLst/>
                        </a:rPr>
                        <a:t>0.00</a:t>
                      </a:r>
                      <a:endParaRPr lang="zh-CN" sz="800">
                        <a:effectLst/>
                        <a:latin typeface="Times New Roman" panose="02020603050405020304" pitchFamily="18" charset="0"/>
                        <a:ea typeface="宋体" panose="02010600030101010101" pitchFamily="2" charset="-122"/>
                      </a:endParaRPr>
                    </a:p>
                  </a:txBody>
                  <a:tcPr marL="63305" marR="63305" marT="0" marB="0" anchor="ctr"/>
                </a:tc>
              </a:tr>
              <a:tr h="307167">
                <a:tc>
                  <a:txBody>
                    <a:bodyPr/>
                    <a:lstStyle/>
                    <a:p>
                      <a:pPr algn="ctr">
                        <a:lnSpc>
                          <a:spcPts val="1800"/>
                        </a:lnSpc>
                        <a:spcAft>
                          <a:spcPts val="0"/>
                        </a:spcAft>
                      </a:pPr>
                      <a:r>
                        <a:rPr lang="en-US" sz="1000" kern="100">
                          <a:effectLst/>
                        </a:rPr>
                        <a:t>MQ3</a:t>
                      </a:r>
                      <a:endParaRPr lang="zh-CN" sz="800">
                        <a:effectLst/>
                        <a:latin typeface="Times New Roman" panose="02020603050405020304" pitchFamily="18" charset="0"/>
                        <a:ea typeface="宋体" panose="02010600030101010101" pitchFamily="2" charset="-122"/>
                      </a:endParaRPr>
                    </a:p>
                  </a:txBody>
                  <a:tcPr marL="63305" marR="63305" marT="0" marB="0" anchor="ctr"/>
                </a:tc>
                <a:tc>
                  <a:txBody>
                    <a:bodyPr/>
                    <a:lstStyle/>
                    <a:p>
                      <a:pPr algn="ctr">
                        <a:lnSpc>
                          <a:spcPts val="1800"/>
                        </a:lnSpc>
                        <a:spcAft>
                          <a:spcPts val="0"/>
                        </a:spcAft>
                      </a:pPr>
                      <a:r>
                        <a:rPr lang="zh-CN" sz="1000" kern="100">
                          <a:effectLst/>
                        </a:rPr>
                        <a:t>框支撑</a:t>
                      </a:r>
                      <a:endParaRPr lang="zh-CN" sz="800">
                        <a:effectLst/>
                        <a:latin typeface="Times New Roman" panose="02020603050405020304" pitchFamily="18" charset="0"/>
                        <a:ea typeface="宋体" panose="02010600030101010101" pitchFamily="2" charset="-122"/>
                      </a:endParaRPr>
                    </a:p>
                  </a:txBody>
                  <a:tcPr marL="63305" marR="63305" marT="0" marB="0" anchor="ctr"/>
                </a:tc>
                <a:tc>
                  <a:txBody>
                    <a:bodyPr/>
                    <a:lstStyle/>
                    <a:p>
                      <a:pPr algn="ctr">
                        <a:lnSpc>
                          <a:spcPts val="1800"/>
                        </a:lnSpc>
                        <a:spcAft>
                          <a:spcPts val="0"/>
                        </a:spcAft>
                      </a:pPr>
                      <a:r>
                        <a:rPr lang="en-US" sz="1000" kern="100">
                          <a:effectLst/>
                        </a:rPr>
                        <a:t>6</a:t>
                      </a:r>
                      <a:endParaRPr lang="zh-CN" sz="800">
                        <a:effectLst/>
                        <a:latin typeface="Times New Roman" panose="02020603050405020304" pitchFamily="18" charset="0"/>
                        <a:ea typeface="宋体" panose="02010600030101010101" pitchFamily="2" charset="-122"/>
                      </a:endParaRPr>
                    </a:p>
                  </a:txBody>
                  <a:tcPr marL="63305" marR="63305" marT="0" marB="0" anchor="ctr"/>
                </a:tc>
                <a:tc>
                  <a:txBody>
                    <a:bodyPr/>
                    <a:lstStyle/>
                    <a:p>
                      <a:pPr algn="ctr">
                        <a:lnSpc>
                          <a:spcPts val="1800"/>
                        </a:lnSpc>
                        <a:spcAft>
                          <a:spcPts val="0"/>
                        </a:spcAft>
                      </a:pPr>
                      <a:r>
                        <a:rPr lang="en-US" sz="1000" kern="100">
                          <a:effectLst/>
                        </a:rPr>
                        <a:t>1.80</a:t>
                      </a:r>
                      <a:endParaRPr lang="zh-CN" sz="800">
                        <a:effectLst/>
                        <a:latin typeface="Times New Roman" panose="02020603050405020304" pitchFamily="18" charset="0"/>
                        <a:ea typeface="宋体" panose="02010600030101010101" pitchFamily="2" charset="-122"/>
                      </a:endParaRPr>
                    </a:p>
                  </a:txBody>
                  <a:tcPr marL="63305" marR="63305" marT="0" marB="0" anchor="ctr"/>
                </a:tc>
                <a:tc>
                  <a:txBody>
                    <a:bodyPr/>
                    <a:lstStyle/>
                    <a:p>
                      <a:pPr algn="ctr">
                        <a:lnSpc>
                          <a:spcPts val="1800"/>
                        </a:lnSpc>
                        <a:spcAft>
                          <a:spcPts val="0"/>
                        </a:spcAft>
                      </a:pPr>
                      <a:r>
                        <a:rPr lang="en-US" sz="1000" kern="100">
                          <a:effectLst/>
                        </a:rPr>
                        <a:t>26.40</a:t>
                      </a:r>
                      <a:endParaRPr lang="zh-CN" sz="800">
                        <a:effectLst/>
                        <a:latin typeface="Times New Roman" panose="02020603050405020304" pitchFamily="18" charset="0"/>
                        <a:ea typeface="宋体" panose="02010600030101010101" pitchFamily="2" charset="-122"/>
                      </a:endParaRPr>
                    </a:p>
                  </a:txBody>
                  <a:tcPr marL="63305" marR="63305" marT="0" marB="0" anchor="ctr"/>
                </a:tc>
                <a:tc>
                  <a:txBody>
                    <a:bodyPr/>
                    <a:lstStyle/>
                    <a:p>
                      <a:pPr algn="ctr">
                        <a:lnSpc>
                          <a:spcPts val="1800"/>
                        </a:lnSpc>
                        <a:spcAft>
                          <a:spcPts val="0"/>
                        </a:spcAft>
                      </a:pPr>
                      <a:r>
                        <a:rPr lang="en-US" sz="1000" kern="100">
                          <a:effectLst/>
                        </a:rPr>
                        <a:t>285.12</a:t>
                      </a:r>
                      <a:endParaRPr lang="zh-CN" sz="800">
                        <a:effectLst/>
                        <a:latin typeface="Times New Roman" panose="02020603050405020304" pitchFamily="18" charset="0"/>
                        <a:ea typeface="宋体" panose="02010600030101010101" pitchFamily="2" charset="-122"/>
                      </a:endParaRPr>
                    </a:p>
                  </a:txBody>
                  <a:tcPr marL="63305" marR="63305" marT="0" marB="0" anchor="ctr"/>
                </a:tc>
                <a:tc>
                  <a:txBody>
                    <a:bodyPr/>
                    <a:lstStyle/>
                    <a:p>
                      <a:pPr algn="ctr">
                        <a:lnSpc>
                          <a:spcPts val="1800"/>
                        </a:lnSpc>
                        <a:spcAft>
                          <a:spcPts val="0"/>
                        </a:spcAft>
                      </a:pPr>
                      <a:r>
                        <a:rPr lang="en-US" sz="1000" kern="100">
                          <a:effectLst/>
                        </a:rPr>
                        <a:t>0.00</a:t>
                      </a:r>
                      <a:endParaRPr lang="zh-CN" sz="800">
                        <a:effectLst/>
                        <a:latin typeface="Times New Roman" panose="02020603050405020304" pitchFamily="18" charset="0"/>
                        <a:ea typeface="宋体" panose="02010600030101010101" pitchFamily="2" charset="-122"/>
                      </a:endParaRPr>
                    </a:p>
                  </a:txBody>
                  <a:tcPr marL="63305" marR="63305" marT="0" marB="0" anchor="ctr"/>
                </a:tc>
                <a:tc>
                  <a:txBody>
                    <a:bodyPr/>
                    <a:lstStyle/>
                    <a:p>
                      <a:pPr algn="ctr">
                        <a:lnSpc>
                          <a:spcPts val="1800"/>
                        </a:lnSpc>
                        <a:spcAft>
                          <a:spcPts val="0"/>
                        </a:spcAft>
                      </a:pPr>
                      <a:r>
                        <a:rPr lang="en-US" sz="1000" kern="100">
                          <a:effectLst/>
                        </a:rPr>
                        <a:t>0.00</a:t>
                      </a:r>
                      <a:endParaRPr lang="zh-CN" sz="800">
                        <a:effectLst/>
                        <a:latin typeface="Times New Roman" panose="02020603050405020304" pitchFamily="18" charset="0"/>
                        <a:ea typeface="宋体" panose="02010600030101010101" pitchFamily="2" charset="-122"/>
                      </a:endParaRPr>
                    </a:p>
                  </a:txBody>
                  <a:tcPr marL="63305" marR="63305" marT="0" marB="0" anchor="ctr"/>
                </a:tc>
                <a:tc>
                  <a:txBody>
                    <a:bodyPr/>
                    <a:lstStyle/>
                    <a:p>
                      <a:pPr algn="ctr">
                        <a:lnSpc>
                          <a:spcPts val="1800"/>
                        </a:lnSpc>
                        <a:spcAft>
                          <a:spcPts val="0"/>
                        </a:spcAft>
                      </a:pPr>
                      <a:r>
                        <a:rPr lang="en-US" sz="1000" kern="100">
                          <a:effectLst/>
                        </a:rPr>
                        <a:t>0</a:t>
                      </a:r>
                      <a:endParaRPr lang="zh-CN" sz="800">
                        <a:effectLst/>
                        <a:latin typeface="Times New Roman" panose="02020603050405020304" pitchFamily="18" charset="0"/>
                        <a:ea typeface="宋体" panose="02010600030101010101" pitchFamily="2" charset="-122"/>
                      </a:endParaRPr>
                    </a:p>
                  </a:txBody>
                  <a:tcPr marL="63305" marR="63305" marT="0" marB="0" anchor="ctr"/>
                </a:tc>
                <a:tc>
                  <a:txBody>
                    <a:bodyPr/>
                    <a:lstStyle/>
                    <a:p>
                      <a:pPr algn="ctr">
                        <a:lnSpc>
                          <a:spcPts val="1800"/>
                        </a:lnSpc>
                        <a:spcAft>
                          <a:spcPts val="0"/>
                        </a:spcAft>
                      </a:pPr>
                      <a:r>
                        <a:rPr lang="en-US" sz="1000" kern="100">
                          <a:effectLst/>
                        </a:rPr>
                        <a:t>0.00</a:t>
                      </a:r>
                      <a:endParaRPr lang="zh-CN" sz="800">
                        <a:effectLst/>
                        <a:latin typeface="Times New Roman" panose="02020603050405020304" pitchFamily="18" charset="0"/>
                        <a:ea typeface="宋体" panose="02010600030101010101" pitchFamily="2" charset="-122"/>
                      </a:endParaRPr>
                    </a:p>
                  </a:txBody>
                  <a:tcPr marL="63305" marR="63305" marT="0" marB="0" anchor="ctr"/>
                </a:tc>
                <a:tc>
                  <a:txBody>
                    <a:bodyPr/>
                    <a:lstStyle/>
                    <a:p>
                      <a:pPr algn="ctr">
                        <a:lnSpc>
                          <a:spcPts val="1800"/>
                        </a:lnSpc>
                        <a:spcAft>
                          <a:spcPts val="0"/>
                        </a:spcAft>
                      </a:pPr>
                      <a:r>
                        <a:rPr lang="en-US" sz="1000" kern="100">
                          <a:effectLst/>
                        </a:rPr>
                        <a:t>0.00</a:t>
                      </a:r>
                      <a:endParaRPr lang="zh-CN" sz="800">
                        <a:effectLst/>
                        <a:latin typeface="Times New Roman" panose="02020603050405020304" pitchFamily="18" charset="0"/>
                        <a:ea typeface="宋体" panose="02010600030101010101" pitchFamily="2" charset="-122"/>
                      </a:endParaRPr>
                    </a:p>
                  </a:txBody>
                  <a:tcPr marL="63305" marR="63305" marT="0" marB="0" anchor="ctr"/>
                </a:tc>
              </a:tr>
              <a:tr h="307167">
                <a:tc>
                  <a:txBody>
                    <a:bodyPr/>
                    <a:lstStyle/>
                    <a:p>
                      <a:pPr algn="ctr">
                        <a:lnSpc>
                          <a:spcPts val="1800"/>
                        </a:lnSpc>
                        <a:spcAft>
                          <a:spcPts val="0"/>
                        </a:spcAft>
                      </a:pPr>
                      <a:r>
                        <a:rPr lang="en-US" sz="1000" kern="100">
                          <a:effectLst/>
                        </a:rPr>
                        <a:t>MQ4</a:t>
                      </a:r>
                      <a:endParaRPr lang="zh-CN" sz="800">
                        <a:effectLst/>
                        <a:latin typeface="Times New Roman" panose="02020603050405020304" pitchFamily="18" charset="0"/>
                        <a:ea typeface="宋体" panose="02010600030101010101" pitchFamily="2" charset="-122"/>
                      </a:endParaRPr>
                    </a:p>
                  </a:txBody>
                  <a:tcPr marL="63305" marR="63305" marT="0" marB="0" anchor="ctr"/>
                </a:tc>
                <a:tc>
                  <a:txBody>
                    <a:bodyPr/>
                    <a:lstStyle/>
                    <a:p>
                      <a:pPr algn="ctr">
                        <a:lnSpc>
                          <a:spcPts val="1800"/>
                        </a:lnSpc>
                        <a:spcAft>
                          <a:spcPts val="0"/>
                        </a:spcAft>
                      </a:pPr>
                      <a:r>
                        <a:rPr lang="zh-CN" sz="1000" kern="100">
                          <a:effectLst/>
                        </a:rPr>
                        <a:t>框支撑</a:t>
                      </a:r>
                      <a:endParaRPr lang="zh-CN" sz="800">
                        <a:effectLst/>
                        <a:latin typeface="Times New Roman" panose="02020603050405020304" pitchFamily="18" charset="0"/>
                        <a:ea typeface="宋体" panose="02010600030101010101" pitchFamily="2" charset="-122"/>
                      </a:endParaRPr>
                    </a:p>
                  </a:txBody>
                  <a:tcPr marL="63305" marR="63305" marT="0" marB="0" anchor="ctr"/>
                </a:tc>
                <a:tc>
                  <a:txBody>
                    <a:bodyPr/>
                    <a:lstStyle/>
                    <a:p>
                      <a:pPr algn="ctr">
                        <a:lnSpc>
                          <a:spcPts val="1800"/>
                        </a:lnSpc>
                        <a:spcAft>
                          <a:spcPts val="0"/>
                        </a:spcAft>
                      </a:pPr>
                      <a:r>
                        <a:rPr lang="en-US" sz="1000" kern="100">
                          <a:effectLst/>
                        </a:rPr>
                        <a:t>1</a:t>
                      </a:r>
                      <a:endParaRPr lang="zh-CN" sz="800">
                        <a:effectLst/>
                        <a:latin typeface="Times New Roman" panose="02020603050405020304" pitchFamily="18" charset="0"/>
                        <a:ea typeface="宋体" panose="02010600030101010101" pitchFamily="2" charset="-122"/>
                      </a:endParaRPr>
                    </a:p>
                  </a:txBody>
                  <a:tcPr marL="63305" marR="63305" marT="0" marB="0" anchor="ctr"/>
                </a:tc>
                <a:tc>
                  <a:txBody>
                    <a:bodyPr/>
                    <a:lstStyle/>
                    <a:p>
                      <a:pPr algn="ctr">
                        <a:lnSpc>
                          <a:spcPts val="1800"/>
                        </a:lnSpc>
                        <a:spcAft>
                          <a:spcPts val="0"/>
                        </a:spcAft>
                      </a:pPr>
                      <a:r>
                        <a:rPr lang="en-US" sz="1000" kern="100">
                          <a:effectLst/>
                        </a:rPr>
                        <a:t>24.70</a:t>
                      </a:r>
                      <a:endParaRPr lang="zh-CN" sz="800">
                        <a:effectLst/>
                        <a:latin typeface="Times New Roman" panose="02020603050405020304" pitchFamily="18" charset="0"/>
                        <a:ea typeface="宋体" panose="02010600030101010101" pitchFamily="2" charset="-122"/>
                      </a:endParaRPr>
                    </a:p>
                  </a:txBody>
                  <a:tcPr marL="63305" marR="63305" marT="0" marB="0" anchor="ctr"/>
                </a:tc>
                <a:tc>
                  <a:txBody>
                    <a:bodyPr/>
                    <a:lstStyle/>
                    <a:p>
                      <a:pPr algn="ctr">
                        <a:lnSpc>
                          <a:spcPts val="1800"/>
                        </a:lnSpc>
                        <a:spcAft>
                          <a:spcPts val="0"/>
                        </a:spcAft>
                      </a:pPr>
                      <a:r>
                        <a:rPr lang="en-US" sz="1000" kern="100">
                          <a:effectLst/>
                        </a:rPr>
                        <a:t>19.20</a:t>
                      </a:r>
                      <a:endParaRPr lang="zh-CN" sz="800">
                        <a:effectLst/>
                        <a:latin typeface="Times New Roman" panose="02020603050405020304" pitchFamily="18" charset="0"/>
                        <a:ea typeface="宋体" panose="02010600030101010101" pitchFamily="2" charset="-122"/>
                      </a:endParaRPr>
                    </a:p>
                  </a:txBody>
                  <a:tcPr marL="63305" marR="63305" marT="0" marB="0" anchor="ctr"/>
                </a:tc>
                <a:tc>
                  <a:txBody>
                    <a:bodyPr/>
                    <a:lstStyle/>
                    <a:p>
                      <a:pPr algn="ctr">
                        <a:lnSpc>
                          <a:spcPts val="1800"/>
                        </a:lnSpc>
                        <a:spcAft>
                          <a:spcPts val="0"/>
                        </a:spcAft>
                      </a:pPr>
                      <a:r>
                        <a:rPr lang="en-US" sz="1000" kern="100">
                          <a:effectLst/>
                        </a:rPr>
                        <a:t>474.24</a:t>
                      </a:r>
                      <a:endParaRPr lang="zh-CN" sz="800">
                        <a:effectLst/>
                        <a:latin typeface="Times New Roman" panose="02020603050405020304" pitchFamily="18" charset="0"/>
                        <a:ea typeface="宋体" panose="02010600030101010101" pitchFamily="2" charset="-122"/>
                      </a:endParaRPr>
                    </a:p>
                  </a:txBody>
                  <a:tcPr marL="63305" marR="63305" marT="0" marB="0" anchor="ctr"/>
                </a:tc>
                <a:tc>
                  <a:txBody>
                    <a:bodyPr/>
                    <a:lstStyle/>
                    <a:p>
                      <a:pPr algn="ctr">
                        <a:lnSpc>
                          <a:spcPts val="1800"/>
                        </a:lnSpc>
                        <a:spcAft>
                          <a:spcPts val="0"/>
                        </a:spcAft>
                      </a:pPr>
                      <a:r>
                        <a:rPr lang="en-US" sz="1000" kern="100">
                          <a:effectLst/>
                        </a:rPr>
                        <a:t>2.00</a:t>
                      </a:r>
                      <a:endParaRPr lang="zh-CN" sz="800">
                        <a:effectLst/>
                        <a:latin typeface="Times New Roman" panose="02020603050405020304" pitchFamily="18" charset="0"/>
                        <a:ea typeface="宋体" panose="02010600030101010101" pitchFamily="2" charset="-122"/>
                      </a:endParaRPr>
                    </a:p>
                  </a:txBody>
                  <a:tcPr marL="63305" marR="63305" marT="0" marB="0" anchor="ctr"/>
                </a:tc>
                <a:tc>
                  <a:txBody>
                    <a:bodyPr/>
                    <a:lstStyle/>
                    <a:p>
                      <a:pPr algn="ctr">
                        <a:lnSpc>
                          <a:spcPts val="1800"/>
                        </a:lnSpc>
                        <a:spcAft>
                          <a:spcPts val="0"/>
                        </a:spcAft>
                      </a:pPr>
                      <a:r>
                        <a:rPr lang="en-US" sz="1000" kern="100">
                          <a:effectLst/>
                        </a:rPr>
                        <a:t>1.00</a:t>
                      </a:r>
                      <a:endParaRPr lang="zh-CN" sz="800">
                        <a:effectLst/>
                        <a:latin typeface="Times New Roman" panose="02020603050405020304" pitchFamily="18" charset="0"/>
                        <a:ea typeface="宋体" panose="02010600030101010101" pitchFamily="2" charset="-122"/>
                      </a:endParaRPr>
                    </a:p>
                  </a:txBody>
                  <a:tcPr marL="63305" marR="63305" marT="0" marB="0" anchor="ctr"/>
                </a:tc>
                <a:tc>
                  <a:txBody>
                    <a:bodyPr/>
                    <a:lstStyle/>
                    <a:p>
                      <a:pPr algn="ctr">
                        <a:lnSpc>
                          <a:spcPts val="1800"/>
                        </a:lnSpc>
                        <a:spcAft>
                          <a:spcPts val="0"/>
                        </a:spcAft>
                      </a:pPr>
                      <a:r>
                        <a:rPr lang="en-US" sz="1000" kern="100">
                          <a:effectLst/>
                        </a:rPr>
                        <a:t>16</a:t>
                      </a:r>
                      <a:endParaRPr lang="zh-CN" sz="800">
                        <a:effectLst/>
                        <a:latin typeface="Times New Roman" panose="02020603050405020304" pitchFamily="18" charset="0"/>
                        <a:ea typeface="宋体" panose="02010600030101010101" pitchFamily="2" charset="-122"/>
                      </a:endParaRPr>
                    </a:p>
                  </a:txBody>
                  <a:tcPr marL="63305" marR="63305" marT="0" marB="0" anchor="ctr"/>
                </a:tc>
                <a:tc>
                  <a:txBody>
                    <a:bodyPr/>
                    <a:lstStyle/>
                    <a:p>
                      <a:pPr algn="ctr">
                        <a:lnSpc>
                          <a:spcPts val="1800"/>
                        </a:lnSpc>
                        <a:spcAft>
                          <a:spcPts val="0"/>
                        </a:spcAft>
                      </a:pPr>
                      <a:r>
                        <a:rPr lang="en-US" sz="1000" kern="100">
                          <a:effectLst/>
                        </a:rPr>
                        <a:t>32.00</a:t>
                      </a:r>
                      <a:endParaRPr lang="zh-CN" sz="800">
                        <a:effectLst/>
                        <a:latin typeface="Times New Roman" panose="02020603050405020304" pitchFamily="18" charset="0"/>
                        <a:ea typeface="宋体" panose="02010600030101010101" pitchFamily="2" charset="-122"/>
                      </a:endParaRPr>
                    </a:p>
                  </a:txBody>
                  <a:tcPr marL="63305" marR="63305" marT="0" marB="0" anchor="ctr"/>
                </a:tc>
                <a:tc>
                  <a:txBody>
                    <a:bodyPr/>
                    <a:lstStyle/>
                    <a:p>
                      <a:pPr algn="ctr">
                        <a:lnSpc>
                          <a:spcPts val="1800"/>
                        </a:lnSpc>
                        <a:spcAft>
                          <a:spcPts val="0"/>
                        </a:spcAft>
                      </a:pPr>
                      <a:r>
                        <a:rPr lang="en-US" sz="1000" kern="100">
                          <a:effectLst/>
                        </a:rPr>
                        <a:t>6.75</a:t>
                      </a:r>
                      <a:endParaRPr lang="zh-CN" sz="800">
                        <a:effectLst/>
                        <a:latin typeface="Times New Roman" panose="02020603050405020304" pitchFamily="18" charset="0"/>
                        <a:ea typeface="宋体" panose="02010600030101010101" pitchFamily="2" charset="-122"/>
                      </a:endParaRPr>
                    </a:p>
                  </a:txBody>
                  <a:tcPr marL="63305" marR="63305" marT="0" marB="0" anchor="ctr"/>
                </a:tc>
              </a:tr>
              <a:tr h="307167">
                <a:tc>
                  <a:txBody>
                    <a:bodyPr/>
                    <a:lstStyle/>
                    <a:p>
                      <a:pPr algn="ctr">
                        <a:lnSpc>
                          <a:spcPts val="1800"/>
                        </a:lnSpc>
                        <a:spcAft>
                          <a:spcPts val="0"/>
                        </a:spcAft>
                      </a:pPr>
                      <a:r>
                        <a:rPr lang="en-US" sz="1000" kern="100">
                          <a:effectLst/>
                        </a:rPr>
                        <a:t>MQ5</a:t>
                      </a:r>
                      <a:endParaRPr lang="zh-CN" sz="800">
                        <a:effectLst/>
                        <a:latin typeface="Times New Roman" panose="02020603050405020304" pitchFamily="18" charset="0"/>
                        <a:ea typeface="宋体" panose="02010600030101010101" pitchFamily="2" charset="-122"/>
                      </a:endParaRPr>
                    </a:p>
                  </a:txBody>
                  <a:tcPr marL="63305" marR="63305" marT="0" marB="0" anchor="ctr"/>
                </a:tc>
                <a:tc>
                  <a:txBody>
                    <a:bodyPr/>
                    <a:lstStyle/>
                    <a:p>
                      <a:pPr algn="ctr">
                        <a:lnSpc>
                          <a:spcPts val="1800"/>
                        </a:lnSpc>
                        <a:spcAft>
                          <a:spcPts val="0"/>
                        </a:spcAft>
                      </a:pPr>
                      <a:r>
                        <a:rPr lang="zh-CN" sz="1000" kern="100">
                          <a:effectLst/>
                        </a:rPr>
                        <a:t>框支撑</a:t>
                      </a:r>
                      <a:endParaRPr lang="zh-CN" sz="800">
                        <a:effectLst/>
                        <a:latin typeface="Times New Roman" panose="02020603050405020304" pitchFamily="18" charset="0"/>
                        <a:ea typeface="宋体" panose="02010600030101010101" pitchFamily="2" charset="-122"/>
                      </a:endParaRPr>
                    </a:p>
                  </a:txBody>
                  <a:tcPr marL="63305" marR="63305" marT="0" marB="0" anchor="ctr"/>
                </a:tc>
                <a:tc>
                  <a:txBody>
                    <a:bodyPr/>
                    <a:lstStyle/>
                    <a:p>
                      <a:pPr algn="ctr">
                        <a:lnSpc>
                          <a:spcPts val="1800"/>
                        </a:lnSpc>
                        <a:spcAft>
                          <a:spcPts val="0"/>
                        </a:spcAft>
                      </a:pPr>
                      <a:r>
                        <a:rPr lang="en-US" sz="1000" kern="100">
                          <a:effectLst/>
                        </a:rPr>
                        <a:t>1</a:t>
                      </a:r>
                      <a:endParaRPr lang="zh-CN" sz="800">
                        <a:effectLst/>
                        <a:latin typeface="Times New Roman" panose="02020603050405020304" pitchFamily="18" charset="0"/>
                        <a:ea typeface="宋体" panose="02010600030101010101" pitchFamily="2" charset="-122"/>
                      </a:endParaRPr>
                    </a:p>
                  </a:txBody>
                  <a:tcPr marL="63305" marR="63305" marT="0" marB="0" anchor="ctr"/>
                </a:tc>
                <a:tc>
                  <a:txBody>
                    <a:bodyPr/>
                    <a:lstStyle/>
                    <a:p>
                      <a:pPr algn="ctr">
                        <a:lnSpc>
                          <a:spcPts val="1800"/>
                        </a:lnSpc>
                        <a:spcAft>
                          <a:spcPts val="0"/>
                        </a:spcAft>
                      </a:pPr>
                      <a:r>
                        <a:rPr lang="en-US" sz="1000" kern="100">
                          <a:effectLst/>
                        </a:rPr>
                        <a:t>61.30</a:t>
                      </a:r>
                      <a:endParaRPr lang="zh-CN" sz="800">
                        <a:effectLst/>
                        <a:latin typeface="Times New Roman" panose="02020603050405020304" pitchFamily="18" charset="0"/>
                        <a:ea typeface="宋体" panose="02010600030101010101" pitchFamily="2" charset="-122"/>
                      </a:endParaRPr>
                    </a:p>
                  </a:txBody>
                  <a:tcPr marL="63305" marR="63305" marT="0" marB="0" anchor="ctr"/>
                </a:tc>
                <a:tc>
                  <a:txBody>
                    <a:bodyPr/>
                    <a:lstStyle/>
                    <a:p>
                      <a:pPr algn="ctr">
                        <a:lnSpc>
                          <a:spcPts val="1800"/>
                        </a:lnSpc>
                        <a:spcAft>
                          <a:spcPts val="0"/>
                        </a:spcAft>
                      </a:pPr>
                      <a:r>
                        <a:rPr lang="en-US" sz="1000" kern="100">
                          <a:effectLst/>
                        </a:rPr>
                        <a:t>5.10</a:t>
                      </a:r>
                      <a:endParaRPr lang="zh-CN" sz="800">
                        <a:effectLst/>
                        <a:latin typeface="Times New Roman" panose="02020603050405020304" pitchFamily="18" charset="0"/>
                        <a:ea typeface="宋体" panose="02010600030101010101" pitchFamily="2" charset="-122"/>
                      </a:endParaRPr>
                    </a:p>
                  </a:txBody>
                  <a:tcPr marL="63305" marR="63305" marT="0" marB="0" anchor="ctr"/>
                </a:tc>
                <a:tc>
                  <a:txBody>
                    <a:bodyPr/>
                    <a:lstStyle/>
                    <a:p>
                      <a:pPr algn="ctr">
                        <a:lnSpc>
                          <a:spcPts val="1800"/>
                        </a:lnSpc>
                        <a:spcAft>
                          <a:spcPts val="0"/>
                        </a:spcAft>
                      </a:pPr>
                      <a:r>
                        <a:rPr lang="en-US" sz="1000" kern="100">
                          <a:effectLst/>
                        </a:rPr>
                        <a:t>312.63</a:t>
                      </a:r>
                      <a:endParaRPr lang="zh-CN" sz="800">
                        <a:effectLst/>
                        <a:latin typeface="Times New Roman" panose="02020603050405020304" pitchFamily="18" charset="0"/>
                        <a:ea typeface="宋体" panose="02010600030101010101" pitchFamily="2" charset="-122"/>
                      </a:endParaRPr>
                    </a:p>
                  </a:txBody>
                  <a:tcPr marL="63305" marR="63305" marT="0" marB="0" anchor="ctr"/>
                </a:tc>
                <a:tc>
                  <a:txBody>
                    <a:bodyPr/>
                    <a:lstStyle/>
                    <a:p>
                      <a:pPr algn="ctr">
                        <a:lnSpc>
                          <a:spcPts val="1800"/>
                        </a:lnSpc>
                        <a:spcAft>
                          <a:spcPts val="0"/>
                        </a:spcAft>
                      </a:pPr>
                      <a:r>
                        <a:rPr lang="en-US" sz="1000" kern="100">
                          <a:effectLst/>
                        </a:rPr>
                        <a:t>1.80</a:t>
                      </a:r>
                      <a:endParaRPr lang="zh-CN" sz="800">
                        <a:effectLst/>
                        <a:latin typeface="Times New Roman" panose="02020603050405020304" pitchFamily="18" charset="0"/>
                        <a:ea typeface="宋体" panose="02010600030101010101" pitchFamily="2" charset="-122"/>
                      </a:endParaRPr>
                    </a:p>
                  </a:txBody>
                  <a:tcPr marL="63305" marR="63305" marT="0" marB="0" anchor="ctr"/>
                </a:tc>
                <a:tc>
                  <a:txBody>
                    <a:bodyPr/>
                    <a:lstStyle/>
                    <a:p>
                      <a:pPr algn="ctr">
                        <a:lnSpc>
                          <a:spcPts val="1800"/>
                        </a:lnSpc>
                        <a:spcAft>
                          <a:spcPts val="0"/>
                        </a:spcAft>
                      </a:pPr>
                      <a:r>
                        <a:rPr lang="en-US" sz="1000" kern="100">
                          <a:effectLst/>
                        </a:rPr>
                        <a:t>1.00</a:t>
                      </a:r>
                      <a:endParaRPr lang="zh-CN" sz="800">
                        <a:effectLst/>
                        <a:latin typeface="Times New Roman" panose="02020603050405020304" pitchFamily="18" charset="0"/>
                        <a:ea typeface="宋体" panose="02010600030101010101" pitchFamily="2" charset="-122"/>
                      </a:endParaRPr>
                    </a:p>
                  </a:txBody>
                  <a:tcPr marL="63305" marR="63305" marT="0" marB="0" anchor="ctr"/>
                </a:tc>
                <a:tc>
                  <a:txBody>
                    <a:bodyPr/>
                    <a:lstStyle/>
                    <a:p>
                      <a:pPr algn="ctr">
                        <a:lnSpc>
                          <a:spcPts val="1800"/>
                        </a:lnSpc>
                        <a:spcAft>
                          <a:spcPts val="0"/>
                        </a:spcAft>
                      </a:pPr>
                      <a:r>
                        <a:rPr lang="en-US" sz="1000" kern="100">
                          <a:effectLst/>
                        </a:rPr>
                        <a:t>16</a:t>
                      </a:r>
                      <a:endParaRPr lang="zh-CN" sz="800">
                        <a:effectLst/>
                        <a:latin typeface="Times New Roman" panose="02020603050405020304" pitchFamily="18" charset="0"/>
                        <a:ea typeface="宋体" panose="02010600030101010101" pitchFamily="2" charset="-122"/>
                      </a:endParaRPr>
                    </a:p>
                  </a:txBody>
                  <a:tcPr marL="63305" marR="63305" marT="0" marB="0" anchor="ctr"/>
                </a:tc>
                <a:tc>
                  <a:txBody>
                    <a:bodyPr/>
                    <a:lstStyle/>
                    <a:p>
                      <a:pPr algn="ctr">
                        <a:lnSpc>
                          <a:spcPts val="1800"/>
                        </a:lnSpc>
                        <a:spcAft>
                          <a:spcPts val="0"/>
                        </a:spcAft>
                      </a:pPr>
                      <a:r>
                        <a:rPr lang="en-US" sz="1000" kern="100">
                          <a:effectLst/>
                        </a:rPr>
                        <a:t>28.8</a:t>
                      </a:r>
                      <a:endParaRPr lang="zh-CN" sz="800">
                        <a:effectLst/>
                        <a:latin typeface="Times New Roman" panose="02020603050405020304" pitchFamily="18" charset="0"/>
                        <a:ea typeface="宋体" panose="02010600030101010101" pitchFamily="2" charset="-122"/>
                      </a:endParaRPr>
                    </a:p>
                  </a:txBody>
                  <a:tcPr marL="63305" marR="63305" marT="0" marB="0" anchor="ctr"/>
                </a:tc>
                <a:tc>
                  <a:txBody>
                    <a:bodyPr/>
                    <a:lstStyle/>
                    <a:p>
                      <a:pPr algn="ctr">
                        <a:lnSpc>
                          <a:spcPts val="1800"/>
                        </a:lnSpc>
                        <a:spcAft>
                          <a:spcPts val="0"/>
                        </a:spcAft>
                      </a:pPr>
                      <a:r>
                        <a:rPr lang="en-US" sz="1000" kern="100">
                          <a:effectLst/>
                        </a:rPr>
                        <a:t>8.64</a:t>
                      </a:r>
                      <a:endParaRPr lang="zh-CN" sz="800">
                        <a:effectLst/>
                        <a:latin typeface="Times New Roman" panose="02020603050405020304" pitchFamily="18" charset="0"/>
                        <a:ea typeface="宋体" panose="02010600030101010101" pitchFamily="2" charset="-122"/>
                      </a:endParaRPr>
                    </a:p>
                  </a:txBody>
                  <a:tcPr marL="63305" marR="63305" marT="0" marB="0" anchor="ctr"/>
                </a:tc>
              </a:tr>
              <a:tr h="307167">
                <a:tc>
                  <a:txBody>
                    <a:bodyPr/>
                    <a:lstStyle/>
                    <a:p>
                      <a:pPr algn="ctr">
                        <a:lnSpc>
                          <a:spcPts val="1800"/>
                        </a:lnSpc>
                        <a:spcAft>
                          <a:spcPts val="0"/>
                        </a:spcAft>
                      </a:pPr>
                      <a:r>
                        <a:rPr lang="en-US" sz="1000" kern="100">
                          <a:effectLst/>
                        </a:rPr>
                        <a:t>MQ6</a:t>
                      </a:r>
                      <a:endParaRPr lang="zh-CN" sz="800">
                        <a:effectLst/>
                        <a:latin typeface="Times New Roman" panose="02020603050405020304" pitchFamily="18" charset="0"/>
                        <a:ea typeface="宋体" panose="02010600030101010101" pitchFamily="2" charset="-122"/>
                      </a:endParaRPr>
                    </a:p>
                  </a:txBody>
                  <a:tcPr marL="63305" marR="63305" marT="0" marB="0" anchor="ctr"/>
                </a:tc>
                <a:tc>
                  <a:txBody>
                    <a:bodyPr/>
                    <a:lstStyle/>
                    <a:p>
                      <a:pPr algn="ctr">
                        <a:lnSpc>
                          <a:spcPts val="1800"/>
                        </a:lnSpc>
                        <a:spcAft>
                          <a:spcPts val="0"/>
                        </a:spcAft>
                      </a:pPr>
                      <a:r>
                        <a:rPr lang="zh-CN" sz="1000" kern="100">
                          <a:effectLst/>
                        </a:rPr>
                        <a:t>框支撑</a:t>
                      </a:r>
                      <a:endParaRPr lang="zh-CN" sz="800">
                        <a:effectLst/>
                        <a:latin typeface="Times New Roman" panose="02020603050405020304" pitchFamily="18" charset="0"/>
                        <a:ea typeface="宋体" panose="02010600030101010101" pitchFamily="2" charset="-122"/>
                      </a:endParaRPr>
                    </a:p>
                  </a:txBody>
                  <a:tcPr marL="63305" marR="63305" marT="0" marB="0" anchor="ctr"/>
                </a:tc>
                <a:tc>
                  <a:txBody>
                    <a:bodyPr/>
                    <a:lstStyle/>
                    <a:p>
                      <a:pPr algn="ctr">
                        <a:lnSpc>
                          <a:spcPts val="1800"/>
                        </a:lnSpc>
                        <a:spcAft>
                          <a:spcPts val="0"/>
                        </a:spcAft>
                      </a:pPr>
                      <a:r>
                        <a:rPr lang="en-US" sz="1000" kern="100">
                          <a:effectLst/>
                        </a:rPr>
                        <a:t>1</a:t>
                      </a:r>
                      <a:endParaRPr lang="zh-CN" sz="800">
                        <a:effectLst/>
                        <a:latin typeface="Times New Roman" panose="02020603050405020304" pitchFamily="18" charset="0"/>
                        <a:ea typeface="宋体" panose="02010600030101010101" pitchFamily="2" charset="-122"/>
                      </a:endParaRPr>
                    </a:p>
                  </a:txBody>
                  <a:tcPr marL="63305" marR="63305" marT="0" marB="0" anchor="ctr"/>
                </a:tc>
                <a:tc>
                  <a:txBody>
                    <a:bodyPr/>
                    <a:lstStyle/>
                    <a:p>
                      <a:pPr algn="ctr">
                        <a:lnSpc>
                          <a:spcPts val="1800"/>
                        </a:lnSpc>
                        <a:spcAft>
                          <a:spcPts val="0"/>
                        </a:spcAft>
                      </a:pPr>
                      <a:r>
                        <a:rPr lang="en-US" sz="1000" kern="100">
                          <a:effectLst/>
                        </a:rPr>
                        <a:t>24.60</a:t>
                      </a:r>
                      <a:endParaRPr lang="zh-CN" sz="800">
                        <a:effectLst/>
                        <a:latin typeface="Times New Roman" panose="02020603050405020304" pitchFamily="18" charset="0"/>
                        <a:ea typeface="宋体" panose="02010600030101010101" pitchFamily="2" charset="-122"/>
                      </a:endParaRPr>
                    </a:p>
                  </a:txBody>
                  <a:tcPr marL="63305" marR="63305" marT="0" marB="0" anchor="ctr"/>
                </a:tc>
                <a:tc>
                  <a:txBody>
                    <a:bodyPr/>
                    <a:lstStyle/>
                    <a:p>
                      <a:pPr algn="ctr">
                        <a:lnSpc>
                          <a:spcPts val="1800"/>
                        </a:lnSpc>
                        <a:spcAft>
                          <a:spcPts val="0"/>
                        </a:spcAft>
                      </a:pPr>
                      <a:r>
                        <a:rPr lang="en-US" sz="1000" kern="100">
                          <a:effectLst/>
                        </a:rPr>
                        <a:t>23.50</a:t>
                      </a:r>
                      <a:endParaRPr lang="zh-CN" sz="800">
                        <a:effectLst/>
                        <a:latin typeface="Times New Roman" panose="02020603050405020304" pitchFamily="18" charset="0"/>
                        <a:ea typeface="宋体" panose="02010600030101010101" pitchFamily="2" charset="-122"/>
                      </a:endParaRPr>
                    </a:p>
                  </a:txBody>
                  <a:tcPr marL="63305" marR="63305" marT="0" marB="0" anchor="ctr"/>
                </a:tc>
                <a:tc>
                  <a:txBody>
                    <a:bodyPr/>
                    <a:lstStyle/>
                    <a:p>
                      <a:pPr algn="ctr">
                        <a:lnSpc>
                          <a:spcPts val="1800"/>
                        </a:lnSpc>
                        <a:spcAft>
                          <a:spcPts val="0"/>
                        </a:spcAft>
                      </a:pPr>
                      <a:r>
                        <a:rPr lang="en-US" sz="1000" kern="100">
                          <a:effectLst/>
                        </a:rPr>
                        <a:t>578.10</a:t>
                      </a:r>
                      <a:endParaRPr lang="zh-CN" sz="800">
                        <a:effectLst/>
                        <a:latin typeface="Times New Roman" panose="02020603050405020304" pitchFamily="18" charset="0"/>
                        <a:ea typeface="宋体" panose="02010600030101010101" pitchFamily="2" charset="-122"/>
                      </a:endParaRPr>
                    </a:p>
                  </a:txBody>
                  <a:tcPr marL="63305" marR="63305" marT="0" marB="0" anchor="ctr"/>
                </a:tc>
                <a:tc>
                  <a:txBody>
                    <a:bodyPr/>
                    <a:lstStyle/>
                    <a:p>
                      <a:pPr algn="ctr">
                        <a:lnSpc>
                          <a:spcPts val="1800"/>
                        </a:lnSpc>
                        <a:spcAft>
                          <a:spcPts val="0"/>
                        </a:spcAft>
                      </a:pPr>
                      <a:r>
                        <a:rPr lang="en-US" sz="1000" kern="100">
                          <a:effectLst/>
                        </a:rPr>
                        <a:t>2.00</a:t>
                      </a:r>
                      <a:endParaRPr lang="zh-CN" sz="800">
                        <a:effectLst/>
                        <a:latin typeface="Times New Roman" panose="02020603050405020304" pitchFamily="18" charset="0"/>
                        <a:ea typeface="宋体" panose="02010600030101010101" pitchFamily="2" charset="-122"/>
                      </a:endParaRPr>
                    </a:p>
                  </a:txBody>
                  <a:tcPr marL="63305" marR="63305" marT="0" marB="0" anchor="ctr"/>
                </a:tc>
                <a:tc>
                  <a:txBody>
                    <a:bodyPr/>
                    <a:lstStyle/>
                    <a:p>
                      <a:pPr algn="ctr">
                        <a:lnSpc>
                          <a:spcPts val="1800"/>
                        </a:lnSpc>
                        <a:spcAft>
                          <a:spcPts val="0"/>
                        </a:spcAft>
                      </a:pPr>
                      <a:r>
                        <a:rPr lang="en-US" sz="1000" kern="100">
                          <a:effectLst/>
                        </a:rPr>
                        <a:t>1.00</a:t>
                      </a:r>
                      <a:endParaRPr lang="zh-CN" sz="800">
                        <a:effectLst/>
                        <a:latin typeface="Times New Roman" panose="02020603050405020304" pitchFamily="18" charset="0"/>
                        <a:ea typeface="宋体" panose="02010600030101010101" pitchFamily="2" charset="-122"/>
                      </a:endParaRPr>
                    </a:p>
                  </a:txBody>
                  <a:tcPr marL="63305" marR="63305" marT="0" marB="0" anchor="ctr"/>
                </a:tc>
                <a:tc>
                  <a:txBody>
                    <a:bodyPr/>
                    <a:lstStyle/>
                    <a:p>
                      <a:pPr algn="ctr">
                        <a:lnSpc>
                          <a:spcPts val="1800"/>
                        </a:lnSpc>
                        <a:spcAft>
                          <a:spcPts val="0"/>
                        </a:spcAft>
                      </a:pPr>
                      <a:r>
                        <a:rPr lang="en-US" sz="1000" kern="100">
                          <a:effectLst/>
                        </a:rPr>
                        <a:t>24</a:t>
                      </a:r>
                      <a:endParaRPr lang="zh-CN" sz="800">
                        <a:effectLst/>
                        <a:latin typeface="Times New Roman" panose="02020603050405020304" pitchFamily="18" charset="0"/>
                        <a:ea typeface="宋体" panose="02010600030101010101" pitchFamily="2" charset="-122"/>
                      </a:endParaRPr>
                    </a:p>
                  </a:txBody>
                  <a:tcPr marL="63305" marR="63305" marT="0" marB="0" anchor="ctr"/>
                </a:tc>
                <a:tc>
                  <a:txBody>
                    <a:bodyPr/>
                    <a:lstStyle/>
                    <a:p>
                      <a:pPr algn="ctr">
                        <a:lnSpc>
                          <a:spcPts val="1800"/>
                        </a:lnSpc>
                        <a:spcAft>
                          <a:spcPts val="0"/>
                        </a:spcAft>
                      </a:pPr>
                      <a:r>
                        <a:rPr lang="en-US" sz="1000" kern="100">
                          <a:effectLst/>
                        </a:rPr>
                        <a:t>48.00</a:t>
                      </a:r>
                      <a:endParaRPr lang="zh-CN" sz="800">
                        <a:effectLst/>
                        <a:latin typeface="Times New Roman" panose="02020603050405020304" pitchFamily="18" charset="0"/>
                        <a:ea typeface="宋体" panose="02010600030101010101" pitchFamily="2" charset="-122"/>
                      </a:endParaRPr>
                    </a:p>
                  </a:txBody>
                  <a:tcPr marL="63305" marR="63305" marT="0" marB="0" anchor="ctr"/>
                </a:tc>
                <a:tc>
                  <a:txBody>
                    <a:bodyPr/>
                    <a:lstStyle/>
                    <a:p>
                      <a:pPr algn="ctr">
                        <a:lnSpc>
                          <a:spcPts val="1800"/>
                        </a:lnSpc>
                        <a:spcAft>
                          <a:spcPts val="0"/>
                        </a:spcAft>
                      </a:pPr>
                      <a:r>
                        <a:rPr lang="en-US" sz="1000" kern="100">
                          <a:effectLst/>
                        </a:rPr>
                        <a:t>8.00</a:t>
                      </a:r>
                      <a:endParaRPr lang="zh-CN" sz="800">
                        <a:effectLst/>
                        <a:latin typeface="Times New Roman" panose="02020603050405020304" pitchFamily="18" charset="0"/>
                        <a:ea typeface="宋体" panose="02010600030101010101" pitchFamily="2" charset="-122"/>
                      </a:endParaRPr>
                    </a:p>
                  </a:txBody>
                  <a:tcPr marL="63305" marR="63305" marT="0" marB="0" anchor="ctr"/>
                </a:tc>
              </a:tr>
              <a:tr h="307167">
                <a:tc>
                  <a:txBody>
                    <a:bodyPr/>
                    <a:lstStyle/>
                    <a:p>
                      <a:pPr algn="ctr">
                        <a:lnSpc>
                          <a:spcPts val="1800"/>
                        </a:lnSpc>
                        <a:spcAft>
                          <a:spcPts val="0"/>
                        </a:spcAft>
                      </a:pPr>
                      <a:r>
                        <a:rPr lang="en-US" sz="1000" kern="100">
                          <a:effectLst/>
                        </a:rPr>
                        <a:t>MQ7</a:t>
                      </a:r>
                      <a:endParaRPr lang="zh-CN" sz="800">
                        <a:effectLst/>
                        <a:latin typeface="Times New Roman" panose="02020603050405020304" pitchFamily="18" charset="0"/>
                        <a:ea typeface="宋体" panose="02010600030101010101" pitchFamily="2" charset="-122"/>
                      </a:endParaRPr>
                    </a:p>
                  </a:txBody>
                  <a:tcPr marL="63305" marR="63305" marT="0" marB="0" anchor="ctr"/>
                </a:tc>
                <a:tc>
                  <a:txBody>
                    <a:bodyPr/>
                    <a:lstStyle/>
                    <a:p>
                      <a:pPr algn="ctr">
                        <a:lnSpc>
                          <a:spcPts val="1800"/>
                        </a:lnSpc>
                        <a:spcAft>
                          <a:spcPts val="0"/>
                        </a:spcAft>
                      </a:pPr>
                      <a:r>
                        <a:rPr lang="zh-CN" sz="1000" kern="100">
                          <a:effectLst/>
                        </a:rPr>
                        <a:t>框支撑</a:t>
                      </a:r>
                      <a:endParaRPr lang="zh-CN" sz="800">
                        <a:effectLst/>
                        <a:latin typeface="Times New Roman" panose="02020603050405020304" pitchFamily="18" charset="0"/>
                        <a:ea typeface="宋体" panose="02010600030101010101" pitchFamily="2" charset="-122"/>
                      </a:endParaRPr>
                    </a:p>
                  </a:txBody>
                  <a:tcPr marL="63305" marR="63305" marT="0" marB="0" anchor="ctr"/>
                </a:tc>
                <a:tc>
                  <a:txBody>
                    <a:bodyPr/>
                    <a:lstStyle/>
                    <a:p>
                      <a:pPr algn="ctr">
                        <a:lnSpc>
                          <a:spcPts val="1800"/>
                        </a:lnSpc>
                        <a:spcAft>
                          <a:spcPts val="0"/>
                        </a:spcAft>
                      </a:pPr>
                      <a:r>
                        <a:rPr lang="en-US" sz="1000" kern="100">
                          <a:effectLst/>
                        </a:rPr>
                        <a:t>1</a:t>
                      </a:r>
                      <a:endParaRPr lang="zh-CN" sz="800">
                        <a:effectLst/>
                        <a:latin typeface="Times New Roman" panose="02020603050405020304" pitchFamily="18" charset="0"/>
                        <a:ea typeface="宋体" panose="02010600030101010101" pitchFamily="2" charset="-122"/>
                      </a:endParaRPr>
                    </a:p>
                  </a:txBody>
                  <a:tcPr marL="63305" marR="63305" marT="0" marB="0" anchor="ctr"/>
                </a:tc>
                <a:tc>
                  <a:txBody>
                    <a:bodyPr/>
                    <a:lstStyle/>
                    <a:p>
                      <a:pPr algn="ctr">
                        <a:lnSpc>
                          <a:spcPts val="1800"/>
                        </a:lnSpc>
                        <a:spcAft>
                          <a:spcPts val="0"/>
                        </a:spcAft>
                      </a:pPr>
                      <a:r>
                        <a:rPr lang="en-US" sz="1000" kern="100">
                          <a:effectLst/>
                        </a:rPr>
                        <a:t>24.60</a:t>
                      </a:r>
                      <a:endParaRPr lang="zh-CN" sz="800">
                        <a:effectLst/>
                        <a:latin typeface="Times New Roman" panose="02020603050405020304" pitchFamily="18" charset="0"/>
                        <a:ea typeface="宋体" panose="02010600030101010101" pitchFamily="2" charset="-122"/>
                      </a:endParaRPr>
                    </a:p>
                  </a:txBody>
                  <a:tcPr marL="63305" marR="63305" marT="0" marB="0" anchor="ctr"/>
                </a:tc>
                <a:tc>
                  <a:txBody>
                    <a:bodyPr/>
                    <a:lstStyle/>
                    <a:p>
                      <a:pPr algn="ctr">
                        <a:lnSpc>
                          <a:spcPts val="1800"/>
                        </a:lnSpc>
                        <a:spcAft>
                          <a:spcPts val="0"/>
                        </a:spcAft>
                      </a:pPr>
                      <a:r>
                        <a:rPr lang="en-US" sz="1000" kern="100">
                          <a:effectLst/>
                        </a:rPr>
                        <a:t>19.30</a:t>
                      </a:r>
                      <a:endParaRPr lang="zh-CN" sz="800">
                        <a:effectLst/>
                        <a:latin typeface="Times New Roman" panose="02020603050405020304" pitchFamily="18" charset="0"/>
                        <a:ea typeface="宋体" panose="02010600030101010101" pitchFamily="2" charset="-122"/>
                      </a:endParaRPr>
                    </a:p>
                  </a:txBody>
                  <a:tcPr marL="63305" marR="63305" marT="0" marB="0" anchor="ctr"/>
                </a:tc>
                <a:tc>
                  <a:txBody>
                    <a:bodyPr/>
                    <a:lstStyle/>
                    <a:p>
                      <a:pPr algn="ctr">
                        <a:lnSpc>
                          <a:spcPts val="1800"/>
                        </a:lnSpc>
                        <a:spcAft>
                          <a:spcPts val="0"/>
                        </a:spcAft>
                      </a:pPr>
                      <a:r>
                        <a:rPr lang="en-US" sz="1000" kern="100">
                          <a:effectLst/>
                        </a:rPr>
                        <a:t>474.78</a:t>
                      </a:r>
                      <a:endParaRPr lang="zh-CN" sz="800">
                        <a:effectLst/>
                        <a:latin typeface="Times New Roman" panose="02020603050405020304" pitchFamily="18" charset="0"/>
                        <a:ea typeface="宋体" panose="02010600030101010101" pitchFamily="2" charset="-122"/>
                      </a:endParaRPr>
                    </a:p>
                  </a:txBody>
                  <a:tcPr marL="63305" marR="63305" marT="0" marB="0" anchor="ctr"/>
                </a:tc>
                <a:tc>
                  <a:txBody>
                    <a:bodyPr/>
                    <a:lstStyle/>
                    <a:p>
                      <a:pPr algn="ctr">
                        <a:lnSpc>
                          <a:spcPts val="1800"/>
                        </a:lnSpc>
                        <a:spcAft>
                          <a:spcPts val="0"/>
                        </a:spcAft>
                      </a:pPr>
                      <a:r>
                        <a:rPr lang="en-US" sz="1000" kern="100">
                          <a:effectLst/>
                        </a:rPr>
                        <a:t>2.00</a:t>
                      </a:r>
                      <a:endParaRPr lang="zh-CN" sz="800">
                        <a:effectLst/>
                        <a:latin typeface="Times New Roman" panose="02020603050405020304" pitchFamily="18" charset="0"/>
                        <a:ea typeface="宋体" panose="02010600030101010101" pitchFamily="2" charset="-122"/>
                      </a:endParaRPr>
                    </a:p>
                  </a:txBody>
                  <a:tcPr marL="63305" marR="63305" marT="0" marB="0" anchor="ctr"/>
                </a:tc>
                <a:tc>
                  <a:txBody>
                    <a:bodyPr/>
                    <a:lstStyle/>
                    <a:p>
                      <a:pPr algn="ctr">
                        <a:lnSpc>
                          <a:spcPts val="1800"/>
                        </a:lnSpc>
                        <a:spcAft>
                          <a:spcPts val="0"/>
                        </a:spcAft>
                      </a:pPr>
                      <a:r>
                        <a:rPr lang="en-US" sz="1000" kern="100">
                          <a:effectLst/>
                        </a:rPr>
                        <a:t>1.00</a:t>
                      </a:r>
                      <a:endParaRPr lang="zh-CN" sz="800">
                        <a:effectLst/>
                        <a:latin typeface="Times New Roman" panose="02020603050405020304" pitchFamily="18" charset="0"/>
                        <a:ea typeface="宋体" panose="02010600030101010101" pitchFamily="2" charset="-122"/>
                      </a:endParaRPr>
                    </a:p>
                  </a:txBody>
                  <a:tcPr marL="63305" marR="63305" marT="0" marB="0" anchor="ctr"/>
                </a:tc>
                <a:tc>
                  <a:txBody>
                    <a:bodyPr/>
                    <a:lstStyle/>
                    <a:p>
                      <a:pPr algn="ctr">
                        <a:lnSpc>
                          <a:spcPts val="1800"/>
                        </a:lnSpc>
                        <a:spcAft>
                          <a:spcPts val="0"/>
                        </a:spcAft>
                      </a:pPr>
                      <a:r>
                        <a:rPr lang="en-US" sz="1000" kern="100">
                          <a:effectLst/>
                        </a:rPr>
                        <a:t>8</a:t>
                      </a:r>
                      <a:endParaRPr lang="zh-CN" sz="800">
                        <a:effectLst/>
                        <a:latin typeface="Times New Roman" panose="02020603050405020304" pitchFamily="18" charset="0"/>
                        <a:ea typeface="宋体" panose="02010600030101010101" pitchFamily="2" charset="-122"/>
                      </a:endParaRPr>
                    </a:p>
                  </a:txBody>
                  <a:tcPr marL="63305" marR="63305" marT="0" marB="0" anchor="ctr"/>
                </a:tc>
                <a:tc>
                  <a:txBody>
                    <a:bodyPr/>
                    <a:lstStyle/>
                    <a:p>
                      <a:pPr algn="ctr">
                        <a:lnSpc>
                          <a:spcPts val="1800"/>
                        </a:lnSpc>
                        <a:spcAft>
                          <a:spcPts val="0"/>
                        </a:spcAft>
                      </a:pPr>
                      <a:r>
                        <a:rPr lang="en-US" sz="1000" kern="100">
                          <a:effectLst/>
                        </a:rPr>
                        <a:t>16.00</a:t>
                      </a:r>
                      <a:endParaRPr lang="zh-CN" sz="800">
                        <a:effectLst/>
                        <a:latin typeface="Times New Roman" panose="02020603050405020304" pitchFamily="18" charset="0"/>
                        <a:ea typeface="宋体" panose="02010600030101010101" pitchFamily="2" charset="-122"/>
                      </a:endParaRPr>
                    </a:p>
                  </a:txBody>
                  <a:tcPr marL="63305" marR="63305" marT="0" marB="0" anchor="ctr"/>
                </a:tc>
                <a:tc>
                  <a:txBody>
                    <a:bodyPr/>
                    <a:lstStyle/>
                    <a:p>
                      <a:pPr algn="ctr">
                        <a:lnSpc>
                          <a:spcPts val="1800"/>
                        </a:lnSpc>
                        <a:spcAft>
                          <a:spcPts val="0"/>
                        </a:spcAft>
                      </a:pPr>
                      <a:r>
                        <a:rPr lang="en-US" sz="1000" kern="100">
                          <a:effectLst/>
                        </a:rPr>
                        <a:t>3.40</a:t>
                      </a:r>
                      <a:endParaRPr lang="zh-CN" sz="800">
                        <a:effectLst/>
                        <a:latin typeface="Times New Roman" panose="02020603050405020304" pitchFamily="18" charset="0"/>
                        <a:ea typeface="宋体" panose="02010600030101010101" pitchFamily="2" charset="-122"/>
                      </a:endParaRPr>
                    </a:p>
                  </a:txBody>
                  <a:tcPr marL="63305" marR="63305" marT="0" marB="0" anchor="ctr"/>
                </a:tc>
              </a:tr>
              <a:tr h="307167">
                <a:tc>
                  <a:txBody>
                    <a:bodyPr/>
                    <a:lstStyle/>
                    <a:p>
                      <a:pPr algn="ctr">
                        <a:lnSpc>
                          <a:spcPts val="1800"/>
                        </a:lnSpc>
                        <a:spcAft>
                          <a:spcPts val="0"/>
                        </a:spcAft>
                      </a:pPr>
                      <a:r>
                        <a:rPr lang="en-US" sz="1000" kern="100">
                          <a:effectLst/>
                        </a:rPr>
                        <a:t>MQ8</a:t>
                      </a:r>
                      <a:endParaRPr lang="zh-CN" sz="800">
                        <a:effectLst/>
                        <a:latin typeface="Times New Roman" panose="02020603050405020304" pitchFamily="18" charset="0"/>
                        <a:ea typeface="宋体" panose="02010600030101010101" pitchFamily="2" charset="-122"/>
                      </a:endParaRPr>
                    </a:p>
                  </a:txBody>
                  <a:tcPr marL="63305" marR="63305" marT="0" marB="0" anchor="ctr"/>
                </a:tc>
                <a:tc>
                  <a:txBody>
                    <a:bodyPr/>
                    <a:lstStyle/>
                    <a:p>
                      <a:pPr algn="ctr">
                        <a:lnSpc>
                          <a:spcPts val="1800"/>
                        </a:lnSpc>
                        <a:spcAft>
                          <a:spcPts val="0"/>
                        </a:spcAft>
                      </a:pPr>
                      <a:r>
                        <a:rPr lang="zh-CN" sz="1000" kern="100">
                          <a:effectLst/>
                        </a:rPr>
                        <a:t>框支撑</a:t>
                      </a:r>
                      <a:endParaRPr lang="zh-CN" sz="800">
                        <a:effectLst/>
                        <a:latin typeface="Times New Roman" panose="02020603050405020304" pitchFamily="18" charset="0"/>
                        <a:ea typeface="宋体" panose="02010600030101010101" pitchFamily="2" charset="-122"/>
                      </a:endParaRPr>
                    </a:p>
                  </a:txBody>
                  <a:tcPr marL="63305" marR="63305" marT="0" marB="0" anchor="ctr"/>
                </a:tc>
                <a:tc>
                  <a:txBody>
                    <a:bodyPr/>
                    <a:lstStyle/>
                    <a:p>
                      <a:pPr algn="ctr">
                        <a:lnSpc>
                          <a:spcPts val="1800"/>
                        </a:lnSpc>
                        <a:spcAft>
                          <a:spcPts val="0"/>
                        </a:spcAft>
                      </a:pPr>
                      <a:r>
                        <a:rPr lang="en-US" sz="1000" kern="100">
                          <a:effectLst/>
                        </a:rPr>
                        <a:t>1</a:t>
                      </a:r>
                      <a:endParaRPr lang="zh-CN" sz="800">
                        <a:effectLst/>
                        <a:latin typeface="Times New Roman" panose="02020603050405020304" pitchFamily="18" charset="0"/>
                        <a:ea typeface="宋体" panose="02010600030101010101" pitchFamily="2" charset="-122"/>
                      </a:endParaRPr>
                    </a:p>
                  </a:txBody>
                  <a:tcPr marL="63305" marR="63305" marT="0" marB="0" anchor="ctr"/>
                </a:tc>
                <a:tc>
                  <a:txBody>
                    <a:bodyPr/>
                    <a:lstStyle/>
                    <a:p>
                      <a:pPr algn="ctr">
                        <a:lnSpc>
                          <a:spcPts val="1800"/>
                        </a:lnSpc>
                        <a:spcAft>
                          <a:spcPts val="0"/>
                        </a:spcAft>
                      </a:pPr>
                      <a:r>
                        <a:rPr lang="en-US" sz="1000" kern="100">
                          <a:effectLst/>
                        </a:rPr>
                        <a:t>61.10</a:t>
                      </a:r>
                      <a:endParaRPr lang="zh-CN" sz="800">
                        <a:effectLst/>
                        <a:latin typeface="Times New Roman" panose="02020603050405020304" pitchFamily="18" charset="0"/>
                        <a:ea typeface="宋体" panose="02010600030101010101" pitchFamily="2" charset="-122"/>
                      </a:endParaRPr>
                    </a:p>
                  </a:txBody>
                  <a:tcPr marL="63305" marR="63305" marT="0" marB="0" anchor="ctr"/>
                </a:tc>
                <a:tc>
                  <a:txBody>
                    <a:bodyPr/>
                    <a:lstStyle/>
                    <a:p>
                      <a:pPr algn="ctr">
                        <a:lnSpc>
                          <a:spcPts val="1800"/>
                        </a:lnSpc>
                        <a:spcAft>
                          <a:spcPts val="0"/>
                        </a:spcAft>
                      </a:pPr>
                      <a:r>
                        <a:rPr lang="en-US" sz="1000" kern="100">
                          <a:effectLst/>
                        </a:rPr>
                        <a:t>4.60</a:t>
                      </a:r>
                      <a:endParaRPr lang="zh-CN" sz="800">
                        <a:effectLst/>
                        <a:latin typeface="Times New Roman" panose="02020603050405020304" pitchFamily="18" charset="0"/>
                        <a:ea typeface="宋体" panose="02010600030101010101" pitchFamily="2" charset="-122"/>
                      </a:endParaRPr>
                    </a:p>
                  </a:txBody>
                  <a:tcPr marL="63305" marR="63305" marT="0" marB="0" anchor="ctr"/>
                </a:tc>
                <a:tc>
                  <a:txBody>
                    <a:bodyPr/>
                    <a:lstStyle/>
                    <a:p>
                      <a:pPr algn="ctr">
                        <a:lnSpc>
                          <a:spcPts val="1800"/>
                        </a:lnSpc>
                        <a:spcAft>
                          <a:spcPts val="0"/>
                        </a:spcAft>
                      </a:pPr>
                      <a:r>
                        <a:rPr lang="en-US" sz="1000" kern="100">
                          <a:effectLst/>
                        </a:rPr>
                        <a:t>281.06</a:t>
                      </a:r>
                      <a:endParaRPr lang="zh-CN" sz="800">
                        <a:effectLst/>
                        <a:latin typeface="Times New Roman" panose="02020603050405020304" pitchFamily="18" charset="0"/>
                        <a:ea typeface="宋体" panose="02010600030101010101" pitchFamily="2" charset="-122"/>
                      </a:endParaRPr>
                    </a:p>
                  </a:txBody>
                  <a:tcPr marL="63305" marR="63305" marT="0" marB="0" anchor="ctr"/>
                </a:tc>
                <a:tc>
                  <a:txBody>
                    <a:bodyPr/>
                    <a:lstStyle/>
                    <a:p>
                      <a:pPr algn="ctr">
                        <a:lnSpc>
                          <a:spcPts val="1800"/>
                        </a:lnSpc>
                        <a:spcAft>
                          <a:spcPts val="0"/>
                        </a:spcAft>
                      </a:pPr>
                      <a:r>
                        <a:rPr lang="en-US" sz="1000" kern="100">
                          <a:effectLst/>
                        </a:rPr>
                        <a:t>1.80</a:t>
                      </a:r>
                      <a:endParaRPr lang="zh-CN" sz="800">
                        <a:effectLst/>
                        <a:latin typeface="Times New Roman" panose="02020603050405020304" pitchFamily="18" charset="0"/>
                        <a:ea typeface="宋体" panose="02010600030101010101" pitchFamily="2" charset="-122"/>
                      </a:endParaRPr>
                    </a:p>
                  </a:txBody>
                  <a:tcPr marL="63305" marR="63305" marT="0" marB="0" anchor="ctr"/>
                </a:tc>
                <a:tc>
                  <a:txBody>
                    <a:bodyPr/>
                    <a:lstStyle/>
                    <a:p>
                      <a:pPr algn="ctr">
                        <a:lnSpc>
                          <a:spcPts val="1800"/>
                        </a:lnSpc>
                        <a:spcAft>
                          <a:spcPts val="0"/>
                        </a:spcAft>
                      </a:pPr>
                      <a:r>
                        <a:rPr lang="en-US" sz="1000" kern="100">
                          <a:effectLst/>
                        </a:rPr>
                        <a:t>1.00</a:t>
                      </a:r>
                      <a:endParaRPr lang="zh-CN" sz="800">
                        <a:effectLst/>
                        <a:latin typeface="Times New Roman" panose="02020603050405020304" pitchFamily="18" charset="0"/>
                        <a:ea typeface="宋体" panose="02010600030101010101" pitchFamily="2" charset="-122"/>
                      </a:endParaRPr>
                    </a:p>
                  </a:txBody>
                  <a:tcPr marL="63305" marR="63305" marT="0" marB="0" anchor="ctr"/>
                </a:tc>
                <a:tc>
                  <a:txBody>
                    <a:bodyPr/>
                    <a:lstStyle/>
                    <a:p>
                      <a:pPr algn="ctr">
                        <a:lnSpc>
                          <a:spcPts val="1800"/>
                        </a:lnSpc>
                        <a:spcAft>
                          <a:spcPts val="0"/>
                        </a:spcAft>
                      </a:pPr>
                      <a:r>
                        <a:rPr lang="en-US" sz="1000" kern="100">
                          <a:effectLst/>
                        </a:rPr>
                        <a:t>19</a:t>
                      </a:r>
                      <a:endParaRPr lang="zh-CN" sz="800">
                        <a:effectLst/>
                        <a:latin typeface="Times New Roman" panose="02020603050405020304" pitchFamily="18" charset="0"/>
                        <a:ea typeface="宋体" panose="02010600030101010101" pitchFamily="2" charset="-122"/>
                      </a:endParaRPr>
                    </a:p>
                  </a:txBody>
                  <a:tcPr marL="63305" marR="63305" marT="0" marB="0" anchor="ctr"/>
                </a:tc>
                <a:tc>
                  <a:txBody>
                    <a:bodyPr/>
                    <a:lstStyle/>
                    <a:p>
                      <a:pPr algn="ctr">
                        <a:lnSpc>
                          <a:spcPts val="1800"/>
                        </a:lnSpc>
                        <a:spcAft>
                          <a:spcPts val="0"/>
                        </a:spcAft>
                      </a:pPr>
                      <a:r>
                        <a:rPr lang="en-US" sz="1000" kern="100">
                          <a:effectLst/>
                        </a:rPr>
                        <a:t>34.20</a:t>
                      </a:r>
                      <a:endParaRPr lang="zh-CN" sz="800">
                        <a:effectLst/>
                        <a:latin typeface="Times New Roman" panose="02020603050405020304" pitchFamily="18" charset="0"/>
                        <a:ea typeface="宋体" panose="02010600030101010101" pitchFamily="2" charset="-122"/>
                      </a:endParaRPr>
                    </a:p>
                  </a:txBody>
                  <a:tcPr marL="63305" marR="63305" marT="0" marB="0" anchor="ctr"/>
                </a:tc>
                <a:tc>
                  <a:txBody>
                    <a:bodyPr/>
                    <a:lstStyle/>
                    <a:p>
                      <a:pPr algn="ctr">
                        <a:lnSpc>
                          <a:spcPts val="1800"/>
                        </a:lnSpc>
                        <a:spcAft>
                          <a:spcPts val="0"/>
                        </a:spcAft>
                      </a:pPr>
                      <a:r>
                        <a:rPr lang="en-US" sz="1000" kern="100">
                          <a:effectLst/>
                        </a:rPr>
                        <a:t>12.21</a:t>
                      </a:r>
                      <a:endParaRPr lang="zh-CN" sz="800">
                        <a:effectLst/>
                        <a:latin typeface="Times New Roman" panose="02020603050405020304" pitchFamily="18" charset="0"/>
                        <a:ea typeface="宋体" panose="02010600030101010101" pitchFamily="2" charset="-122"/>
                      </a:endParaRPr>
                    </a:p>
                  </a:txBody>
                  <a:tcPr marL="63305" marR="63305" marT="0" marB="0" anchor="ctr"/>
                </a:tc>
              </a:tr>
              <a:tr h="307167">
                <a:tc>
                  <a:txBody>
                    <a:bodyPr/>
                    <a:lstStyle/>
                    <a:p>
                      <a:pPr algn="ctr">
                        <a:lnSpc>
                          <a:spcPts val="1800"/>
                        </a:lnSpc>
                        <a:spcAft>
                          <a:spcPts val="0"/>
                        </a:spcAft>
                      </a:pPr>
                      <a:r>
                        <a:rPr lang="en-US" sz="1000" kern="100">
                          <a:effectLst/>
                        </a:rPr>
                        <a:t>MQ9</a:t>
                      </a:r>
                      <a:endParaRPr lang="zh-CN" sz="800">
                        <a:effectLst/>
                        <a:latin typeface="Times New Roman" panose="02020603050405020304" pitchFamily="18" charset="0"/>
                        <a:ea typeface="宋体" panose="02010600030101010101" pitchFamily="2" charset="-122"/>
                      </a:endParaRPr>
                    </a:p>
                  </a:txBody>
                  <a:tcPr marL="63305" marR="63305" marT="0" marB="0" anchor="ctr"/>
                </a:tc>
                <a:tc>
                  <a:txBody>
                    <a:bodyPr/>
                    <a:lstStyle/>
                    <a:p>
                      <a:pPr algn="ctr">
                        <a:lnSpc>
                          <a:spcPts val="1800"/>
                        </a:lnSpc>
                        <a:spcAft>
                          <a:spcPts val="0"/>
                        </a:spcAft>
                      </a:pPr>
                      <a:r>
                        <a:rPr lang="zh-CN" sz="1000" kern="100">
                          <a:effectLst/>
                        </a:rPr>
                        <a:t>框支撑</a:t>
                      </a:r>
                      <a:endParaRPr lang="zh-CN" sz="800">
                        <a:effectLst/>
                        <a:latin typeface="Times New Roman" panose="02020603050405020304" pitchFamily="18" charset="0"/>
                        <a:ea typeface="宋体" panose="02010600030101010101" pitchFamily="2" charset="-122"/>
                      </a:endParaRPr>
                    </a:p>
                  </a:txBody>
                  <a:tcPr marL="63305" marR="63305" marT="0" marB="0" anchor="ctr"/>
                </a:tc>
                <a:tc>
                  <a:txBody>
                    <a:bodyPr/>
                    <a:lstStyle/>
                    <a:p>
                      <a:pPr algn="ctr">
                        <a:lnSpc>
                          <a:spcPts val="1800"/>
                        </a:lnSpc>
                        <a:spcAft>
                          <a:spcPts val="0"/>
                        </a:spcAft>
                      </a:pPr>
                      <a:r>
                        <a:rPr lang="en-US" sz="1000" kern="100">
                          <a:effectLst/>
                        </a:rPr>
                        <a:t>1</a:t>
                      </a:r>
                      <a:endParaRPr lang="zh-CN" sz="800">
                        <a:effectLst/>
                        <a:latin typeface="Times New Roman" panose="02020603050405020304" pitchFamily="18" charset="0"/>
                        <a:ea typeface="宋体" panose="02010600030101010101" pitchFamily="2" charset="-122"/>
                      </a:endParaRPr>
                    </a:p>
                  </a:txBody>
                  <a:tcPr marL="63305" marR="63305" marT="0" marB="0" anchor="ctr"/>
                </a:tc>
                <a:tc>
                  <a:txBody>
                    <a:bodyPr/>
                    <a:lstStyle/>
                    <a:p>
                      <a:pPr algn="ctr">
                        <a:lnSpc>
                          <a:spcPts val="1800"/>
                        </a:lnSpc>
                        <a:spcAft>
                          <a:spcPts val="0"/>
                        </a:spcAft>
                      </a:pPr>
                      <a:r>
                        <a:rPr lang="en-US" sz="1000" kern="100">
                          <a:effectLst/>
                        </a:rPr>
                        <a:t>7.60</a:t>
                      </a:r>
                      <a:endParaRPr lang="zh-CN" sz="800">
                        <a:effectLst/>
                        <a:latin typeface="Times New Roman" panose="02020603050405020304" pitchFamily="18" charset="0"/>
                        <a:ea typeface="宋体" panose="02010600030101010101" pitchFamily="2" charset="-122"/>
                      </a:endParaRPr>
                    </a:p>
                  </a:txBody>
                  <a:tcPr marL="63305" marR="63305" marT="0" marB="0" anchor="ctr"/>
                </a:tc>
                <a:tc>
                  <a:txBody>
                    <a:bodyPr/>
                    <a:lstStyle/>
                    <a:p>
                      <a:pPr algn="ctr">
                        <a:lnSpc>
                          <a:spcPts val="1800"/>
                        </a:lnSpc>
                        <a:spcAft>
                          <a:spcPts val="0"/>
                        </a:spcAft>
                      </a:pPr>
                      <a:r>
                        <a:rPr lang="en-US" sz="1000" kern="100">
                          <a:effectLst/>
                        </a:rPr>
                        <a:t>23.50</a:t>
                      </a:r>
                      <a:endParaRPr lang="zh-CN" sz="800">
                        <a:effectLst/>
                        <a:latin typeface="Times New Roman" panose="02020603050405020304" pitchFamily="18" charset="0"/>
                        <a:ea typeface="宋体" panose="02010600030101010101" pitchFamily="2" charset="-122"/>
                      </a:endParaRPr>
                    </a:p>
                  </a:txBody>
                  <a:tcPr marL="63305" marR="63305" marT="0" marB="0" anchor="ctr"/>
                </a:tc>
                <a:tc>
                  <a:txBody>
                    <a:bodyPr/>
                    <a:lstStyle/>
                    <a:p>
                      <a:pPr algn="ctr">
                        <a:lnSpc>
                          <a:spcPts val="1800"/>
                        </a:lnSpc>
                        <a:spcAft>
                          <a:spcPts val="0"/>
                        </a:spcAft>
                      </a:pPr>
                      <a:r>
                        <a:rPr lang="en-US" sz="1000" kern="100">
                          <a:effectLst/>
                        </a:rPr>
                        <a:t>178.60</a:t>
                      </a:r>
                      <a:endParaRPr lang="zh-CN" sz="800">
                        <a:effectLst/>
                        <a:latin typeface="Times New Roman" panose="02020603050405020304" pitchFamily="18" charset="0"/>
                        <a:ea typeface="宋体" panose="02010600030101010101" pitchFamily="2" charset="-122"/>
                      </a:endParaRPr>
                    </a:p>
                  </a:txBody>
                  <a:tcPr marL="63305" marR="63305" marT="0" marB="0" anchor="ctr"/>
                </a:tc>
                <a:tc>
                  <a:txBody>
                    <a:bodyPr/>
                    <a:lstStyle/>
                    <a:p>
                      <a:pPr algn="ctr">
                        <a:lnSpc>
                          <a:spcPts val="1800"/>
                        </a:lnSpc>
                        <a:spcAft>
                          <a:spcPts val="0"/>
                        </a:spcAft>
                      </a:pPr>
                      <a:r>
                        <a:rPr lang="en-US" sz="1000" kern="100">
                          <a:effectLst/>
                        </a:rPr>
                        <a:t>2.00</a:t>
                      </a:r>
                      <a:endParaRPr lang="zh-CN" sz="800">
                        <a:effectLst/>
                        <a:latin typeface="Times New Roman" panose="02020603050405020304" pitchFamily="18" charset="0"/>
                        <a:ea typeface="宋体" panose="02010600030101010101" pitchFamily="2" charset="-122"/>
                      </a:endParaRPr>
                    </a:p>
                  </a:txBody>
                  <a:tcPr marL="63305" marR="63305" marT="0" marB="0" anchor="ctr"/>
                </a:tc>
                <a:tc>
                  <a:txBody>
                    <a:bodyPr/>
                    <a:lstStyle/>
                    <a:p>
                      <a:pPr algn="ctr">
                        <a:lnSpc>
                          <a:spcPts val="1800"/>
                        </a:lnSpc>
                        <a:spcAft>
                          <a:spcPts val="0"/>
                        </a:spcAft>
                      </a:pPr>
                      <a:r>
                        <a:rPr lang="en-US" sz="1000" kern="100">
                          <a:effectLst/>
                        </a:rPr>
                        <a:t>1.00</a:t>
                      </a:r>
                      <a:endParaRPr lang="zh-CN" sz="800">
                        <a:effectLst/>
                        <a:latin typeface="Times New Roman" panose="02020603050405020304" pitchFamily="18" charset="0"/>
                        <a:ea typeface="宋体" panose="02010600030101010101" pitchFamily="2" charset="-122"/>
                      </a:endParaRPr>
                    </a:p>
                  </a:txBody>
                  <a:tcPr marL="63305" marR="63305" marT="0" marB="0" anchor="ctr"/>
                </a:tc>
                <a:tc>
                  <a:txBody>
                    <a:bodyPr/>
                    <a:lstStyle/>
                    <a:p>
                      <a:pPr algn="ctr">
                        <a:lnSpc>
                          <a:spcPts val="1800"/>
                        </a:lnSpc>
                        <a:spcAft>
                          <a:spcPts val="0"/>
                        </a:spcAft>
                      </a:pPr>
                      <a:r>
                        <a:rPr lang="en-US" sz="1000" kern="100">
                          <a:effectLst/>
                        </a:rPr>
                        <a:t>6</a:t>
                      </a:r>
                      <a:endParaRPr lang="zh-CN" sz="800">
                        <a:effectLst/>
                        <a:latin typeface="Times New Roman" panose="02020603050405020304" pitchFamily="18" charset="0"/>
                        <a:ea typeface="宋体" panose="02010600030101010101" pitchFamily="2" charset="-122"/>
                      </a:endParaRPr>
                    </a:p>
                  </a:txBody>
                  <a:tcPr marL="63305" marR="63305" marT="0" marB="0" anchor="ctr"/>
                </a:tc>
                <a:tc>
                  <a:txBody>
                    <a:bodyPr/>
                    <a:lstStyle/>
                    <a:p>
                      <a:pPr algn="ctr">
                        <a:lnSpc>
                          <a:spcPts val="1800"/>
                        </a:lnSpc>
                        <a:spcAft>
                          <a:spcPts val="0"/>
                        </a:spcAft>
                      </a:pPr>
                      <a:r>
                        <a:rPr lang="en-US" sz="1000" kern="100">
                          <a:effectLst/>
                        </a:rPr>
                        <a:t>12.00</a:t>
                      </a:r>
                      <a:endParaRPr lang="zh-CN" sz="800">
                        <a:effectLst/>
                        <a:latin typeface="Times New Roman" panose="02020603050405020304" pitchFamily="18" charset="0"/>
                        <a:ea typeface="宋体" panose="02010600030101010101" pitchFamily="2" charset="-122"/>
                      </a:endParaRPr>
                    </a:p>
                  </a:txBody>
                  <a:tcPr marL="63305" marR="63305" marT="0" marB="0" anchor="ctr"/>
                </a:tc>
                <a:tc>
                  <a:txBody>
                    <a:bodyPr/>
                    <a:lstStyle/>
                    <a:p>
                      <a:pPr algn="ctr">
                        <a:lnSpc>
                          <a:spcPts val="1800"/>
                        </a:lnSpc>
                        <a:spcAft>
                          <a:spcPts val="0"/>
                        </a:spcAft>
                      </a:pPr>
                      <a:r>
                        <a:rPr lang="en-US" sz="1000" kern="100">
                          <a:effectLst/>
                        </a:rPr>
                        <a:t>6.71</a:t>
                      </a:r>
                      <a:endParaRPr lang="zh-CN" sz="800">
                        <a:effectLst/>
                        <a:latin typeface="Times New Roman" panose="02020603050405020304" pitchFamily="18" charset="0"/>
                        <a:ea typeface="宋体" panose="02010600030101010101" pitchFamily="2" charset="-122"/>
                      </a:endParaRPr>
                    </a:p>
                  </a:txBody>
                  <a:tcPr marL="63305" marR="63305" marT="0" marB="0" anchor="ctr"/>
                </a:tc>
              </a:tr>
              <a:tr h="307167">
                <a:tc>
                  <a:txBody>
                    <a:bodyPr/>
                    <a:lstStyle/>
                    <a:p>
                      <a:pPr algn="ctr">
                        <a:lnSpc>
                          <a:spcPts val="1800"/>
                        </a:lnSpc>
                        <a:spcAft>
                          <a:spcPts val="0"/>
                        </a:spcAft>
                      </a:pPr>
                      <a:r>
                        <a:rPr lang="en-US" sz="1000" kern="100">
                          <a:effectLst/>
                        </a:rPr>
                        <a:t>MQ10</a:t>
                      </a:r>
                      <a:endParaRPr lang="zh-CN" sz="800">
                        <a:effectLst/>
                        <a:latin typeface="Times New Roman" panose="02020603050405020304" pitchFamily="18" charset="0"/>
                        <a:ea typeface="宋体" panose="02010600030101010101" pitchFamily="2" charset="-122"/>
                      </a:endParaRPr>
                    </a:p>
                  </a:txBody>
                  <a:tcPr marL="63305" marR="63305" marT="0" marB="0" anchor="ctr"/>
                </a:tc>
                <a:tc>
                  <a:txBody>
                    <a:bodyPr/>
                    <a:lstStyle/>
                    <a:p>
                      <a:pPr algn="ctr">
                        <a:lnSpc>
                          <a:spcPts val="1800"/>
                        </a:lnSpc>
                        <a:spcAft>
                          <a:spcPts val="0"/>
                        </a:spcAft>
                      </a:pPr>
                      <a:r>
                        <a:rPr lang="zh-CN" sz="1000" kern="100">
                          <a:effectLst/>
                        </a:rPr>
                        <a:t>框支撑</a:t>
                      </a:r>
                      <a:endParaRPr lang="zh-CN" sz="800">
                        <a:effectLst/>
                        <a:latin typeface="Times New Roman" panose="02020603050405020304" pitchFamily="18" charset="0"/>
                        <a:ea typeface="宋体" panose="02010600030101010101" pitchFamily="2" charset="-122"/>
                      </a:endParaRPr>
                    </a:p>
                  </a:txBody>
                  <a:tcPr marL="63305" marR="63305" marT="0" marB="0" anchor="ctr"/>
                </a:tc>
                <a:tc>
                  <a:txBody>
                    <a:bodyPr/>
                    <a:lstStyle/>
                    <a:p>
                      <a:pPr algn="ctr">
                        <a:lnSpc>
                          <a:spcPts val="1800"/>
                        </a:lnSpc>
                        <a:spcAft>
                          <a:spcPts val="0"/>
                        </a:spcAft>
                      </a:pPr>
                      <a:r>
                        <a:rPr lang="en-US" sz="1000" kern="100">
                          <a:effectLst/>
                        </a:rPr>
                        <a:t>1</a:t>
                      </a:r>
                      <a:endParaRPr lang="zh-CN" sz="800">
                        <a:effectLst/>
                        <a:latin typeface="Times New Roman" panose="02020603050405020304" pitchFamily="18" charset="0"/>
                        <a:ea typeface="宋体" panose="02010600030101010101" pitchFamily="2" charset="-122"/>
                      </a:endParaRPr>
                    </a:p>
                  </a:txBody>
                  <a:tcPr marL="63305" marR="63305" marT="0" marB="0" anchor="ctr"/>
                </a:tc>
                <a:tc>
                  <a:txBody>
                    <a:bodyPr/>
                    <a:lstStyle/>
                    <a:p>
                      <a:pPr algn="ctr">
                        <a:lnSpc>
                          <a:spcPts val="1800"/>
                        </a:lnSpc>
                        <a:spcAft>
                          <a:spcPts val="0"/>
                        </a:spcAft>
                      </a:pPr>
                      <a:r>
                        <a:rPr lang="en-US" sz="1000" kern="100">
                          <a:effectLst/>
                        </a:rPr>
                        <a:t>10.65</a:t>
                      </a:r>
                      <a:endParaRPr lang="zh-CN" sz="800">
                        <a:effectLst/>
                        <a:latin typeface="Times New Roman" panose="02020603050405020304" pitchFamily="18" charset="0"/>
                        <a:ea typeface="宋体" panose="02010600030101010101" pitchFamily="2" charset="-122"/>
                      </a:endParaRPr>
                    </a:p>
                  </a:txBody>
                  <a:tcPr marL="63305" marR="63305" marT="0" marB="0" anchor="ctr"/>
                </a:tc>
                <a:tc>
                  <a:txBody>
                    <a:bodyPr/>
                    <a:lstStyle/>
                    <a:p>
                      <a:pPr algn="ctr">
                        <a:lnSpc>
                          <a:spcPts val="1800"/>
                        </a:lnSpc>
                        <a:spcAft>
                          <a:spcPts val="0"/>
                        </a:spcAft>
                      </a:pPr>
                      <a:r>
                        <a:rPr lang="en-US" sz="1000" kern="100">
                          <a:effectLst/>
                        </a:rPr>
                        <a:t>23.50</a:t>
                      </a:r>
                      <a:endParaRPr lang="zh-CN" sz="800">
                        <a:effectLst/>
                        <a:latin typeface="Times New Roman" panose="02020603050405020304" pitchFamily="18" charset="0"/>
                        <a:ea typeface="宋体" panose="02010600030101010101" pitchFamily="2" charset="-122"/>
                      </a:endParaRPr>
                    </a:p>
                  </a:txBody>
                  <a:tcPr marL="63305" marR="63305" marT="0" marB="0" anchor="ctr"/>
                </a:tc>
                <a:tc>
                  <a:txBody>
                    <a:bodyPr/>
                    <a:lstStyle/>
                    <a:p>
                      <a:pPr algn="ctr">
                        <a:lnSpc>
                          <a:spcPts val="1800"/>
                        </a:lnSpc>
                        <a:spcAft>
                          <a:spcPts val="0"/>
                        </a:spcAft>
                      </a:pPr>
                      <a:r>
                        <a:rPr lang="en-US" sz="1000" kern="100">
                          <a:effectLst/>
                        </a:rPr>
                        <a:t>249.1</a:t>
                      </a:r>
                      <a:endParaRPr lang="zh-CN" sz="800">
                        <a:effectLst/>
                        <a:latin typeface="Times New Roman" panose="02020603050405020304" pitchFamily="18" charset="0"/>
                        <a:ea typeface="宋体" panose="02010600030101010101" pitchFamily="2" charset="-122"/>
                      </a:endParaRPr>
                    </a:p>
                  </a:txBody>
                  <a:tcPr marL="63305" marR="63305" marT="0" marB="0" anchor="ctr"/>
                </a:tc>
                <a:tc>
                  <a:txBody>
                    <a:bodyPr/>
                    <a:lstStyle/>
                    <a:p>
                      <a:pPr algn="ctr">
                        <a:lnSpc>
                          <a:spcPts val="1800"/>
                        </a:lnSpc>
                        <a:spcAft>
                          <a:spcPts val="0"/>
                        </a:spcAft>
                      </a:pPr>
                      <a:r>
                        <a:rPr lang="en-US" sz="1000" kern="100">
                          <a:effectLst/>
                        </a:rPr>
                        <a:t>1.80</a:t>
                      </a:r>
                      <a:endParaRPr lang="zh-CN" sz="800">
                        <a:effectLst/>
                        <a:latin typeface="Times New Roman" panose="02020603050405020304" pitchFamily="18" charset="0"/>
                        <a:ea typeface="宋体" panose="02010600030101010101" pitchFamily="2" charset="-122"/>
                      </a:endParaRPr>
                    </a:p>
                  </a:txBody>
                  <a:tcPr marL="63305" marR="63305" marT="0" marB="0" anchor="ctr"/>
                </a:tc>
                <a:tc>
                  <a:txBody>
                    <a:bodyPr/>
                    <a:lstStyle/>
                    <a:p>
                      <a:pPr algn="ctr">
                        <a:lnSpc>
                          <a:spcPts val="1800"/>
                        </a:lnSpc>
                        <a:spcAft>
                          <a:spcPts val="0"/>
                        </a:spcAft>
                      </a:pPr>
                      <a:r>
                        <a:rPr lang="en-US" sz="1000" kern="100">
                          <a:effectLst/>
                        </a:rPr>
                        <a:t>1.00</a:t>
                      </a:r>
                      <a:endParaRPr lang="zh-CN" sz="800">
                        <a:effectLst/>
                        <a:latin typeface="Times New Roman" panose="02020603050405020304" pitchFamily="18" charset="0"/>
                        <a:ea typeface="宋体" panose="02010600030101010101" pitchFamily="2" charset="-122"/>
                      </a:endParaRPr>
                    </a:p>
                  </a:txBody>
                  <a:tcPr marL="63305" marR="63305" marT="0" marB="0" anchor="ctr"/>
                </a:tc>
                <a:tc>
                  <a:txBody>
                    <a:bodyPr/>
                    <a:lstStyle/>
                    <a:p>
                      <a:pPr algn="ctr">
                        <a:lnSpc>
                          <a:spcPts val="1800"/>
                        </a:lnSpc>
                        <a:spcAft>
                          <a:spcPts val="0"/>
                        </a:spcAft>
                      </a:pPr>
                      <a:r>
                        <a:rPr lang="en-US" sz="1000" kern="100">
                          <a:effectLst/>
                        </a:rPr>
                        <a:t>12</a:t>
                      </a:r>
                      <a:endParaRPr lang="zh-CN" sz="800">
                        <a:effectLst/>
                        <a:latin typeface="Times New Roman" panose="02020603050405020304" pitchFamily="18" charset="0"/>
                        <a:ea typeface="宋体" panose="02010600030101010101" pitchFamily="2" charset="-122"/>
                      </a:endParaRPr>
                    </a:p>
                  </a:txBody>
                  <a:tcPr marL="63305" marR="63305" marT="0" marB="0" anchor="ctr"/>
                </a:tc>
                <a:tc>
                  <a:txBody>
                    <a:bodyPr/>
                    <a:lstStyle/>
                    <a:p>
                      <a:pPr algn="ctr">
                        <a:lnSpc>
                          <a:spcPts val="1800"/>
                        </a:lnSpc>
                        <a:spcAft>
                          <a:spcPts val="0"/>
                        </a:spcAft>
                      </a:pPr>
                      <a:r>
                        <a:rPr lang="en-US" sz="1000" kern="100">
                          <a:effectLst/>
                        </a:rPr>
                        <a:t>21.60</a:t>
                      </a:r>
                      <a:endParaRPr lang="zh-CN" sz="800">
                        <a:effectLst/>
                        <a:latin typeface="Times New Roman" panose="02020603050405020304" pitchFamily="18" charset="0"/>
                        <a:ea typeface="宋体" panose="02010600030101010101" pitchFamily="2" charset="-122"/>
                      </a:endParaRPr>
                    </a:p>
                  </a:txBody>
                  <a:tcPr marL="63305" marR="63305" marT="0" marB="0" anchor="ctr"/>
                </a:tc>
                <a:tc>
                  <a:txBody>
                    <a:bodyPr/>
                    <a:lstStyle/>
                    <a:p>
                      <a:pPr algn="ctr">
                        <a:lnSpc>
                          <a:spcPts val="1800"/>
                        </a:lnSpc>
                        <a:spcAft>
                          <a:spcPts val="0"/>
                        </a:spcAft>
                      </a:pPr>
                      <a:r>
                        <a:rPr lang="en-US" sz="1000" kern="100">
                          <a:effectLst/>
                        </a:rPr>
                        <a:t>8.67</a:t>
                      </a:r>
                      <a:endParaRPr lang="zh-CN" sz="800">
                        <a:effectLst/>
                        <a:latin typeface="Times New Roman" panose="02020603050405020304" pitchFamily="18" charset="0"/>
                        <a:ea typeface="宋体" panose="02010600030101010101" pitchFamily="2" charset="-122"/>
                      </a:endParaRPr>
                    </a:p>
                  </a:txBody>
                  <a:tcPr marL="63305" marR="63305" marT="0" marB="0" anchor="ctr"/>
                </a:tc>
              </a:tr>
              <a:tr h="307167">
                <a:tc>
                  <a:txBody>
                    <a:bodyPr/>
                    <a:lstStyle/>
                    <a:p>
                      <a:pPr algn="ctr">
                        <a:lnSpc>
                          <a:spcPts val="1800"/>
                        </a:lnSpc>
                        <a:spcAft>
                          <a:spcPts val="0"/>
                        </a:spcAft>
                      </a:pPr>
                      <a:r>
                        <a:rPr lang="en-US" sz="1000" kern="100">
                          <a:effectLst/>
                        </a:rPr>
                        <a:t>MQ11</a:t>
                      </a:r>
                      <a:endParaRPr lang="zh-CN" sz="800">
                        <a:effectLst/>
                        <a:latin typeface="Times New Roman" panose="02020603050405020304" pitchFamily="18" charset="0"/>
                        <a:ea typeface="宋体" panose="02010600030101010101" pitchFamily="2" charset="-122"/>
                      </a:endParaRPr>
                    </a:p>
                  </a:txBody>
                  <a:tcPr marL="63305" marR="63305" marT="0" marB="0" anchor="ctr"/>
                </a:tc>
                <a:tc>
                  <a:txBody>
                    <a:bodyPr/>
                    <a:lstStyle/>
                    <a:p>
                      <a:pPr algn="ctr">
                        <a:lnSpc>
                          <a:spcPts val="1800"/>
                        </a:lnSpc>
                        <a:spcAft>
                          <a:spcPts val="0"/>
                        </a:spcAft>
                      </a:pPr>
                      <a:r>
                        <a:rPr lang="zh-CN" sz="1000" kern="100">
                          <a:effectLst/>
                        </a:rPr>
                        <a:t>框支撑</a:t>
                      </a:r>
                      <a:endParaRPr lang="zh-CN" sz="800">
                        <a:effectLst/>
                        <a:latin typeface="Times New Roman" panose="02020603050405020304" pitchFamily="18" charset="0"/>
                        <a:ea typeface="宋体" panose="02010600030101010101" pitchFamily="2" charset="-122"/>
                      </a:endParaRPr>
                    </a:p>
                  </a:txBody>
                  <a:tcPr marL="63305" marR="63305" marT="0" marB="0" anchor="ctr"/>
                </a:tc>
                <a:tc>
                  <a:txBody>
                    <a:bodyPr/>
                    <a:lstStyle/>
                    <a:p>
                      <a:pPr algn="ctr">
                        <a:lnSpc>
                          <a:spcPts val="1800"/>
                        </a:lnSpc>
                        <a:spcAft>
                          <a:spcPts val="0"/>
                        </a:spcAft>
                      </a:pPr>
                      <a:r>
                        <a:rPr lang="en-US" sz="1000" kern="100">
                          <a:effectLst/>
                        </a:rPr>
                        <a:t>1</a:t>
                      </a:r>
                      <a:endParaRPr lang="zh-CN" sz="800">
                        <a:effectLst/>
                        <a:latin typeface="Times New Roman" panose="02020603050405020304" pitchFamily="18" charset="0"/>
                        <a:ea typeface="宋体" panose="02010600030101010101" pitchFamily="2" charset="-122"/>
                      </a:endParaRPr>
                    </a:p>
                  </a:txBody>
                  <a:tcPr marL="63305" marR="63305" marT="0" marB="0" anchor="ctr"/>
                </a:tc>
                <a:tc>
                  <a:txBody>
                    <a:bodyPr/>
                    <a:lstStyle/>
                    <a:p>
                      <a:pPr algn="ctr">
                        <a:lnSpc>
                          <a:spcPts val="1800"/>
                        </a:lnSpc>
                        <a:spcAft>
                          <a:spcPts val="0"/>
                        </a:spcAft>
                      </a:pPr>
                      <a:r>
                        <a:rPr lang="en-US" sz="1000" kern="100">
                          <a:effectLst/>
                        </a:rPr>
                        <a:t>27.60</a:t>
                      </a:r>
                      <a:endParaRPr lang="zh-CN" sz="800">
                        <a:effectLst/>
                        <a:latin typeface="Times New Roman" panose="02020603050405020304" pitchFamily="18" charset="0"/>
                        <a:ea typeface="宋体" panose="02010600030101010101" pitchFamily="2" charset="-122"/>
                      </a:endParaRPr>
                    </a:p>
                  </a:txBody>
                  <a:tcPr marL="63305" marR="63305" marT="0" marB="0" anchor="ctr"/>
                </a:tc>
                <a:tc>
                  <a:txBody>
                    <a:bodyPr/>
                    <a:lstStyle/>
                    <a:p>
                      <a:pPr algn="ctr">
                        <a:lnSpc>
                          <a:spcPts val="1800"/>
                        </a:lnSpc>
                        <a:spcAft>
                          <a:spcPts val="0"/>
                        </a:spcAft>
                      </a:pPr>
                      <a:r>
                        <a:rPr lang="en-US" sz="1000" kern="100">
                          <a:effectLst/>
                        </a:rPr>
                        <a:t>8.90</a:t>
                      </a:r>
                      <a:endParaRPr lang="zh-CN" sz="800">
                        <a:effectLst/>
                        <a:latin typeface="Times New Roman" panose="02020603050405020304" pitchFamily="18" charset="0"/>
                        <a:ea typeface="宋体" panose="02010600030101010101" pitchFamily="2" charset="-122"/>
                      </a:endParaRPr>
                    </a:p>
                  </a:txBody>
                  <a:tcPr marL="63305" marR="63305" marT="0" marB="0" anchor="ctr"/>
                </a:tc>
                <a:tc>
                  <a:txBody>
                    <a:bodyPr/>
                    <a:lstStyle/>
                    <a:p>
                      <a:pPr algn="ctr">
                        <a:lnSpc>
                          <a:spcPts val="1800"/>
                        </a:lnSpc>
                        <a:spcAft>
                          <a:spcPts val="0"/>
                        </a:spcAft>
                      </a:pPr>
                      <a:r>
                        <a:rPr lang="en-US" sz="1000" kern="100">
                          <a:effectLst/>
                        </a:rPr>
                        <a:t>245.64</a:t>
                      </a:r>
                      <a:endParaRPr lang="zh-CN" sz="800">
                        <a:effectLst/>
                        <a:latin typeface="Times New Roman" panose="02020603050405020304" pitchFamily="18" charset="0"/>
                        <a:ea typeface="宋体" panose="02010600030101010101" pitchFamily="2" charset="-122"/>
                      </a:endParaRPr>
                    </a:p>
                  </a:txBody>
                  <a:tcPr marL="63305" marR="63305" marT="0" marB="0" anchor="ctr"/>
                </a:tc>
                <a:tc>
                  <a:txBody>
                    <a:bodyPr/>
                    <a:lstStyle/>
                    <a:p>
                      <a:pPr algn="ctr">
                        <a:lnSpc>
                          <a:spcPts val="1800"/>
                        </a:lnSpc>
                        <a:spcAft>
                          <a:spcPts val="0"/>
                        </a:spcAft>
                      </a:pPr>
                      <a:r>
                        <a:rPr lang="en-US" sz="1000" kern="100">
                          <a:effectLst/>
                        </a:rPr>
                        <a:t>0.00</a:t>
                      </a:r>
                      <a:endParaRPr lang="zh-CN" sz="800">
                        <a:effectLst/>
                        <a:latin typeface="Times New Roman" panose="02020603050405020304" pitchFamily="18" charset="0"/>
                        <a:ea typeface="宋体" panose="02010600030101010101" pitchFamily="2" charset="-122"/>
                      </a:endParaRPr>
                    </a:p>
                  </a:txBody>
                  <a:tcPr marL="63305" marR="63305" marT="0" marB="0" anchor="ctr"/>
                </a:tc>
                <a:tc>
                  <a:txBody>
                    <a:bodyPr/>
                    <a:lstStyle/>
                    <a:p>
                      <a:pPr algn="ctr">
                        <a:lnSpc>
                          <a:spcPts val="1800"/>
                        </a:lnSpc>
                        <a:spcAft>
                          <a:spcPts val="0"/>
                        </a:spcAft>
                      </a:pPr>
                      <a:r>
                        <a:rPr lang="en-US" sz="1000" kern="100">
                          <a:effectLst/>
                        </a:rPr>
                        <a:t>0.00</a:t>
                      </a:r>
                      <a:endParaRPr lang="zh-CN" sz="800">
                        <a:effectLst/>
                        <a:latin typeface="Times New Roman" panose="02020603050405020304" pitchFamily="18" charset="0"/>
                        <a:ea typeface="宋体" panose="02010600030101010101" pitchFamily="2" charset="-122"/>
                      </a:endParaRPr>
                    </a:p>
                  </a:txBody>
                  <a:tcPr marL="63305" marR="63305" marT="0" marB="0" anchor="ctr"/>
                </a:tc>
                <a:tc>
                  <a:txBody>
                    <a:bodyPr/>
                    <a:lstStyle/>
                    <a:p>
                      <a:pPr algn="ctr">
                        <a:lnSpc>
                          <a:spcPts val="1800"/>
                        </a:lnSpc>
                        <a:spcAft>
                          <a:spcPts val="0"/>
                        </a:spcAft>
                      </a:pPr>
                      <a:r>
                        <a:rPr lang="en-US" sz="1000" kern="100">
                          <a:effectLst/>
                        </a:rPr>
                        <a:t>0</a:t>
                      </a:r>
                      <a:endParaRPr lang="zh-CN" sz="800">
                        <a:effectLst/>
                        <a:latin typeface="Times New Roman" panose="02020603050405020304" pitchFamily="18" charset="0"/>
                        <a:ea typeface="宋体" panose="02010600030101010101" pitchFamily="2" charset="-122"/>
                      </a:endParaRPr>
                    </a:p>
                  </a:txBody>
                  <a:tcPr marL="63305" marR="63305" marT="0" marB="0" anchor="ctr"/>
                </a:tc>
                <a:tc>
                  <a:txBody>
                    <a:bodyPr/>
                    <a:lstStyle/>
                    <a:p>
                      <a:pPr algn="ctr">
                        <a:lnSpc>
                          <a:spcPts val="1800"/>
                        </a:lnSpc>
                        <a:spcAft>
                          <a:spcPts val="0"/>
                        </a:spcAft>
                      </a:pPr>
                      <a:r>
                        <a:rPr lang="en-US" sz="1000" kern="100">
                          <a:effectLst/>
                        </a:rPr>
                        <a:t>0.00</a:t>
                      </a:r>
                      <a:endParaRPr lang="zh-CN" sz="800">
                        <a:effectLst/>
                        <a:latin typeface="Times New Roman" panose="02020603050405020304" pitchFamily="18" charset="0"/>
                        <a:ea typeface="宋体" panose="02010600030101010101" pitchFamily="2" charset="-122"/>
                      </a:endParaRPr>
                    </a:p>
                  </a:txBody>
                  <a:tcPr marL="63305" marR="63305" marT="0" marB="0" anchor="ctr"/>
                </a:tc>
                <a:tc>
                  <a:txBody>
                    <a:bodyPr/>
                    <a:lstStyle/>
                    <a:p>
                      <a:pPr algn="ctr">
                        <a:lnSpc>
                          <a:spcPts val="1800"/>
                        </a:lnSpc>
                        <a:spcAft>
                          <a:spcPts val="0"/>
                        </a:spcAft>
                      </a:pPr>
                      <a:r>
                        <a:rPr lang="en-US" sz="1000" kern="100">
                          <a:effectLst/>
                        </a:rPr>
                        <a:t>0.00</a:t>
                      </a:r>
                      <a:endParaRPr lang="zh-CN" sz="800">
                        <a:effectLst/>
                        <a:latin typeface="Times New Roman" panose="02020603050405020304" pitchFamily="18" charset="0"/>
                        <a:ea typeface="宋体" panose="02010600030101010101" pitchFamily="2" charset="-122"/>
                      </a:endParaRPr>
                    </a:p>
                  </a:txBody>
                  <a:tcPr marL="63305" marR="63305" marT="0" marB="0" anchor="ctr"/>
                </a:tc>
              </a:tr>
              <a:tr h="307167">
                <a:tc>
                  <a:txBody>
                    <a:bodyPr/>
                    <a:lstStyle/>
                    <a:p>
                      <a:pPr algn="ctr">
                        <a:lnSpc>
                          <a:spcPts val="1800"/>
                        </a:lnSpc>
                        <a:spcAft>
                          <a:spcPts val="0"/>
                        </a:spcAft>
                      </a:pPr>
                      <a:r>
                        <a:rPr lang="en-US" sz="1000" kern="100">
                          <a:effectLst/>
                        </a:rPr>
                        <a:t>MQ12</a:t>
                      </a:r>
                      <a:endParaRPr lang="zh-CN" sz="800">
                        <a:effectLst/>
                        <a:latin typeface="Times New Roman" panose="02020603050405020304" pitchFamily="18" charset="0"/>
                        <a:ea typeface="宋体" panose="02010600030101010101" pitchFamily="2" charset="-122"/>
                      </a:endParaRPr>
                    </a:p>
                  </a:txBody>
                  <a:tcPr marL="63305" marR="63305" marT="0" marB="0" anchor="ctr"/>
                </a:tc>
                <a:tc>
                  <a:txBody>
                    <a:bodyPr/>
                    <a:lstStyle/>
                    <a:p>
                      <a:pPr algn="ctr">
                        <a:lnSpc>
                          <a:spcPts val="1800"/>
                        </a:lnSpc>
                        <a:spcAft>
                          <a:spcPts val="0"/>
                        </a:spcAft>
                      </a:pPr>
                      <a:r>
                        <a:rPr lang="zh-CN" sz="1000" kern="100">
                          <a:effectLst/>
                        </a:rPr>
                        <a:t>框支撑</a:t>
                      </a:r>
                      <a:endParaRPr lang="zh-CN" sz="800">
                        <a:effectLst/>
                        <a:latin typeface="Times New Roman" panose="02020603050405020304" pitchFamily="18" charset="0"/>
                        <a:ea typeface="宋体" panose="02010600030101010101" pitchFamily="2" charset="-122"/>
                      </a:endParaRPr>
                    </a:p>
                  </a:txBody>
                  <a:tcPr marL="63305" marR="63305" marT="0" marB="0" anchor="ctr"/>
                </a:tc>
                <a:tc>
                  <a:txBody>
                    <a:bodyPr/>
                    <a:lstStyle/>
                    <a:p>
                      <a:pPr algn="ctr">
                        <a:lnSpc>
                          <a:spcPts val="1800"/>
                        </a:lnSpc>
                        <a:spcAft>
                          <a:spcPts val="0"/>
                        </a:spcAft>
                      </a:pPr>
                      <a:r>
                        <a:rPr lang="en-US" sz="1000" kern="100">
                          <a:effectLst/>
                        </a:rPr>
                        <a:t>1</a:t>
                      </a:r>
                      <a:endParaRPr lang="zh-CN" sz="800">
                        <a:effectLst/>
                        <a:latin typeface="Times New Roman" panose="02020603050405020304" pitchFamily="18" charset="0"/>
                        <a:ea typeface="宋体" panose="02010600030101010101" pitchFamily="2" charset="-122"/>
                      </a:endParaRPr>
                    </a:p>
                  </a:txBody>
                  <a:tcPr marL="63305" marR="63305" marT="0" marB="0" anchor="ctr"/>
                </a:tc>
                <a:tc>
                  <a:txBody>
                    <a:bodyPr/>
                    <a:lstStyle/>
                    <a:p>
                      <a:pPr algn="ctr">
                        <a:lnSpc>
                          <a:spcPts val="1800"/>
                        </a:lnSpc>
                        <a:spcAft>
                          <a:spcPts val="0"/>
                        </a:spcAft>
                      </a:pPr>
                      <a:r>
                        <a:rPr lang="en-US" sz="1000" kern="100">
                          <a:effectLst/>
                        </a:rPr>
                        <a:t>24.00</a:t>
                      </a:r>
                      <a:endParaRPr lang="zh-CN" sz="800">
                        <a:effectLst/>
                        <a:latin typeface="Times New Roman" panose="02020603050405020304" pitchFamily="18" charset="0"/>
                        <a:ea typeface="宋体" panose="02010600030101010101" pitchFamily="2" charset="-122"/>
                      </a:endParaRPr>
                    </a:p>
                  </a:txBody>
                  <a:tcPr marL="63305" marR="63305" marT="0" marB="0" anchor="ctr"/>
                </a:tc>
                <a:tc>
                  <a:txBody>
                    <a:bodyPr/>
                    <a:lstStyle/>
                    <a:p>
                      <a:pPr algn="ctr">
                        <a:lnSpc>
                          <a:spcPts val="1800"/>
                        </a:lnSpc>
                        <a:spcAft>
                          <a:spcPts val="0"/>
                        </a:spcAft>
                      </a:pPr>
                      <a:r>
                        <a:rPr lang="en-US" sz="1000" kern="100">
                          <a:effectLst/>
                        </a:rPr>
                        <a:t>8.90</a:t>
                      </a:r>
                      <a:endParaRPr lang="zh-CN" sz="800">
                        <a:effectLst/>
                        <a:latin typeface="Times New Roman" panose="02020603050405020304" pitchFamily="18" charset="0"/>
                        <a:ea typeface="宋体" panose="02010600030101010101" pitchFamily="2" charset="-122"/>
                      </a:endParaRPr>
                    </a:p>
                  </a:txBody>
                  <a:tcPr marL="63305" marR="63305" marT="0" marB="0" anchor="ctr"/>
                </a:tc>
                <a:tc>
                  <a:txBody>
                    <a:bodyPr/>
                    <a:lstStyle/>
                    <a:p>
                      <a:pPr algn="ctr">
                        <a:lnSpc>
                          <a:spcPts val="1800"/>
                        </a:lnSpc>
                        <a:spcAft>
                          <a:spcPts val="0"/>
                        </a:spcAft>
                      </a:pPr>
                      <a:r>
                        <a:rPr lang="en-US" sz="1000" kern="100">
                          <a:effectLst/>
                        </a:rPr>
                        <a:t>213.60</a:t>
                      </a:r>
                      <a:endParaRPr lang="zh-CN" sz="800">
                        <a:effectLst/>
                        <a:latin typeface="Times New Roman" panose="02020603050405020304" pitchFamily="18" charset="0"/>
                        <a:ea typeface="宋体" panose="02010600030101010101" pitchFamily="2" charset="-122"/>
                      </a:endParaRPr>
                    </a:p>
                  </a:txBody>
                  <a:tcPr marL="63305" marR="63305" marT="0" marB="0" anchor="ctr"/>
                </a:tc>
                <a:tc>
                  <a:txBody>
                    <a:bodyPr/>
                    <a:lstStyle/>
                    <a:p>
                      <a:pPr algn="ctr">
                        <a:lnSpc>
                          <a:spcPts val="1800"/>
                        </a:lnSpc>
                        <a:spcAft>
                          <a:spcPts val="0"/>
                        </a:spcAft>
                      </a:pPr>
                      <a:r>
                        <a:rPr lang="en-US" sz="1000" kern="100">
                          <a:effectLst/>
                        </a:rPr>
                        <a:t>0.00</a:t>
                      </a:r>
                      <a:endParaRPr lang="zh-CN" sz="800">
                        <a:effectLst/>
                        <a:latin typeface="Times New Roman" panose="02020603050405020304" pitchFamily="18" charset="0"/>
                        <a:ea typeface="宋体" panose="02010600030101010101" pitchFamily="2" charset="-122"/>
                      </a:endParaRPr>
                    </a:p>
                  </a:txBody>
                  <a:tcPr marL="63305" marR="63305" marT="0" marB="0" anchor="ctr"/>
                </a:tc>
                <a:tc>
                  <a:txBody>
                    <a:bodyPr/>
                    <a:lstStyle/>
                    <a:p>
                      <a:pPr algn="ctr">
                        <a:lnSpc>
                          <a:spcPts val="1800"/>
                        </a:lnSpc>
                        <a:spcAft>
                          <a:spcPts val="0"/>
                        </a:spcAft>
                      </a:pPr>
                      <a:r>
                        <a:rPr lang="en-US" sz="1000" kern="100">
                          <a:effectLst/>
                        </a:rPr>
                        <a:t>0.00</a:t>
                      </a:r>
                      <a:endParaRPr lang="zh-CN" sz="800">
                        <a:effectLst/>
                        <a:latin typeface="Times New Roman" panose="02020603050405020304" pitchFamily="18" charset="0"/>
                        <a:ea typeface="宋体" panose="02010600030101010101" pitchFamily="2" charset="-122"/>
                      </a:endParaRPr>
                    </a:p>
                  </a:txBody>
                  <a:tcPr marL="63305" marR="63305" marT="0" marB="0" anchor="ctr"/>
                </a:tc>
                <a:tc>
                  <a:txBody>
                    <a:bodyPr/>
                    <a:lstStyle/>
                    <a:p>
                      <a:pPr algn="ctr">
                        <a:lnSpc>
                          <a:spcPts val="1800"/>
                        </a:lnSpc>
                        <a:spcAft>
                          <a:spcPts val="0"/>
                        </a:spcAft>
                      </a:pPr>
                      <a:r>
                        <a:rPr lang="en-US" sz="1000" kern="100">
                          <a:effectLst/>
                        </a:rPr>
                        <a:t>0</a:t>
                      </a:r>
                      <a:endParaRPr lang="zh-CN" sz="800">
                        <a:effectLst/>
                        <a:latin typeface="Times New Roman" panose="02020603050405020304" pitchFamily="18" charset="0"/>
                        <a:ea typeface="宋体" panose="02010600030101010101" pitchFamily="2" charset="-122"/>
                      </a:endParaRPr>
                    </a:p>
                  </a:txBody>
                  <a:tcPr marL="63305" marR="63305" marT="0" marB="0" anchor="ctr"/>
                </a:tc>
                <a:tc>
                  <a:txBody>
                    <a:bodyPr/>
                    <a:lstStyle/>
                    <a:p>
                      <a:pPr algn="ctr">
                        <a:lnSpc>
                          <a:spcPts val="1800"/>
                        </a:lnSpc>
                        <a:spcAft>
                          <a:spcPts val="0"/>
                        </a:spcAft>
                      </a:pPr>
                      <a:r>
                        <a:rPr lang="en-US" sz="1000" kern="100">
                          <a:effectLst/>
                        </a:rPr>
                        <a:t>0.00</a:t>
                      </a:r>
                      <a:endParaRPr lang="zh-CN" sz="800">
                        <a:effectLst/>
                        <a:latin typeface="Times New Roman" panose="02020603050405020304" pitchFamily="18" charset="0"/>
                        <a:ea typeface="宋体" panose="02010600030101010101" pitchFamily="2" charset="-122"/>
                      </a:endParaRPr>
                    </a:p>
                  </a:txBody>
                  <a:tcPr marL="63305" marR="63305" marT="0" marB="0" anchor="ctr"/>
                </a:tc>
                <a:tc>
                  <a:txBody>
                    <a:bodyPr/>
                    <a:lstStyle/>
                    <a:p>
                      <a:pPr algn="ctr">
                        <a:lnSpc>
                          <a:spcPts val="1800"/>
                        </a:lnSpc>
                        <a:spcAft>
                          <a:spcPts val="0"/>
                        </a:spcAft>
                      </a:pPr>
                      <a:r>
                        <a:rPr lang="en-US" sz="1000" kern="100">
                          <a:effectLst/>
                        </a:rPr>
                        <a:t>0.00</a:t>
                      </a:r>
                      <a:endParaRPr lang="zh-CN" sz="800">
                        <a:effectLst/>
                        <a:latin typeface="Times New Roman" panose="02020603050405020304" pitchFamily="18" charset="0"/>
                        <a:ea typeface="宋体" panose="02010600030101010101" pitchFamily="2" charset="-122"/>
                      </a:endParaRPr>
                    </a:p>
                  </a:txBody>
                  <a:tcPr marL="63305" marR="63305" marT="0" marB="0" anchor="ctr"/>
                </a:tc>
              </a:tr>
              <a:tr h="307167">
                <a:tc>
                  <a:txBody>
                    <a:bodyPr/>
                    <a:lstStyle/>
                    <a:p>
                      <a:pPr algn="ctr">
                        <a:lnSpc>
                          <a:spcPts val="1800"/>
                        </a:lnSpc>
                        <a:spcAft>
                          <a:spcPts val="0"/>
                        </a:spcAft>
                      </a:pPr>
                      <a:r>
                        <a:rPr lang="en-US" sz="1000" kern="100">
                          <a:effectLst/>
                        </a:rPr>
                        <a:t>MQ13</a:t>
                      </a:r>
                      <a:endParaRPr lang="zh-CN" sz="800">
                        <a:effectLst/>
                        <a:latin typeface="Times New Roman" panose="02020603050405020304" pitchFamily="18" charset="0"/>
                        <a:ea typeface="宋体" panose="02010600030101010101" pitchFamily="2" charset="-122"/>
                      </a:endParaRPr>
                    </a:p>
                  </a:txBody>
                  <a:tcPr marL="63305" marR="63305" marT="0" marB="0" anchor="ctr"/>
                </a:tc>
                <a:tc>
                  <a:txBody>
                    <a:bodyPr/>
                    <a:lstStyle/>
                    <a:p>
                      <a:pPr algn="ctr">
                        <a:lnSpc>
                          <a:spcPts val="1800"/>
                        </a:lnSpc>
                        <a:spcAft>
                          <a:spcPts val="0"/>
                        </a:spcAft>
                      </a:pPr>
                      <a:r>
                        <a:rPr lang="zh-CN" sz="1000" kern="100">
                          <a:effectLst/>
                        </a:rPr>
                        <a:t>框支撑</a:t>
                      </a:r>
                      <a:endParaRPr lang="zh-CN" sz="800">
                        <a:effectLst/>
                        <a:latin typeface="Times New Roman" panose="02020603050405020304" pitchFamily="18" charset="0"/>
                        <a:ea typeface="宋体" panose="02010600030101010101" pitchFamily="2" charset="-122"/>
                      </a:endParaRPr>
                    </a:p>
                  </a:txBody>
                  <a:tcPr marL="63305" marR="63305" marT="0" marB="0" anchor="ctr"/>
                </a:tc>
                <a:tc>
                  <a:txBody>
                    <a:bodyPr/>
                    <a:lstStyle/>
                    <a:p>
                      <a:pPr algn="ctr">
                        <a:lnSpc>
                          <a:spcPts val="1800"/>
                        </a:lnSpc>
                        <a:spcAft>
                          <a:spcPts val="0"/>
                        </a:spcAft>
                      </a:pPr>
                      <a:r>
                        <a:rPr lang="en-US" sz="1000" kern="100">
                          <a:effectLst/>
                        </a:rPr>
                        <a:t>1</a:t>
                      </a:r>
                      <a:endParaRPr lang="zh-CN" sz="800">
                        <a:effectLst/>
                        <a:latin typeface="Times New Roman" panose="02020603050405020304" pitchFamily="18" charset="0"/>
                        <a:ea typeface="宋体" panose="02010600030101010101" pitchFamily="2" charset="-122"/>
                      </a:endParaRPr>
                    </a:p>
                  </a:txBody>
                  <a:tcPr marL="63305" marR="63305" marT="0" marB="0" anchor="ctr"/>
                </a:tc>
                <a:tc>
                  <a:txBody>
                    <a:bodyPr/>
                    <a:lstStyle/>
                    <a:p>
                      <a:pPr algn="ctr">
                        <a:lnSpc>
                          <a:spcPts val="1800"/>
                        </a:lnSpc>
                        <a:spcAft>
                          <a:spcPts val="0"/>
                        </a:spcAft>
                      </a:pPr>
                      <a:r>
                        <a:rPr lang="en-US" sz="1000" kern="100">
                          <a:effectLst/>
                        </a:rPr>
                        <a:t>22.30</a:t>
                      </a:r>
                      <a:endParaRPr lang="zh-CN" sz="800">
                        <a:effectLst/>
                        <a:latin typeface="Times New Roman" panose="02020603050405020304" pitchFamily="18" charset="0"/>
                        <a:ea typeface="宋体" panose="02010600030101010101" pitchFamily="2" charset="-122"/>
                      </a:endParaRPr>
                    </a:p>
                  </a:txBody>
                  <a:tcPr marL="63305" marR="63305" marT="0" marB="0" anchor="ctr"/>
                </a:tc>
                <a:tc>
                  <a:txBody>
                    <a:bodyPr/>
                    <a:lstStyle/>
                    <a:p>
                      <a:pPr algn="ctr">
                        <a:lnSpc>
                          <a:spcPts val="1800"/>
                        </a:lnSpc>
                        <a:spcAft>
                          <a:spcPts val="0"/>
                        </a:spcAft>
                      </a:pPr>
                      <a:r>
                        <a:rPr lang="en-US" sz="1000" kern="100">
                          <a:effectLst/>
                        </a:rPr>
                        <a:t>11.25</a:t>
                      </a:r>
                      <a:endParaRPr lang="zh-CN" sz="800">
                        <a:effectLst/>
                        <a:latin typeface="Times New Roman" panose="02020603050405020304" pitchFamily="18" charset="0"/>
                        <a:ea typeface="宋体" panose="02010600030101010101" pitchFamily="2" charset="-122"/>
                      </a:endParaRPr>
                    </a:p>
                  </a:txBody>
                  <a:tcPr marL="63305" marR="63305" marT="0" marB="0" anchor="ctr"/>
                </a:tc>
                <a:tc>
                  <a:txBody>
                    <a:bodyPr/>
                    <a:lstStyle/>
                    <a:p>
                      <a:pPr algn="ctr">
                        <a:lnSpc>
                          <a:spcPts val="1800"/>
                        </a:lnSpc>
                        <a:spcAft>
                          <a:spcPts val="0"/>
                        </a:spcAft>
                      </a:pPr>
                      <a:r>
                        <a:rPr lang="en-US" sz="1000" kern="100">
                          <a:effectLst/>
                        </a:rPr>
                        <a:t>250.88</a:t>
                      </a:r>
                      <a:endParaRPr lang="zh-CN" sz="800">
                        <a:effectLst/>
                        <a:latin typeface="Times New Roman" panose="02020603050405020304" pitchFamily="18" charset="0"/>
                        <a:ea typeface="宋体" panose="02010600030101010101" pitchFamily="2" charset="-122"/>
                      </a:endParaRPr>
                    </a:p>
                  </a:txBody>
                  <a:tcPr marL="63305" marR="63305" marT="0" marB="0" anchor="ctr"/>
                </a:tc>
                <a:tc>
                  <a:txBody>
                    <a:bodyPr/>
                    <a:lstStyle/>
                    <a:p>
                      <a:pPr algn="ctr">
                        <a:lnSpc>
                          <a:spcPts val="1800"/>
                        </a:lnSpc>
                        <a:spcAft>
                          <a:spcPts val="0"/>
                        </a:spcAft>
                      </a:pPr>
                      <a:r>
                        <a:rPr lang="en-US" sz="1000" kern="100">
                          <a:effectLst/>
                        </a:rPr>
                        <a:t>0.00</a:t>
                      </a:r>
                      <a:endParaRPr lang="zh-CN" sz="800">
                        <a:effectLst/>
                        <a:latin typeface="Times New Roman" panose="02020603050405020304" pitchFamily="18" charset="0"/>
                        <a:ea typeface="宋体" panose="02010600030101010101" pitchFamily="2" charset="-122"/>
                      </a:endParaRPr>
                    </a:p>
                  </a:txBody>
                  <a:tcPr marL="63305" marR="63305" marT="0" marB="0" anchor="ctr"/>
                </a:tc>
                <a:tc>
                  <a:txBody>
                    <a:bodyPr/>
                    <a:lstStyle/>
                    <a:p>
                      <a:pPr algn="ctr">
                        <a:lnSpc>
                          <a:spcPts val="1800"/>
                        </a:lnSpc>
                        <a:spcAft>
                          <a:spcPts val="0"/>
                        </a:spcAft>
                      </a:pPr>
                      <a:r>
                        <a:rPr lang="en-US" sz="1000" kern="100">
                          <a:effectLst/>
                        </a:rPr>
                        <a:t>0.00</a:t>
                      </a:r>
                      <a:endParaRPr lang="zh-CN" sz="800">
                        <a:effectLst/>
                        <a:latin typeface="Times New Roman" panose="02020603050405020304" pitchFamily="18" charset="0"/>
                        <a:ea typeface="宋体" panose="02010600030101010101" pitchFamily="2" charset="-122"/>
                      </a:endParaRPr>
                    </a:p>
                  </a:txBody>
                  <a:tcPr marL="63305" marR="63305" marT="0" marB="0" anchor="ctr"/>
                </a:tc>
                <a:tc>
                  <a:txBody>
                    <a:bodyPr/>
                    <a:lstStyle/>
                    <a:p>
                      <a:pPr algn="ctr">
                        <a:lnSpc>
                          <a:spcPts val="1800"/>
                        </a:lnSpc>
                        <a:spcAft>
                          <a:spcPts val="0"/>
                        </a:spcAft>
                      </a:pPr>
                      <a:r>
                        <a:rPr lang="en-US" sz="1000" kern="100">
                          <a:effectLst/>
                        </a:rPr>
                        <a:t>0</a:t>
                      </a:r>
                      <a:endParaRPr lang="zh-CN" sz="800">
                        <a:effectLst/>
                        <a:latin typeface="Times New Roman" panose="02020603050405020304" pitchFamily="18" charset="0"/>
                        <a:ea typeface="宋体" panose="02010600030101010101" pitchFamily="2" charset="-122"/>
                      </a:endParaRPr>
                    </a:p>
                  </a:txBody>
                  <a:tcPr marL="63305" marR="63305" marT="0" marB="0" anchor="ctr"/>
                </a:tc>
                <a:tc>
                  <a:txBody>
                    <a:bodyPr/>
                    <a:lstStyle/>
                    <a:p>
                      <a:pPr algn="ctr">
                        <a:lnSpc>
                          <a:spcPts val="1800"/>
                        </a:lnSpc>
                        <a:spcAft>
                          <a:spcPts val="0"/>
                        </a:spcAft>
                      </a:pPr>
                      <a:r>
                        <a:rPr lang="en-US" sz="1000" kern="100">
                          <a:effectLst/>
                        </a:rPr>
                        <a:t>0.00</a:t>
                      </a:r>
                      <a:endParaRPr lang="zh-CN" sz="800">
                        <a:effectLst/>
                        <a:latin typeface="Times New Roman" panose="02020603050405020304" pitchFamily="18" charset="0"/>
                        <a:ea typeface="宋体" panose="02010600030101010101" pitchFamily="2" charset="-122"/>
                      </a:endParaRPr>
                    </a:p>
                  </a:txBody>
                  <a:tcPr marL="63305" marR="63305" marT="0" marB="0" anchor="ctr"/>
                </a:tc>
                <a:tc>
                  <a:txBody>
                    <a:bodyPr/>
                    <a:lstStyle/>
                    <a:p>
                      <a:pPr algn="ctr">
                        <a:lnSpc>
                          <a:spcPts val="1800"/>
                        </a:lnSpc>
                        <a:spcAft>
                          <a:spcPts val="0"/>
                        </a:spcAft>
                      </a:pPr>
                      <a:r>
                        <a:rPr lang="en-US" sz="1000" kern="100">
                          <a:effectLst/>
                        </a:rPr>
                        <a:t>0.00</a:t>
                      </a:r>
                      <a:endParaRPr lang="zh-CN" sz="800">
                        <a:effectLst/>
                        <a:latin typeface="Times New Roman" panose="02020603050405020304" pitchFamily="18" charset="0"/>
                        <a:ea typeface="宋体" panose="02010600030101010101" pitchFamily="2" charset="-122"/>
                      </a:endParaRPr>
                    </a:p>
                  </a:txBody>
                  <a:tcPr marL="63305" marR="63305" marT="0" marB="0" anchor="ctr"/>
                </a:tc>
              </a:tr>
              <a:tr h="307167">
                <a:tc>
                  <a:txBody>
                    <a:bodyPr/>
                    <a:lstStyle/>
                    <a:p>
                      <a:pPr algn="ctr">
                        <a:lnSpc>
                          <a:spcPts val="1800"/>
                        </a:lnSpc>
                        <a:spcAft>
                          <a:spcPts val="0"/>
                        </a:spcAft>
                      </a:pPr>
                      <a:r>
                        <a:rPr lang="en-US" sz="1000" kern="100">
                          <a:effectLst/>
                        </a:rPr>
                        <a:t>MQ14</a:t>
                      </a:r>
                      <a:endParaRPr lang="zh-CN" sz="800">
                        <a:effectLst/>
                        <a:latin typeface="Times New Roman" panose="02020603050405020304" pitchFamily="18" charset="0"/>
                        <a:ea typeface="宋体" panose="02010600030101010101" pitchFamily="2" charset="-122"/>
                      </a:endParaRPr>
                    </a:p>
                  </a:txBody>
                  <a:tcPr marL="63305" marR="63305" marT="0" marB="0" anchor="ctr"/>
                </a:tc>
                <a:tc>
                  <a:txBody>
                    <a:bodyPr/>
                    <a:lstStyle/>
                    <a:p>
                      <a:pPr algn="ctr">
                        <a:lnSpc>
                          <a:spcPts val="1800"/>
                        </a:lnSpc>
                        <a:spcAft>
                          <a:spcPts val="0"/>
                        </a:spcAft>
                      </a:pPr>
                      <a:r>
                        <a:rPr lang="zh-CN" sz="1000" kern="100">
                          <a:effectLst/>
                        </a:rPr>
                        <a:t>框支撑</a:t>
                      </a:r>
                      <a:endParaRPr lang="zh-CN" sz="800">
                        <a:effectLst/>
                        <a:latin typeface="Times New Roman" panose="02020603050405020304" pitchFamily="18" charset="0"/>
                        <a:ea typeface="宋体" panose="02010600030101010101" pitchFamily="2" charset="-122"/>
                      </a:endParaRPr>
                    </a:p>
                  </a:txBody>
                  <a:tcPr marL="63305" marR="63305" marT="0" marB="0" anchor="ctr"/>
                </a:tc>
                <a:tc>
                  <a:txBody>
                    <a:bodyPr/>
                    <a:lstStyle/>
                    <a:p>
                      <a:pPr algn="ctr">
                        <a:lnSpc>
                          <a:spcPts val="1800"/>
                        </a:lnSpc>
                        <a:spcAft>
                          <a:spcPts val="0"/>
                        </a:spcAft>
                      </a:pPr>
                      <a:r>
                        <a:rPr lang="en-US" sz="1000" kern="100">
                          <a:effectLst/>
                        </a:rPr>
                        <a:t>1</a:t>
                      </a:r>
                      <a:endParaRPr lang="zh-CN" sz="800">
                        <a:effectLst/>
                        <a:latin typeface="Times New Roman" panose="02020603050405020304" pitchFamily="18" charset="0"/>
                        <a:ea typeface="宋体" panose="02010600030101010101" pitchFamily="2" charset="-122"/>
                      </a:endParaRPr>
                    </a:p>
                  </a:txBody>
                  <a:tcPr marL="63305" marR="63305" marT="0" marB="0" anchor="ctr"/>
                </a:tc>
                <a:tc>
                  <a:txBody>
                    <a:bodyPr/>
                    <a:lstStyle/>
                    <a:p>
                      <a:pPr algn="ctr">
                        <a:lnSpc>
                          <a:spcPts val="1800"/>
                        </a:lnSpc>
                        <a:spcAft>
                          <a:spcPts val="0"/>
                        </a:spcAft>
                      </a:pPr>
                      <a:r>
                        <a:rPr lang="en-US" sz="1000" kern="100">
                          <a:effectLst/>
                        </a:rPr>
                        <a:t>13.20</a:t>
                      </a:r>
                      <a:endParaRPr lang="zh-CN" sz="800">
                        <a:effectLst/>
                        <a:latin typeface="Times New Roman" panose="02020603050405020304" pitchFamily="18" charset="0"/>
                        <a:ea typeface="宋体" panose="02010600030101010101" pitchFamily="2" charset="-122"/>
                      </a:endParaRPr>
                    </a:p>
                  </a:txBody>
                  <a:tcPr marL="63305" marR="63305" marT="0" marB="0" anchor="ctr"/>
                </a:tc>
                <a:tc>
                  <a:txBody>
                    <a:bodyPr/>
                    <a:lstStyle/>
                    <a:p>
                      <a:pPr algn="ctr">
                        <a:lnSpc>
                          <a:spcPts val="1800"/>
                        </a:lnSpc>
                        <a:spcAft>
                          <a:spcPts val="0"/>
                        </a:spcAft>
                      </a:pPr>
                      <a:r>
                        <a:rPr lang="en-US" sz="1000" kern="100">
                          <a:effectLst/>
                        </a:rPr>
                        <a:t>23.80</a:t>
                      </a:r>
                      <a:endParaRPr lang="zh-CN" sz="800">
                        <a:effectLst/>
                        <a:latin typeface="Times New Roman" panose="02020603050405020304" pitchFamily="18" charset="0"/>
                        <a:ea typeface="宋体" panose="02010600030101010101" pitchFamily="2" charset="-122"/>
                      </a:endParaRPr>
                    </a:p>
                  </a:txBody>
                  <a:tcPr marL="63305" marR="63305" marT="0" marB="0" anchor="ctr"/>
                </a:tc>
                <a:tc>
                  <a:txBody>
                    <a:bodyPr/>
                    <a:lstStyle/>
                    <a:p>
                      <a:pPr algn="ctr">
                        <a:lnSpc>
                          <a:spcPts val="1800"/>
                        </a:lnSpc>
                        <a:spcAft>
                          <a:spcPts val="0"/>
                        </a:spcAft>
                      </a:pPr>
                      <a:r>
                        <a:rPr lang="en-US" sz="1000" kern="100">
                          <a:effectLst/>
                        </a:rPr>
                        <a:t>314.16</a:t>
                      </a:r>
                      <a:endParaRPr lang="zh-CN" sz="800">
                        <a:effectLst/>
                        <a:latin typeface="Times New Roman" panose="02020603050405020304" pitchFamily="18" charset="0"/>
                        <a:ea typeface="宋体" panose="02010600030101010101" pitchFamily="2" charset="-122"/>
                      </a:endParaRPr>
                    </a:p>
                  </a:txBody>
                  <a:tcPr marL="63305" marR="63305" marT="0" marB="0" anchor="ctr"/>
                </a:tc>
                <a:tc>
                  <a:txBody>
                    <a:bodyPr/>
                    <a:lstStyle/>
                    <a:p>
                      <a:pPr algn="ctr">
                        <a:lnSpc>
                          <a:spcPts val="1800"/>
                        </a:lnSpc>
                        <a:spcAft>
                          <a:spcPts val="0"/>
                        </a:spcAft>
                      </a:pPr>
                      <a:r>
                        <a:rPr lang="en-US" sz="1000" kern="100">
                          <a:effectLst/>
                        </a:rPr>
                        <a:t>2.00</a:t>
                      </a:r>
                      <a:endParaRPr lang="zh-CN" sz="800">
                        <a:effectLst/>
                        <a:latin typeface="Times New Roman" panose="02020603050405020304" pitchFamily="18" charset="0"/>
                        <a:ea typeface="宋体" panose="02010600030101010101" pitchFamily="2" charset="-122"/>
                      </a:endParaRPr>
                    </a:p>
                  </a:txBody>
                  <a:tcPr marL="63305" marR="63305" marT="0" marB="0" anchor="ctr"/>
                </a:tc>
                <a:tc>
                  <a:txBody>
                    <a:bodyPr/>
                    <a:lstStyle/>
                    <a:p>
                      <a:pPr algn="ctr">
                        <a:lnSpc>
                          <a:spcPts val="1800"/>
                        </a:lnSpc>
                        <a:spcAft>
                          <a:spcPts val="0"/>
                        </a:spcAft>
                      </a:pPr>
                      <a:r>
                        <a:rPr lang="en-US" sz="1000" kern="100">
                          <a:effectLst/>
                        </a:rPr>
                        <a:t>1.00</a:t>
                      </a:r>
                      <a:endParaRPr lang="zh-CN" sz="800">
                        <a:effectLst/>
                        <a:latin typeface="Times New Roman" panose="02020603050405020304" pitchFamily="18" charset="0"/>
                        <a:ea typeface="宋体" panose="02010600030101010101" pitchFamily="2" charset="-122"/>
                      </a:endParaRPr>
                    </a:p>
                  </a:txBody>
                  <a:tcPr marL="63305" marR="63305" marT="0" marB="0" anchor="ctr"/>
                </a:tc>
                <a:tc>
                  <a:txBody>
                    <a:bodyPr/>
                    <a:lstStyle/>
                    <a:p>
                      <a:pPr algn="ctr">
                        <a:lnSpc>
                          <a:spcPts val="1800"/>
                        </a:lnSpc>
                        <a:spcAft>
                          <a:spcPts val="0"/>
                        </a:spcAft>
                      </a:pPr>
                      <a:r>
                        <a:rPr lang="en-US" sz="1000" kern="100">
                          <a:effectLst/>
                        </a:rPr>
                        <a:t>8</a:t>
                      </a:r>
                      <a:endParaRPr lang="zh-CN" sz="800">
                        <a:effectLst/>
                        <a:latin typeface="Times New Roman" panose="02020603050405020304" pitchFamily="18" charset="0"/>
                        <a:ea typeface="宋体" panose="02010600030101010101" pitchFamily="2" charset="-122"/>
                      </a:endParaRPr>
                    </a:p>
                  </a:txBody>
                  <a:tcPr marL="63305" marR="63305" marT="0" marB="0" anchor="ctr"/>
                </a:tc>
                <a:tc>
                  <a:txBody>
                    <a:bodyPr/>
                    <a:lstStyle/>
                    <a:p>
                      <a:pPr algn="ctr">
                        <a:lnSpc>
                          <a:spcPts val="1800"/>
                        </a:lnSpc>
                        <a:spcAft>
                          <a:spcPts val="0"/>
                        </a:spcAft>
                      </a:pPr>
                      <a:r>
                        <a:rPr lang="en-US" sz="1000" kern="100">
                          <a:effectLst/>
                        </a:rPr>
                        <a:t>16.00</a:t>
                      </a:r>
                      <a:endParaRPr lang="zh-CN" sz="800">
                        <a:effectLst/>
                        <a:latin typeface="Times New Roman" panose="02020603050405020304" pitchFamily="18" charset="0"/>
                        <a:ea typeface="宋体" panose="02010600030101010101" pitchFamily="2" charset="-122"/>
                      </a:endParaRPr>
                    </a:p>
                  </a:txBody>
                  <a:tcPr marL="63305" marR="63305" marT="0" marB="0" anchor="ctr"/>
                </a:tc>
                <a:tc>
                  <a:txBody>
                    <a:bodyPr/>
                    <a:lstStyle/>
                    <a:p>
                      <a:pPr algn="ctr">
                        <a:lnSpc>
                          <a:spcPts val="1800"/>
                        </a:lnSpc>
                        <a:spcAft>
                          <a:spcPts val="0"/>
                        </a:spcAft>
                      </a:pPr>
                      <a:r>
                        <a:rPr lang="en-US" sz="1000" kern="100">
                          <a:effectLst/>
                        </a:rPr>
                        <a:t>5.10</a:t>
                      </a:r>
                      <a:endParaRPr lang="zh-CN" sz="800">
                        <a:effectLst/>
                        <a:latin typeface="Times New Roman" panose="02020603050405020304" pitchFamily="18" charset="0"/>
                        <a:ea typeface="宋体" panose="02010600030101010101" pitchFamily="2" charset="-122"/>
                      </a:endParaRPr>
                    </a:p>
                  </a:txBody>
                  <a:tcPr marL="63305" marR="63305" marT="0" marB="0" anchor="ctr"/>
                </a:tc>
              </a:tr>
              <a:tr h="307167">
                <a:tc>
                  <a:txBody>
                    <a:bodyPr/>
                    <a:lstStyle/>
                    <a:p>
                      <a:pPr algn="ctr">
                        <a:lnSpc>
                          <a:spcPts val="1800"/>
                        </a:lnSpc>
                        <a:spcAft>
                          <a:spcPts val="0"/>
                        </a:spcAft>
                      </a:pPr>
                      <a:r>
                        <a:rPr lang="en-US" sz="1000" kern="100">
                          <a:effectLst/>
                        </a:rPr>
                        <a:t>MQ15</a:t>
                      </a:r>
                      <a:endParaRPr lang="zh-CN" sz="800">
                        <a:effectLst/>
                        <a:latin typeface="Times New Roman" panose="02020603050405020304" pitchFamily="18" charset="0"/>
                        <a:ea typeface="宋体" panose="02010600030101010101" pitchFamily="2" charset="-122"/>
                      </a:endParaRPr>
                    </a:p>
                  </a:txBody>
                  <a:tcPr marL="63305" marR="63305" marT="0" marB="0" anchor="ctr"/>
                </a:tc>
                <a:tc>
                  <a:txBody>
                    <a:bodyPr/>
                    <a:lstStyle/>
                    <a:p>
                      <a:pPr algn="ctr">
                        <a:lnSpc>
                          <a:spcPts val="1800"/>
                        </a:lnSpc>
                        <a:spcAft>
                          <a:spcPts val="0"/>
                        </a:spcAft>
                      </a:pPr>
                      <a:r>
                        <a:rPr lang="zh-CN" sz="1000" kern="100">
                          <a:effectLst/>
                        </a:rPr>
                        <a:t>框支撑</a:t>
                      </a:r>
                      <a:endParaRPr lang="zh-CN" sz="800">
                        <a:effectLst/>
                        <a:latin typeface="Times New Roman" panose="02020603050405020304" pitchFamily="18" charset="0"/>
                        <a:ea typeface="宋体" panose="02010600030101010101" pitchFamily="2" charset="-122"/>
                      </a:endParaRPr>
                    </a:p>
                  </a:txBody>
                  <a:tcPr marL="63305" marR="63305" marT="0" marB="0" anchor="ctr"/>
                </a:tc>
                <a:tc>
                  <a:txBody>
                    <a:bodyPr/>
                    <a:lstStyle/>
                    <a:p>
                      <a:pPr algn="ctr">
                        <a:lnSpc>
                          <a:spcPts val="1800"/>
                        </a:lnSpc>
                        <a:spcAft>
                          <a:spcPts val="0"/>
                        </a:spcAft>
                      </a:pPr>
                      <a:r>
                        <a:rPr lang="en-US" sz="1000" kern="100">
                          <a:effectLst/>
                        </a:rPr>
                        <a:t>1</a:t>
                      </a:r>
                      <a:endParaRPr lang="zh-CN" sz="800">
                        <a:effectLst/>
                        <a:latin typeface="Times New Roman" panose="02020603050405020304" pitchFamily="18" charset="0"/>
                        <a:ea typeface="宋体" panose="02010600030101010101" pitchFamily="2" charset="-122"/>
                      </a:endParaRPr>
                    </a:p>
                  </a:txBody>
                  <a:tcPr marL="63305" marR="63305" marT="0" marB="0" anchor="ctr"/>
                </a:tc>
                <a:tc>
                  <a:txBody>
                    <a:bodyPr/>
                    <a:lstStyle/>
                    <a:p>
                      <a:pPr algn="ctr">
                        <a:lnSpc>
                          <a:spcPts val="1800"/>
                        </a:lnSpc>
                        <a:spcAft>
                          <a:spcPts val="0"/>
                        </a:spcAft>
                      </a:pPr>
                      <a:r>
                        <a:rPr lang="en-US" sz="1000" kern="100">
                          <a:effectLst/>
                        </a:rPr>
                        <a:t>13.20</a:t>
                      </a:r>
                      <a:endParaRPr lang="zh-CN" sz="800">
                        <a:effectLst/>
                        <a:latin typeface="Times New Roman" panose="02020603050405020304" pitchFamily="18" charset="0"/>
                        <a:ea typeface="宋体" panose="02010600030101010101" pitchFamily="2" charset="-122"/>
                      </a:endParaRPr>
                    </a:p>
                  </a:txBody>
                  <a:tcPr marL="63305" marR="63305" marT="0" marB="0" anchor="ctr"/>
                </a:tc>
                <a:tc>
                  <a:txBody>
                    <a:bodyPr/>
                    <a:lstStyle/>
                    <a:p>
                      <a:pPr algn="ctr">
                        <a:lnSpc>
                          <a:spcPts val="1800"/>
                        </a:lnSpc>
                        <a:spcAft>
                          <a:spcPts val="0"/>
                        </a:spcAft>
                      </a:pPr>
                      <a:r>
                        <a:rPr lang="en-US" sz="1000" kern="100">
                          <a:effectLst/>
                        </a:rPr>
                        <a:t>23.80</a:t>
                      </a:r>
                      <a:endParaRPr lang="zh-CN" sz="800">
                        <a:effectLst/>
                        <a:latin typeface="Times New Roman" panose="02020603050405020304" pitchFamily="18" charset="0"/>
                        <a:ea typeface="宋体" panose="02010600030101010101" pitchFamily="2" charset="-122"/>
                      </a:endParaRPr>
                    </a:p>
                  </a:txBody>
                  <a:tcPr marL="63305" marR="63305" marT="0" marB="0" anchor="ctr"/>
                </a:tc>
                <a:tc>
                  <a:txBody>
                    <a:bodyPr/>
                    <a:lstStyle/>
                    <a:p>
                      <a:pPr algn="ctr">
                        <a:lnSpc>
                          <a:spcPts val="1800"/>
                        </a:lnSpc>
                        <a:spcAft>
                          <a:spcPts val="0"/>
                        </a:spcAft>
                      </a:pPr>
                      <a:r>
                        <a:rPr lang="en-US" sz="1000" kern="100">
                          <a:effectLst/>
                        </a:rPr>
                        <a:t>314.16</a:t>
                      </a:r>
                      <a:endParaRPr lang="zh-CN" sz="800">
                        <a:effectLst/>
                        <a:latin typeface="Times New Roman" panose="02020603050405020304" pitchFamily="18" charset="0"/>
                        <a:ea typeface="宋体" panose="02010600030101010101" pitchFamily="2" charset="-122"/>
                      </a:endParaRPr>
                    </a:p>
                  </a:txBody>
                  <a:tcPr marL="63305" marR="63305" marT="0" marB="0" anchor="ctr"/>
                </a:tc>
                <a:tc>
                  <a:txBody>
                    <a:bodyPr/>
                    <a:lstStyle/>
                    <a:p>
                      <a:pPr algn="ctr">
                        <a:lnSpc>
                          <a:spcPts val="1800"/>
                        </a:lnSpc>
                        <a:spcAft>
                          <a:spcPts val="0"/>
                        </a:spcAft>
                      </a:pPr>
                      <a:r>
                        <a:rPr lang="en-US" sz="1000" kern="100">
                          <a:effectLst/>
                        </a:rPr>
                        <a:t>2.00</a:t>
                      </a:r>
                      <a:endParaRPr lang="zh-CN" sz="800">
                        <a:effectLst/>
                        <a:latin typeface="Times New Roman" panose="02020603050405020304" pitchFamily="18" charset="0"/>
                        <a:ea typeface="宋体" panose="02010600030101010101" pitchFamily="2" charset="-122"/>
                      </a:endParaRPr>
                    </a:p>
                  </a:txBody>
                  <a:tcPr marL="63305" marR="63305" marT="0" marB="0" anchor="ctr"/>
                </a:tc>
                <a:tc>
                  <a:txBody>
                    <a:bodyPr/>
                    <a:lstStyle/>
                    <a:p>
                      <a:pPr algn="ctr">
                        <a:lnSpc>
                          <a:spcPts val="1800"/>
                        </a:lnSpc>
                        <a:spcAft>
                          <a:spcPts val="0"/>
                        </a:spcAft>
                      </a:pPr>
                      <a:r>
                        <a:rPr lang="en-US" sz="1000" kern="100">
                          <a:effectLst/>
                        </a:rPr>
                        <a:t>1.00</a:t>
                      </a:r>
                      <a:endParaRPr lang="zh-CN" sz="800">
                        <a:effectLst/>
                        <a:latin typeface="Times New Roman" panose="02020603050405020304" pitchFamily="18" charset="0"/>
                        <a:ea typeface="宋体" panose="02010600030101010101" pitchFamily="2" charset="-122"/>
                      </a:endParaRPr>
                    </a:p>
                  </a:txBody>
                  <a:tcPr marL="63305" marR="63305" marT="0" marB="0" anchor="ctr"/>
                </a:tc>
                <a:tc>
                  <a:txBody>
                    <a:bodyPr/>
                    <a:lstStyle/>
                    <a:p>
                      <a:pPr algn="ctr">
                        <a:lnSpc>
                          <a:spcPts val="1800"/>
                        </a:lnSpc>
                        <a:spcAft>
                          <a:spcPts val="0"/>
                        </a:spcAft>
                      </a:pPr>
                      <a:r>
                        <a:rPr lang="en-US" sz="1000" kern="100">
                          <a:effectLst/>
                        </a:rPr>
                        <a:t>10</a:t>
                      </a:r>
                      <a:endParaRPr lang="zh-CN" sz="800">
                        <a:effectLst/>
                        <a:latin typeface="Times New Roman" panose="02020603050405020304" pitchFamily="18" charset="0"/>
                        <a:ea typeface="宋体" panose="02010600030101010101" pitchFamily="2" charset="-122"/>
                      </a:endParaRPr>
                    </a:p>
                  </a:txBody>
                  <a:tcPr marL="63305" marR="63305" marT="0" marB="0" anchor="ctr"/>
                </a:tc>
                <a:tc>
                  <a:txBody>
                    <a:bodyPr/>
                    <a:lstStyle/>
                    <a:p>
                      <a:pPr algn="ctr">
                        <a:lnSpc>
                          <a:spcPts val="1800"/>
                        </a:lnSpc>
                        <a:spcAft>
                          <a:spcPts val="0"/>
                        </a:spcAft>
                      </a:pPr>
                      <a:r>
                        <a:rPr lang="en-US" sz="1000" kern="100">
                          <a:effectLst/>
                        </a:rPr>
                        <a:t>20.00</a:t>
                      </a:r>
                      <a:endParaRPr lang="zh-CN" sz="800">
                        <a:effectLst/>
                        <a:latin typeface="Times New Roman" panose="02020603050405020304" pitchFamily="18" charset="0"/>
                        <a:ea typeface="宋体" panose="02010600030101010101" pitchFamily="2" charset="-122"/>
                      </a:endParaRPr>
                    </a:p>
                  </a:txBody>
                  <a:tcPr marL="63305" marR="63305" marT="0" marB="0" anchor="ctr"/>
                </a:tc>
                <a:tc>
                  <a:txBody>
                    <a:bodyPr/>
                    <a:lstStyle/>
                    <a:p>
                      <a:pPr algn="ctr">
                        <a:lnSpc>
                          <a:spcPts val="1800"/>
                        </a:lnSpc>
                        <a:spcAft>
                          <a:spcPts val="0"/>
                        </a:spcAft>
                      </a:pPr>
                      <a:r>
                        <a:rPr lang="en-US" sz="1000" kern="100">
                          <a:effectLst/>
                        </a:rPr>
                        <a:t>6.37</a:t>
                      </a:r>
                      <a:endParaRPr lang="zh-CN" sz="800">
                        <a:effectLst/>
                        <a:latin typeface="Times New Roman" panose="02020603050405020304" pitchFamily="18" charset="0"/>
                        <a:ea typeface="宋体" panose="02010600030101010101" pitchFamily="2" charset="-122"/>
                      </a:endParaRPr>
                    </a:p>
                  </a:txBody>
                  <a:tcPr marL="63305" marR="63305" marT="0" marB="0" anchor="ctr"/>
                </a:tc>
              </a:tr>
              <a:tr h="307167">
                <a:tc>
                  <a:txBody>
                    <a:bodyPr/>
                    <a:lstStyle/>
                    <a:p>
                      <a:pPr algn="ctr">
                        <a:lnSpc>
                          <a:spcPts val="1800"/>
                        </a:lnSpc>
                        <a:spcAft>
                          <a:spcPts val="0"/>
                        </a:spcAft>
                      </a:pPr>
                      <a:r>
                        <a:rPr lang="zh-CN" sz="1000" kern="100">
                          <a:effectLst/>
                        </a:rPr>
                        <a:t>合计</a:t>
                      </a:r>
                      <a:endParaRPr lang="zh-CN" sz="800">
                        <a:effectLst/>
                        <a:latin typeface="Times New Roman" panose="02020603050405020304" pitchFamily="18" charset="0"/>
                        <a:ea typeface="宋体" panose="02010600030101010101" pitchFamily="2" charset="-122"/>
                      </a:endParaRPr>
                    </a:p>
                  </a:txBody>
                  <a:tcPr marL="63305" marR="63305" marT="0" marB="0" anchor="ctr"/>
                </a:tc>
                <a:tc>
                  <a:txBody>
                    <a:bodyPr/>
                    <a:lstStyle/>
                    <a:p>
                      <a:pPr algn="ctr">
                        <a:lnSpc>
                          <a:spcPts val="1800"/>
                        </a:lnSpc>
                        <a:spcAft>
                          <a:spcPts val="0"/>
                        </a:spcAft>
                      </a:pPr>
                      <a:r>
                        <a:rPr lang="en-US" sz="1000" kern="100">
                          <a:effectLst/>
                        </a:rPr>
                        <a:t> </a:t>
                      </a:r>
                      <a:endParaRPr lang="zh-CN" sz="800">
                        <a:effectLst/>
                        <a:latin typeface="Times New Roman" panose="02020603050405020304" pitchFamily="18" charset="0"/>
                        <a:ea typeface="宋体" panose="02010600030101010101" pitchFamily="2" charset="-122"/>
                      </a:endParaRPr>
                    </a:p>
                  </a:txBody>
                  <a:tcPr marL="63305" marR="63305" marT="0" marB="0" anchor="ctr"/>
                </a:tc>
                <a:tc>
                  <a:txBody>
                    <a:bodyPr/>
                    <a:lstStyle/>
                    <a:p>
                      <a:pPr algn="ctr">
                        <a:lnSpc>
                          <a:spcPts val="1800"/>
                        </a:lnSpc>
                        <a:spcAft>
                          <a:spcPts val="0"/>
                        </a:spcAft>
                      </a:pPr>
                      <a:r>
                        <a:rPr lang="en-US" sz="1000" kern="100">
                          <a:effectLst/>
                        </a:rPr>
                        <a:t> </a:t>
                      </a:r>
                      <a:endParaRPr lang="zh-CN" sz="800">
                        <a:effectLst/>
                        <a:latin typeface="Times New Roman" panose="02020603050405020304" pitchFamily="18" charset="0"/>
                        <a:ea typeface="宋体" panose="02010600030101010101" pitchFamily="2" charset="-122"/>
                      </a:endParaRPr>
                    </a:p>
                  </a:txBody>
                  <a:tcPr marL="63305" marR="63305" marT="0" marB="0" anchor="ctr"/>
                </a:tc>
                <a:tc>
                  <a:txBody>
                    <a:bodyPr/>
                    <a:lstStyle/>
                    <a:p>
                      <a:pPr algn="ctr">
                        <a:lnSpc>
                          <a:spcPts val="1800"/>
                        </a:lnSpc>
                        <a:spcAft>
                          <a:spcPts val="0"/>
                        </a:spcAft>
                      </a:pPr>
                      <a:r>
                        <a:rPr lang="en-US" sz="1000" kern="100">
                          <a:effectLst/>
                        </a:rPr>
                        <a:t> </a:t>
                      </a:r>
                      <a:endParaRPr lang="zh-CN" sz="800">
                        <a:effectLst/>
                        <a:latin typeface="Times New Roman" panose="02020603050405020304" pitchFamily="18" charset="0"/>
                        <a:ea typeface="宋体" panose="02010600030101010101" pitchFamily="2" charset="-122"/>
                      </a:endParaRPr>
                    </a:p>
                  </a:txBody>
                  <a:tcPr marL="63305" marR="63305" marT="0" marB="0" anchor="ctr"/>
                </a:tc>
                <a:tc>
                  <a:txBody>
                    <a:bodyPr/>
                    <a:lstStyle/>
                    <a:p>
                      <a:pPr algn="ctr">
                        <a:lnSpc>
                          <a:spcPts val="1800"/>
                        </a:lnSpc>
                        <a:spcAft>
                          <a:spcPts val="0"/>
                        </a:spcAft>
                      </a:pPr>
                      <a:r>
                        <a:rPr lang="en-US" sz="1000" kern="100">
                          <a:effectLst/>
                        </a:rPr>
                        <a:t> </a:t>
                      </a:r>
                      <a:endParaRPr lang="zh-CN" sz="800">
                        <a:effectLst/>
                        <a:latin typeface="Times New Roman" panose="02020603050405020304" pitchFamily="18" charset="0"/>
                        <a:ea typeface="宋体" panose="02010600030101010101" pitchFamily="2" charset="-122"/>
                      </a:endParaRPr>
                    </a:p>
                  </a:txBody>
                  <a:tcPr marL="63305" marR="63305" marT="0" marB="0" anchor="ctr"/>
                </a:tc>
                <a:tc>
                  <a:txBody>
                    <a:bodyPr/>
                    <a:lstStyle/>
                    <a:p>
                      <a:pPr algn="ctr">
                        <a:lnSpc>
                          <a:spcPts val="1800"/>
                        </a:lnSpc>
                        <a:spcAft>
                          <a:spcPts val="0"/>
                        </a:spcAft>
                      </a:pPr>
                      <a:r>
                        <a:rPr lang="en-US" sz="1000" kern="100">
                          <a:effectLst/>
                        </a:rPr>
                        <a:t>5018.95</a:t>
                      </a:r>
                      <a:endParaRPr lang="zh-CN" sz="800">
                        <a:effectLst/>
                        <a:latin typeface="Times New Roman" panose="02020603050405020304" pitchFamily="18" charset="0"/>
                        <a:ea typeface="宋体" panose="02010600030101010101" pitchFamily="2" charset="-122"/>
                      </a:endParaRPr>
                    </a:p>
                  </a:txBody>
                  <a:tcPr marL="63305" marR="63305" marT="0" marB="0" anchor="ctr"/>
                </a:tc>
                <a:tc>
                  <a:txBody>
                    <a:bodyPr/>
                    <a:lstStyle/>
                    <a:p>
                      <a:pPr algn="ctr">
                        <a:lnSpc>
                          <a:spcPts val="1800"/>
                        </a:lnSpc>
                        <a:spcAft>
                          <a:spcPts val="0"/>
                        </a:spcAft>
                      </a:pPr>
                      <a:r>
                        <a:rPr lang="en-US" sz="1000" kern="100">
                          <a:effectLst/>
                        </a:rPr>
                        <a:t> </a:t>
                      </a:r>
                      <a:endParaRPr lang="zh-CN" sz="800">
                        <a:effectLst/>
                        <a:latin typeface="Times New Roman" panose="02020603050405020304" pitchFamily="18" charset="0"/>
                        <a:ea typeface="宋体" panose="02010600030101010101" pitchFamily="2" charset="-122"/>
                      </a:endParaRPr>
                    </a:p>
                  </a:txBody>
                  <a:tcPr marL="63305" marR="63305" marT="0" marB="0" anchor="ctr"/>
                </a:tc>
                <a:tc>
                  <a:txBody>
                    <a:bodyPr/>
                    <a:lstStyle/>
                    <a:p>
                      <a:pPr algn="ctr">
                        <a:lnSpc>
                          <a:spcPts val="1800"/>
                        </a:lnSpc>
                        <a:spcAft>
                          <a:spcPts val="0"/>
                        </a:spcAft>
                      </a:pPr>
                      <a:r>
                        <a:rPr lang="en-US" sz="1000" kern="100">
                          <a:effectLst/>
                        </a:rPr>
                        <a:t> </a:t>
                      </a:r>
                      <a:endParaRPr lang="zh-CN" sz="800">
                        <a:effectLst/>
                        <a:latin typeface="Times New Roman" panose="02020603050405020304" pitchFamily="18" charset="0"/>
                        <a:ea typeface="宋体" panose="02010600030101010101" pitchFamily="2" charset="-122"/>
                      </a:endParaRPr>
                    </a:p>
                  </a:txBody>
                  <a:tcPr marL="63305" marR="63305" marT="0" marB="0" anchor="ctr"/>
                </a:tc>
                <a:tc>
                  <a:txBody>
                    <a:bodyPr/>
                    <a:lstStyle/>
                    <a:p>
                      <a:pPr algn="ctr">
                        <a:lnSpc>
                          <a:spcPts val="1800"/>
                        </a:lnSpc>
                        <a:spcAft>
                          <a:spcPts val="0"/>
                        </a:spcAft>
                      </a:pPr>
                      <a:r>
                        <a:rPr lang="en-US" sz="1000" kern="100">
                          <a:effectLst/>
                        </a:rPr>
                        <a:t> </a:t>
                      </a:r>
                      <a:endParaRPr lang="zh-CN" sz="800">
                        <a:effectLst/>
                        <a:latin typeface="Times New Roman" panose="02020603050405020304" pitchFamily="18" charset="0"/>
                        <a:ea typeface="宋体" panose="02010600030101010101" pitchFamily="2" charset="-122"/>
                      </a:endParaRPr>
                    </a:p>
                  </a:txBody>
                  <a:tcPr marL="63305" marR="63305" marT="0" marB="0" anchor="ctr"/>
                </a:tc>
                <a:tc>
                  <a:txBody>
                    <a:bodyPr/>
                    <a:lstStyle/>
                    <a:p>
                      <a:pPr algn="ctr">
                        <a:lnSpc>
                          <a:spcPts val="1800"/>
                        </a:lnSpc>
                        <a:spcAft>
                          <a:spcPts val="0"/>
                        </a:spcAft>
                      </a:pPr>
                      <a:r>
                        <a:rPr lang="en-US" sz="1000" kern="100">
                          <a:effectLst/>
                        </a:rPr>
                        <a:t>252.6</a:t>
                      </a:r>
                      <a:endParaRPr lang="zh-CN" sz="800">
                        <a:effectLst/>
                        <a:latin typeface="Times New Roman" panose="02020603050405020304" pitchFamily="18" charset="0"/>
                        <a:ea typeface="宋体" panose="02010600030101010101" pitchFamily="2" charset="-122"/>
                      </a:endParaRPr>
                    </a:p>
                  </a:txBody>
                  <a:tcPr marL="63305" marR="63305" marT="0" marB="0" anchor="ctr"/>
                </a:tc>
                <a:tc>
                  <a:txBody>
                    <a:bodyPr/>
                    <a:lstStyle/>
                    <a:p>
                      <a:pPr algn="ctr">
                        <a:lnSpc>
                          <a:spcPts val="1800"/>
                        </a:lnSpc>
                        <a:spcAft>
                          <a:spcPts val="0"/>
                        </a:spcAft>
                      </a:pPr>
                      <a:r>
                        <a:rPr lang="en-US" sz="1000" kern="100" dirty="0">
                          <a:effectLst/>
                        </a:rPr>
                        <a:t>5.03</a:t>
                      </a:r>
                      <a:endParaRPr lang="zh-CN" sz="800" dirty="0">
                        <a:effectLst/>
                        <a:latin typeface="Times New Roman" panose="02020603050405020304" pitchFamily="18" charset="0"/>
                        <a:ea typeface="宋体" panose="02010600030101010101" pitchFamily="2" charset="-122"/>
                      </a:endParaRPr>
                    </a:p>
                  </a:txBody>
                  <a:tcPr marL="63305" marR="63305" marT="0" marB="0" anchor="ctr"/>
                </a:tc>
              </a:tr>
            </a:tbl>
          </a:graphicData>
        </a:graphic>
      </p:graphicFrame>
      <p:sp>
        <p:nvSpPr>
          <p:cNvPr id="3" name="矩形 2"/>
          <p:cNvSpPr/>
          <p:nvPr/>
        </p:nvSpPr>
        <p:spPr>
          <a:xfrm>
            <a:off x="3635896" y="332656"/>
            <a:ext cx="1620957" cy="307777"/>
          </a:xfrm>
          <a:prstGeom prst="rect">
            <a:avLst/>
          </a:prstGeom>
        </p:spPr>
        <p:txBody>
          <a:bodyPr wrap="none">
            <a:spAutoFit/>
          </a:bodyPr>
          <a:lstStyle/>
          <a:p>
            <a:r>
              <a:rPr lang="zh-CN" altLang="zh-CN" sz="1400" b="1" dirty="0" smtClean="0">
                <a:latin typeface="微软雅黑" pitchFamily="34" charset="-122"/>
                <a:ea typeface="微软雅黑" pitchFamily="34" charset="-122"/>
              </a:rPr>
              <a:t>可</a:t>
            </a:r>
            <a:r>
              <a:rPr lang="zh-CN" altLang="zh-CN" sz="1400" b="1" dirty="0">
                <a:latin typeface="微软雅黑" pitchFamily="34" charset="-122"/>
                <a:ea typeface="微软雅黑" pitchFamily="34" charset="-122"/>
              </a:rPr>
              <a:t>开启面积汇总表</a:t>
            </a:r>
            <a:endParaRPr lang="zh-CN" altLang="en-US" sz="1400" b="1" dirty="0">
              <a:latin typeface="微软雅黑" pitchFamily="34" charset="-122"/>
              <a:ea typeface="微软雅黑" pitchFamily="34" charset="-122"/>
            </a:endParaRPr>
          </a:p>
        </p:txBody>
      </p:sp>
    </p:spTree>
    <p:extLst>
      <p:ext uri="{BB962C8B-B14F-4D97-AF65-F5344CB8AC3E}">
        <p14:creationId xmlns:p14="http://schemas.microsoft.com/office/powerpoint/2010/main" val="140474930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直接连接符 16"/>
          <p:cNvSpPr>
            <a:spLocks noChangeShapeType="1"/>
          </p:cNvSpPr>
          <p:nvPr/>
        </p:nvSpPr>
        <p:spPr bwMode="auto">
          <a:xfrm>
            <a:off x="-20638" y="942975"/>
            <a:ext cx="9144001" cy="3175"/>
          </a:xfrm>
          <a:prstGeom prst="line">
            <a:avLst/>
          </a:prstGeom>
          <a:noFill/>
          <a:ln w="9525">
            <a:solidFill>
              <a:srgbClr val="595959"/>
            </a:solidFill>
            <a:prstDash val="sysDash"/>
            <a:round/>
            <a:headEnd/>
            <a:tailEnd/>
          </a:ln>
        </p:spPr>
        <p:txBody>
          <a:bodyPr/>
          <a:lstStyle/>
          <a:p>
            <a:endParaRPr lang="zh-CN" altLang="en-US"/>
          </a:p>
        </p:txBody>
      </p:sp>
      <p:sp>
        <p:nvSpPr>
          <p:cNvPr id="6" name="矩形 1"/>
          <p:cNvSpPr>
            <a:spLocks noChangeArrowheads="1"/>
          </p:cNvSpPr>
          <p:nvPr/>
        </p:nvSpPr>
        <p:spPr bwMode="auto">
          <a:xfrm>
            <a:off x="377825" y="546100"/>
            <a:ext cx="5310188" cy="400050"/>
          </a:xfrm>
          <a:prstGeom prst="rect">
            <a:avLst/>
          </a:prstGeom>
          <a:noFill/>
          <a:ln>
            <a:noFill/>
          </a:ln>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fontAlgn="auto" hangingPunct="1">
              <a:spcBef>
                <a:spcPts val="0"/>
              </a:spcBef>
              <a:spcAft>
                <a:spcPts val="0"/>
              </a:spcAft>
              <a:defRPr/>
            </a:pPr>
            <a:r>
              <a:rPr lang="en-US" altLang="zh-CN" sz="2000" b="1" dirty="0">
                <a:solidFill>
                  <a:schemeClr val="accent4">
                    <a:lumMod val="75000"/>
                  </a:schemeClr>
                </a:solidFill>
                <a:latin typeface="微软雅黑" pitchFamily="34" charset="-122"/>
                <a:ea typeface="微软雅黑" pitchFamily="34" charset="-122"/>
                <a:sym typeface="微软雅黑" pitchFamily="34" charset="-122"/>
              </a:rPr>
              <a:t>│</a:t>
            </a:r>
            <a:r>
              <a:rPr lang="zh-CN" altLang="en-US" sz="2000" b="1" dirty="0">
                <a:solidFill>
                  <a:schemeClr val="accent4">
                    <a:lumMod val="75000"/>
                  </a:schemeClr>
                </a:solidFill>
                <a:latin typeface="微软雅黑" pitchFamily="34" charset="-122"/>
                <a:ea typeface="微软雅黑" pitchFamily="34" charset="-122"/>
                <a:sym typeface="微软雅黑" pitchFamily="34" charset="-122"/>
              </a:rPr>
              <a:t>主要技术</a:t>
            </a:r>
            <a:r>
              <a:rPr lang="en-US" altLang="zh-CN" sz="2000" b="1" dirty="0">
                <a:solidFill>
                  <a:schemeClr val="accent4">
                    <a:lumMod val="75000"/>
                  </a:schemeClr>
                </a:solidFill>
                <a:latin typeface="华文细黑" panose="02010600040101010101" pitchFamily="2" charset="-122"/>
                <a:ea typeface="华文细黑" panose="02010600040101010101" pitchFamily="2" charset="-122"/>
                <a:sym typeface="微软雅黑" pitchFamily="34" charset="-122"/>
              </a:rPr>
              <a:t>│</a:t>
            </a:r>
            <a:r>
              <a:rPr lang="zh-CN" altLang="en-US" sz="2000" b="1" dirty="0">
                <a:solidFill>
                  <a:schemeClr val="accent4">
                    <a:lumMod val="75000"/>
                  </a:schemeClr>
                </a:solidFill>
                <a:latin typeface="华文细黑" panose="02010600040101010101" pitchFamily="2" charset="-122"/>
                <a:ea typeface="华文细黑" panose="02010600040101010101" pitchFamily="2" charset="-122"/>
                <a:sym typeface="微软雅黑" pitchFamily="34" charset="-122"/>
              </a:rPr>
              <a:t>建筑</a:t>
            </a:r>
            <a:r>
              <a:rPr lang="en-US" altLang="zh-CN" sz="2000" dirty="0">
                <a:solidFill>
                  <a:schemeClr val="accent4">
                    <a:lumMod val="75000"/>
                  </a:schemeClr>
                </a:solidFill>
                <a:latin typeface="华文细黑" panose="02010600040101010101" pitchFamily="2" charset="-122"/>
                <a:ea typeface="华文细黑" panose="02010600040101010101" pitchFamily="2" charset="-122"/>
                <a:sym typeface="微软雅黑" pitchFamily="34" charset="-122"/>
              </a:rPr>
              <a:t>│</a:t>
            </a:r>
            <a:r>
              <a:rPr lang="zh-CN" altLang="en-US" dirty="0" smtClean="0">
                <a:solidFill>
                  <a:schemeClr val="accent4">
                    <a:lumMod val="75000"/>
                  </a:schemeClr>
                </a:solidFill>
                <a:latin typeface="华文细黑" panose="02010600040101010101" pitchFamily="2" charset="-122"/>
                <a:ea typeface="华文细黑" panose="02010600040101010101" pitchFamily="2" charset="-122"/>
                <a:sym typeface="微软雅黑" pitchFamily="34" charset="-122"/>
              </a:rPr>
              <a:t>围护结构</a:t>
            </a:r>
            <a:endParaRPr lang="zh-CN" altLang="en-US" dirty="0">
              <a:solidFill>
                <a:schemeClr val="accent4">
                  <a:lumMod val="75000"/>
                </a:schemeClr>
              </a:solidFill>
              <a:latin typeface="华文细黑" panose="02010600040101010101" pitchFamily="2" charset="-122"/>
              <a:ea typeface="华文细黑" panose="02010600040101010101" pitchFamily="2" charset="-122"/>
            </a:endParaRPr>
          </a:p>
        </p:txBody>
      </p:sp>
      <p:sp>
        <p:nvSpPr>
          <p:cNvPr id="12" name="矩形 19"/>
          <p:cNvSpPr>
            <a:spLocks noChangeArrowheads="1"/>
          </p:cNvSpPr>
          <p:nvPr/>
        </p:nvSpPr>
        <p:spPr bwMode="auto">
          <a:xfrm>
            <a:off x="0" y="6499225"/>
            <a:ext cx="9144000" cy="153988"/>
          </a:xfrm>
          <a:prstGeom prst="rect">
            <a:avLst/>
          </a:prstGeom>
          <a:solidFill>
            <a:schemeClr val="accent4">
              <a:lumMod val="50000"/>
            </a:schemeClr>
          </a:solidFill>
          <a:ln>
            <a:noFill/>
          </a:ln>
          <a:extLst/>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fontAlgn="auto" hangingPunct="1">
              <a:spcBef>
                <a:spcPts val="0"/>
              </a:spcBef>
              <a:spcAft>
                <a:spcPts val="0"/>
              </a:spcAft>
              <a:defRPr/>
            </a:pPr>
            <a:endParaRPr lang="zh-CN" altLang="en-US">
              <a:solidFill>
                <a:srgbClr val="FFFFFF"/>
              </a:solidFill>
              <a:latin typeface="宋体" pitchFamily="2" charset="-122"/>
              <a:sym typeface="宋体" pitchFamily="2" charset="-122"/>
            </a:endParaRPr>
          </a:p>
        </p:txBody>
      </p:sp>
      <p:sp>
        <p:nvSpPr>
          <p:cNvPr id="34820" name="灯片编号占位符 5"/>
          <p:cNvSpPr txBox="1">
            <a:spLocks/>
          </p:cNvSpPr>
          <p:nvPr/>
        </p:nvSpPr>
        <p:spPr bwMode="auto">
          <a:xfrm>
            <a:off x="8832850" y="6664325"/>
            <a:ext cx="323850" cy="365125"/>
          </a:xfrm>
          <a:prstGeom prst="rect">
            <a:avLst/>
          </a:prstGeom>
          <a:noFill/>
          <a:ln w="9525">
            <a:noFill/>
            <a:miter lim="800000"/>
            <a:headEnd/>
            <a:tailEnd/>
          </a:ln>
        </p:spPr>
        <p:txBody>
          <a:bodyPr/>
          <a:lstStyle/>
          <a:p>
            <a:fld id="{69614370-8D9B-4458-AF02-3986A0D7C7B8}" type="slidenum">
              <a:rPr lang="zh-CN" altLang="en-US" sz="1000">
                <a:solidFill>
                  <a:schemeClr val="bg1"/>
                </a:solidFill>
                <a:latin typeface="Arial Unicode MS" pitchFamily="34" charset="-122"/>
                <a:ea typeface="Arial Unicode MS" pitchFamily="34" charset="-122"/>
                <a:cs typeface="Arial Unicode MS" pitchFamily="34" charset="-122"/>
              </a:rPr>
              <a:pPr/>
              <a:t>15</a:t>
            </a:fld>
            <a:endParaRPr lang="zh-CN" altLang="en-US" sz="1000">
              <a:solidFill>
                <a:schemeClr val="bg1"/>
              </a:solidFill>
              <a:latin typeface="Arial Unicode MS" pitchFamily="34" charset="-122"/>
              <a:ea typeface="Arial Unicode MS" pitchFamily="34" charset="-122"/>
              <a:cs typeface="Arial Unicode MS" pitchFamily="34" charset="-122"/>
            </a:endParaRPr>
          </a:p>
        </p:txBody>
      </p:sp>
      <p:sp>
        <p:nvSpPr>
          <p:cNvPr id="8" name="TextBox 7"/>
          <p:cNvSpPr txBox="1"/>
          <p:nvPr/>
        </p:nvSpPr>
        <p:spPr>
          <a:xfrm>
            <a:off x="107503" y="1124744"/>
            <a:ext cx="3024337" cy="3931013"/>
          </a:xfrm>
          <a:prstGeom prst="rect">
            <a:avLst/>
          </a:prstGeom>
          <a:noFill/>
        </p:spPr>
        <p:txBody>
          <a:bodyPr wrap="square" rtlCol="0">
            <a:spAutoFit/>
          </a:bodyPr>
          <a:lstStyle/>
          <a:p>
            <a:pPr indent="-285750">
              <a:lnSpc>
                <a:spcPct val="150000"/>
              </a:lnSpc>
              <a:buFont typeface="Wingdings" pitchFamily="2" charset="2"/>
              <a:buChar char="p"/>
            </a:pPr>
            <a:r>
              <a:rPr lang="zh-CN" altLang="en-US" sz="1400" dirty="0">
                <a:solidFill>
                  <a:srgbClr val="000000"/>
                </a:solidFill>
                <a:latin typeface="华文细黑" pitchFamily="2" charset="-122"/>
                <a:ea typeface="华文细黑" pitchFamily="2" charset="-122"/>
              </a:rPr>
              <a:t>围护结构各项热工指标均符合</a:t>
            </a:r>
            <a:r>
              <a:rPr lang="en-US" altLang="zh-CN" sz="1400" dirty="0">
                <a:solidFill>
                  <a:srgbClr val="000000"/>
                </a:solidFill>
                <a:latin typeface="华文细黑" pitchFamily="2" charset="-122"/>
                <a:ea typeface="华文细黑" pitchFamily="2" charset="-122"/>
              </a:rPr>
              <a:t>《</a:t>
            </a:r>
            <a:r>
              <a:rPr lang="zh-CN" altLang="en-US" sz="1400" dirty="0">
                <a:solidFill>
                  <a:srgbClr val="000000"/>
                </a:solidFill>
                <a:latin typeface="华文细黑" pitchFamily="2" charset="-122"/>
                <a:ea typeface="华文细黑" pitchFamily="2" charset="-122"/>
              </a:rPr>
              <a:t>公共建筑节能设计标准</a:t>
            </a:r>
            <a:r>
              <a:rPr lang="en-US" altLang="zh-CN" sz="1400" dirty="0">
                <a:solidFill>
                  <a:srgbClr val="000000"/>
                </a:solidFill>
                <a:latin typeface="华文细黑" pitchFamily="2" charset="-122"/>
                <a:ea typeface="华文细黑" pitchFamily="2" charset="-122"/>
              </a:rPr>
              <a:t>》</a:t>
            </a:r>
            <a:r>
              <a:rPr lang="en-US" altLang="zh-CN" sz="1400" dirty="0" smtClean="0">
                <a:solidFill>
                  <a:srgbClr val="000000"/>
                </a:solidFill>
                <a:latin typeface="华文细黑" pitchFamily="2" charset="-122"/>
                <a:ea typeface="华文细黑" pitchFamily="2" charset="-122"/>
              </a:rPr>
              <a:t>GB50189-2005</a:t>
            </a:r>
          </a:p>
          <a:p>
            <a:pPr indent="-285750">
              <a:lnSpc>
                <a:spcPct val="150000"/>
              </a:lnSpc>
              <a:buFont typeface="Wingdings" pitchFamily="2" charset="2"/>
              <a:buChar char="p"/>
            </a:pPr>
            <a:r>
              <a:rPr lang="zh-CN" altLang="zh-CN" sz="1400" dirty="0" smtClean="0">
                <a:solidFill>
                  <a:srgbClr val="000000"/>
                </a:solidFill>
                <a:latin typeface="华文细黑" pitchFamily="2" charset="-122"/>
                <a:ea typeface="华文细黑" pitchFamily="2" charset="-122"/>
              </a:rPr>
              <a:t>外墙</a:t>
            </a:r>
            <a:r>
              <a:rPr lang="zh-CN" altLang="en-US" sz="1400" dirty="0" smtClean="0">
                <a:solidFill>
                  <a:srgbClr val="000000"/>
                </a:solidFill>
                <a:latin typeface="华文细黑" pitchFamily="2" charset="-122"/>
                <a:ea typeface="华文细黑" pitchFamily="2" charset="-122"/>
              </a:rPr>
              <a:t>保温：</a:t>
            </a:r>
            <a:r>
              <a:rPr lang="zh-CN" altLang="zh-CN" sz="1400" dirty="0" smtClean="0">
                <a:solidFill>
                  <a:srgbClr val="000000"/>
                </a:solidFill>
                <a:latin typeface="华文细黑" pitchFamily="2" charset="-122"/>
                <a:ea typeface="华文细黑" pitchFamily="2" charset="-122"/>
              </a:rPr>
              <a:t>热固性</a:t>
            </a:r>
            <a:r>
              <a:rPr lang="zh-CN" altLang="zh-CN" sz="1400" dirty="0">
                <a:solidFill>
                  <a:srgbClr val="000000"/>
                </a:solidFill>
                <a:latin typeface="华文细黑" pitchFamily="2" charset="-122"/>
                <a:ea typeface="华文细黑" pitchFamily="2" charset="-122"/>
              </a:rPr>
              <a:t>改性聚苯板（</a:t>
            </a:r>
            <a:r>
              <a:rPr lang="en-US" altLang="zh-CN" sz="1400" dirty="0">
                <a:solidFill>
                  <a:srgbClr val="000000"/>
                </a:solidFill>
                <a:latin typeface="华文细黑" pitchFamily="2" charset="-122"/>
                <a:ea typeface="华文细黑" pitchFamily="2" charset="-122"/>
              </a:rPr>
              <a:t>80.0mm</a:t>
            </a:r>
            <a:r>
              <a:rPr lang="zh-CN" altLang="zh-CN" sz="1400" dirty="0" smtClean="0">
                <a:solidFill>
                  <a:srgbClr val="000000"/>
                </a:solidFill>
                <a:latin typeface="华文细黑" pitchFamily="2" charset="-122"/>
                <a:ea typeface="华文细黑" pitchFamily="2" charset="-122"/>
              </a:rPr>
              <a:t>）</a:t>
            </a:r>
            <a:endParaRPr lang="en-US" altLang="zh-CN" sz="1400" dirty="0" smtClean="0">
              <a:solidFill>
                <a:srgbClr val="000000"/>
              </a:solidFill>
              <a:latin typeface="华文细黑" pitchFamily="2" charset="-122"/>
              <a:ea typeface="华文细黑" pitchFamily="2" charset="-122"/>
            </a:endParaRPr>
          </a:p>
          <a:p>
            <a:pPr indent="-285750">
              <a:lnSpc>
                <a:spcPct val="150000"/>
              </a:lnSpc>
              <a:buFont typeface="Wingdings" pitchFamily="2" charset="2"/>
              <a:buChar char="p"/>
            </a:pPr>
            <a:r>
              <a:rPr lang="zh-CN" altLang="zh-CN" sz="1400" dirty="0" smtClean="0">
                <a:solidFill>
                  <a:srgbClr val="000000"/>
                </a:solidFill>
                <a:latin typeface="华文细黑" pitchFamily="2" charset="-122"/>
                <a:ea typeface="华文细黑" pitchFamily="2" charset="-122"/>
              </a:rPr>
              <a:t>屋面</a:t>
            </a:r>
            <a:r>
              <a:rPr lang="zh-CN" altLang="en-US" sz="1400" dirty="0" smtClean="0">
                <a:solidFill>
                  <a:srgbClr val="000000"/>
                </a:solidFill>
                <a:latin typeface="华文细黑" pitchFamily="2" charset="-122"/>
                <a:ea typeface="华文细黑" pitchFamily="2" charset="-122"/>
              </a:rPr>
              <a:t>保温：</a:t>
            </a:r>
            <a:r>
              <a:rPr lang="zh-CN" altLang="zh-CN" sz="1400" dirty="0" smtClean="0">
                <a:solidFill>
                  <a:srgbClr val="000000"/>
                </a:solidFill>
                <a:latin typeface="华文细黑" pitchFamily="2" charset="-122"/>
                <a:ea typeface="华文细黑" pitchFamily="2" charset="-122"/>
              </a:rPr>
              <a:t>热固性</a:t>
            </a:r>
            <a:r>
              <a:rPr lang="zh-CN" altLang="zh-CN" sz="1400" dirty="0">
                <a:solidFill>
                  <a:srgbClr val="000000"/>
                </a:solidFill>
                <a:latin typeface="华文细黑" pitchFamily="2" charset="-122"/>
                <a:ea typeface="华文细黑" pitchFamily="2" charset="-122"/>
              </a:rPr>
              <a:t>改性聚苯板（</a:t>
            </a:r>
            <a:r>
              <a:rPr lang="en-US" altLang="zh-CN" sz="1400" dirty="0">
                <a:solidFill>
                  <a:srgbClr val="000000"/>
                </a:solidFill>
                <a:latin typeface="华文细黑" pitchFamily="2" charset="-122"/>
                <a:ea typeface="华文细黑" pitchFamily="2" charset="-122"/>
              </a:rPr>
              <a:t>100.0mm</a:t>
            </a:r>
            <a:r>
              <a:rPr lang="zh-CN" altLang="zh-CN" sz="1400" dirty="0" smtClean="0">
                <a:solidFill>
                  <a:srgbClr val="000000"/>
                </a:solidFill>
                <a:latin typeface="华文细黑" pitchFamily="2" charset="-122"/>
                <a:ea typeface="华文细黑" pitchFamily="2" charset="-122"/>
              </a:rPr>
              <a:t>）</a:t>
            </a:r>
            <a:endParaRPr lang="en-US" altLang="zh-CN" sz="1400" dirty="0" smtClean="0">
              <a:solidFill>
                <a:srgbClr val="000000"/>
              </a:solidFill>
              <a:latin typeface="华文细黑" pitchFamily="2" charset="-122"/>
              <a:ea typeface="华文细黑" pitchFamily="2" charset="-122"/>
            </a:endParaRPr>
          </a:p>
          <a:p>
            <a:pPr indent="-285750">
              <a:lnSpc>
                <a:spcPct val="150000"/>
              </a:lnSpc>
              <a:buFont typeface="Wingdings" pitchFamily="2" charset="2"/>
              <a:buChar char="p"/>
            </a:pPr>
            <a:r>
              <a:rPr lang="zh-CN" altLang="zh-CN" sz="1400" dirty="0" smtClean="0">
                <a:solidFill>
                  <a:srgbClr val="000000"/>
                </a:solidFill>
                <a:latin typeface="华文细黑" pitchFamily="2" charset="-122"/>
                <a:ea typeface="华文细黑" pitchFamily="2" charset="-122"/>
              </a:rPr>
              <a:t>外</a:t>
            </a:r>
            <a:r>
              <a:rPr lang="zh-CN" altLang="zh-CN" sz="1400" dirty="0">
                <a:solidFill>
                  <a:srgbClr val="000000"/>
                </a:solidFill>
                <a:latin typeface="华文细黑" pitchFamily="2" charset="-122"/>
                <a:ea typeface="华文细黑" pitchFamily="2" charset="-122"/>
              </a:rPr>
              <a:t>窗类型：断热铝合金低辐射中空玻璃窗</a:t>
            </a:r>
            <a:r>
              <a:rPr lang="en-US" altLang="zh-CN" sz="1400" dirty="0">
                <a:solidFill>
                  <a:srgbClr val="000000"/>
                </a:solidFill>
                <a:latin typeface="华文细黑" pitchFamily="2" charset="-122"/>
                <a:ea typeface="华文细黑" pitchFamily="2" charset="-122"/>
              </a:rPr>
              <a:t>(6+12A+6</a:t>
            </a:r>
            <a:r>
              <a:rPr lang="zh-CN" altLang="zh-CN" sz="1400" dirty="0">
                <a:solidFill>
                  <a:srgbClr val="000000"/>
                </a:solidFill>
                <a:latin typeface="华文细黑" pitchFamily="2" charset="-122"/>
                <a:ea typeface="华文细黑" pitchFamily="2" charset="-122"/>
              </a:rPr>
              <a:t>遮阳型</a:t>
            </a:r>
            <a:r>
              <a:rPr lang="en-US" altLang="zh-CN" sz="1400" dirty="0">
                <a:solidFill>
                  <a:srgbClr val="000000"/>
                </a:solidFill>
                <a:latin typeface="华文细黑" pitchFamily="2" charset="-122"/>
                <a:ea typeface="华文细黑" pitchFamily="2" charset="-122"/>
              </a:rPr>
              <a:t>)</a:t>
            </a:r>
            <a:r>
              <a:rPr lang="zh-CN" altLang="zh-CN" sz="1400" dirty="0">
                <a:solidFill>
                  <a:srgbClr val="000000"/>
                </a:solidFill>
                <a:latin typeface="华文细黑" pitchFamily="2" charset="-122"/>
                <a:ea typeface="华文细黑" pitchFamily="2" charset="-122"/>
              </a:rPr>
              <a:t>，传热系数</a:t>
            </a:r>
            <a:r>
              <a:rPr lang="en-US" altLang="zh-CN" sz="1400" dirty="0">
                <a:solidFill>
                  <a:srgbClr val="000000"/>
                </a:solidFill>
                <a:latin typeface="华文细黑" pitchFamily="2" charset="-122"/>
                <a:ea typeface="华文细黑" pitchFamily="2" charset="-122"/>
              </a:rPr>
              <a:t>2.60W/m2.K</a:t>
            </a:r>
            <a:r>
              <a:rPr lang="zh-CN" altLang="zh-CN" sz="1400" dirty="0">
                <a:solidFill>
                  <a:srgbClr val="000000"/>
                </a:solidFill>
                <a:latin typeface="华文细黑" pitchFamily="2" charset="-122"/>
                <a:ea typeface="华文细黑" pitchFamily="2" charset="-122"/>
              </a:rPr>
              <a:t>，玻璃遮阳系数</a:t>
            </a:r>
            <a:r>
              <a:rPr lang="en-US" altLang="zh-CN" sz="1400" dirty="0">
                <a:solidFill>
                  <a:srgbClr val="000000"/>
                </a:solidFill>
                <a:latin typeface="华文细黑" pitchFamily="2" charset="-122"/>
                <a:ea typeface="华文细黑" pitchFamily="2" charset="-122"/>
              </a:rPr>
              <a:t>0.57</a:t>
            </a:r>
            <a:r>
              <a:rPr lang="zh-CN" altLang="zh-CN" sz="1400" dirty="0">
                <a:solidFill>
                  <a:srgbClr val="000000"/>
                </a:solidFill>
                <a:latin typeface="华文细黑" pitchFamily="2" charset="-122"/>
                <a:ea typeface="华文细黑" pitchFamily="2" charset="-122"/>
              </a:rPr>
              <a:t>，气密性为</a:t>
            </a:r>
            <a:r>
              <a:rPr lang="en-US" altLang="zh-CN" sz="1400" dirty="0">
                <a:solidFill>
                  <a:srgbClr val="000000"/>
                </a:solidFill>
                <a:latin typeface="华文细黑" pitchFamily="2" charset="-122"/>
                <a:ea typeface="华文细黑" pitchFamily="2" charset="-122"/>
              </a:rPr>
              <a:t>6</a:t>
            </a:r>
            <a:r>
              <a:rPr lang="zh-CN" altLang="zh-CN" sz="1400" dirty="0">
                <a:solidFill>
                  <a:srgbClr val="000000"/>
                </a:solidFill>
                <a:latin typeface="华文细黑" pitchFamily="2" charset="-122"/>
                <a:ea typeface="华文细黑" pitchFamily="2" charset="-122"/>
              </a:rPr>
              <a:t>级，可见光透射比</a:t>
            </a:r>
            <a:r>
              <a:rPr lang="en-US" altLang="zh-CN" sz="1400" dirty="0">
                <a:solidFill>
                  <a:srgbClr val="000000"/>
                </a:solidFill>
                <a:latin typeface="华文细黑" pitchFamily="2" charset="-122"/>
                <a:ea typeface="华文细黑" pitchFamily="2" charset="-122"/>
              </a:rPr>
              <a:t>0.40</a:t>
            </a:r>
            <a:endParaRPr lang="zh-CN" altLang="zh-CN" sz="1400" dirty="0">
              <a:solidFill>
                <a:srgbClr val="000000"/>
              </a:solidFill>
              <a:latin typeface="华文细黑" pitchFamily="2" charset="-122"/>
              <a:ea typeface="华文细黑" pitchFamily="2" charset="-122"/>
            </a:endParaRPr>
          </a:p>
          <a:p>
            <a:pPr indent="-285750">
              <a:lnSpc>
                <a:spcPct val="150000"/>
              </a:lnSpc>
              <a:buFont typeface="Wingdings" pitchFamily="2" charset="2"/>
              <a:buChar char="p"/>
            </a:pPr>
            <a:endParaRPr lang="en-US" altLang="zh-CN" sz="1400" dirty="0">
              <a:solidFill>
                <a:srgbClr val="000000"/>
              </a:solidFill>
              <a:latin typeface="华文细黑" pitchFamily="2" charset="-122"/>
              <a:ea typeface="华文细黑" pitchFamily="2" charset="-122"/>
            </a:endParaRPr>
          </a:p>
        </p:txBody>
      </p:sp>
      <p:graphicFrame>
        <p:nvGraphicFramePr>
          <p:cNvPr id="3" name="表格 2"/>
          <p:cNvGraphicFramePr>
            <a:graphicFrameLocks noGrp="1"/>
          </p:cNvGraphicFramePr>
          <p:nvPr>
            <p:extLst>
              <p:ext uri="{D42A27DB-BD31-4B8C-83A1-F6EECF244321}">
                <p14:modId xmlns:p14="http://schemas.microsoft.com/office/powerpoint/2010/main" val="4070018702"/>
              </p:ext>
            </p:extLst>
          </p:nvPr>
        </p:nvGraphicFramePr>
        <p:xfrm>
          <a:off x="3203361" y="1108168"/>
          <a:ext cx="5904655" cy="5256998"/>
        </p:xfrm>
        <a:graphic>
          <a:graphicData uri="http://schemas.openxmlformats.org/drawingml/2006/table">
            <a:tbl>
              <a:tblPr firstRow="1" firstCol="1" lastRow="1" lastCol="1" bandRow="1" bandCol="1">
                <a:tableStyleId>{1FECB4D8-DB02-4DC6-A0A2-4F2EBAE1DC90}</a:tableStyleId>
              </a:tblPr>
              <a:tblGrid>
                <a:gridCol w="1094722"/>
                <a:gridCol w="1061657"/>
                <a:gridCol w="591647"/>
                <a:gridCol w="689664"/>
                <a:gridCol w="689664"/>
                <a:gridCol w="628256"/>
                <a:gridCol w="748710"/>
                <a:gridCol w="400335"/>
              </a:tblGrid>
              <a:tr h="218724">
                <a:tc gridSpan="2">
                  <a:txBody>
                    <a:bodyPr/>
                    <a:lstStyle/>
                    <a:p>
                      <a:pPr algn="ctr">
                        <a:lnSpc>
                          <a:spcPts val="1800"/>
                        </a:lnSpc>
                        <a:spcAft>
                          <a:spcPts val="0"/>
                        </a:spcAft>
                      </a:pPr>
                      <a:r>
                        <a:rPr lang="en-GB" sz="1000" dirty="0">
                          <a:effectLst/>
                        </a:rPr>
                        <a:t> </a:t>
                      </a:r>
                      <a:endParaRPr lang="zh-CN" sz="900" dirty="0">
                        <a:effectLst/>
                        <a:latin typeface="Times New Roman" panose="02020603050405020304" pitchFamily="18" charset="0"/>
                        <a:ea typeface="宋体" panose="02010600030101010101" pitchFamily="2" charset="-122"/>
                      </a:endParaRPr>
                    </a:p>
                  </a:txBody>
                  <a:tcPr marL="65054" marR="65054" marT="0" marB="0" anchor="ctr"/>
                </a:tc>
                <a:tc hMerge="1">
                  <a:txBody>
                    <a:bodyPr/>
                    <a:lstStyle/>
                    <a:p>
                      <a:endParaRPr lang="zh-CN" altLang="en-US"/>
                    </a:p>
                  </a:txBody>
                  <a:tcPr/>
                </a:tc>
                <a:tc gridSpan="3">
                  <a:txBody>
                    <a:bodyPr/>
                    <a:lstStyle/>
                    <a:p>
                      <a:pPr algn="ctr">
                        <a:lnSpc>
                          <a:spcPts val="1800"/>
                        </a:lnSpc>
                        <a:spcAft>
                          <a:spcPts val="0"/>
                        </a:spcAft>
                      </a:pPr>
                      <a:r>
                        <a:rPr lang="zh-CN" sz="1000">
                          <a:effectLst/>
                        </a:rPr>
                        <a:t>设计建筑</a:t>
                      </a:r>
                      <a:endParaRPr lang="zh-CN" sz="900">
                        <a:effectLst/>
                        <a:latin typeface="Times New Roman" panose="02020603050405020304" pitchFamily="18" charset="0"/>
                        <a:ea typeface="宋体" panose="02010600030101010101" pitchFamily="2" charset="-122"/>
                      </a:endParaRPr>
                    </a:p>
                  </a:txBody>
                  <a:tcPr marL="65054" marR="65054" marT="0" marB="0" anchor="ctr"/>
                </a:tc>
                <a:tc hMerge="1">
                  <a:txBody>
                    <a:bodyPr/>
                    <a:lstStyle/>
                    <a:p>
                      <a:endParaRPr lang="zh-CN" altLang="en-US"/>
                    </a:p>
                  </a:txBody>
                  <a:tcPr/>
                </a:tc>
                <a:tc hMerge="1">
                  <a:txBody>
                    <a:bodyPr/>
                    <a:lstStyle/>
                    <a:p>
                      <a:endParaRPr lang="zh-CN" altLang="en-US"/>
                    </a:p>
                  </a:txBody>
                  <a:tcPr/>
                </a:tc>
                <a:tc gridSpan="3">
                  <a:txBody>
                    <a:bodyPr/>
                    <a:lstStyle/>
                    <a:p>
                      <a:pPr algn="ctr">
                        <a:lnSpc>
                          <a:spcPts val="1800"/>
                        </a:lnSpc>
                        <a:spcAft>
                          <a:spcPts val="0"/>
                        </a:spcAft>
                      </a:pPr>
                      <a:r>
                        <a:rPr lang="zh-CN" sz="1000">
                          <a:effectLst/>
                        </a:rPr>
                        <a:t>参照建筑</a:t>
                      </a:r>
                      <a:endParaRPr lang="zh-CN" sz="900">
                        <a:effectLst/>
                        <a:latin typeface="Times New Roman" panose="02020603050405020304" pitchFamily="18" charset="0"/>
                        <a:ea typeface="宋体" panose="02010600030101010101" pitchFamily="2" charset="-122"/>
                      </a:endParaRPr>
                    </a:p>
                  </a:txBody>
                  <a:tcPr marL="65054" marR="65054" marT="0" marB="0" anchor="ctr"/>
                </a:tc>
                <a:tc hMerge="1">
                  <a:txBody>
                    <a:bodyPr/>
                    <a:lstStyle/>
                    <a:p>
                      <a:endParaRPr lang="zh-CN" altLang="en-US"/>
                    </a:p>
                  </a:txBody>
                  <a:tcPr/>
                </a:tc>
                <a:tc hMerge="1">
                  <a:txBody>
                    <a:bodyPr/>
                    <a:lstStyle/>
                    <a:p>
                      <a:endParaRPr lang="zh-CN" altLang="en-US"/>
                    </a:p>
                  </a:txBody>
                  <a:tcPr/>
                </a:tc>
              </a:tr>
              <a:tr h="218724">
                <a:tc gridSpan="2">
                  <a:txBody>
                    <a:bodyPr/>
                    <a:lstStyle/>
                    <a:p>
                      <a:pPr algn="ctr">
                        <a:lnSpc>
                          <a:spcPts val="1800"/>
                        </a:lnSpc>
                        <a:spcAft>
                          <a:spcPts val="0"/>
                        </a:spcAft>
                      </a:pPr>
                      <a:r>
                        <a:rPr lang="zh-CN" sz="1000">
                          <a:effectLst/>
                        </a:rPr>
                        <a:t>体形系数</a:t>
                      </a:r>
                      <a:r>
                        <a:rPr lang="en-GB" sz="1000">
                          <a:effectLst/>
                        </a:rPr>
                        <a:t>S</a:t>
                      </a:r>
                      <a:endParaRPr lang="zh-CN" sz="900">
                        <a:effectLst/>
                        <a:latin typeface="Times New Roman" panose="02020603050405020304" pitchFamily="18" charset="0"/>
                        <a:ea typeface="宋体" panose="02010600030101010101" pitchFamily="2" charset="-122"/>
                      </a:endParaRPr>
                    </a:p>
                  </a:txBody>
                  <a:tcPr marL="65054" marR="65054" marT="0" marB="0" anchor="ctr"/>
                </a:tc>
                <a:tc hMerge="1">
                  <a:txBody>
                    <a:bodyPr/>
                    <a:lstStyle/>
                    <a:p>
                      <a:endParaRPr lang="zh-CN" altLang="en-US"/>
                    </a:p>
                  </a:txBody>
                  <a:tcPr/>
                </a:tc>
                <a:tc gridSpan="3">
                  <a:txBody>
                    <a:bodyPr/>
                    <a:lstStyle/>
                    <a:p>
                      <a:pPr algn="ctr">
                        <a:lnSpc>
                          <a:spcPts val="1800"/>
                        </a:lnSpc>
                        <a:spcAft>
                          <a:spcPts val="0"/>
                        </a:spcAft>
                      </a:pPr>
                      <a:r>
                        <a:rPr lang="en-GB" sz="1000">
                          <a:effectLst/>
                        </a:rPr>
                        <a:t>0.14</a:t>
                      </a:r>
                      <a:endParaRPr lang="zh-CN" sz="900">
                        <a:effectLst/>
                        <a:latin typeface="Times New Roman" panose="02020603050405020304" pitchFamily="18" charset="0"/>
                        <a:ea typeface="宋体" panose="02010600030101010101" pitchFamily="2" charset="-122"/>
                      </a:endParaRPr>
                    </a:p>
                  </a:txBody>
                  <a:tcPr marL="65054" marR="65054" marT="0" marB="0" anchor="ctr"/>
                </a:tc>
                <a:tc hMerge="1">
                  <a:txBody>
                    <a:bodyPr/>
                    <a:lstStyle/>
                    <a:p>
                      <a:endParaRPr lang="zh-CN" altLang="en-US"/>
                    </a:p>
                  </a:txBody>
                  <a:tcPr/>
                </a:tc>
                <a:tc hMerge="1">
                  <a:txBody>
                    <a:bodyPr/>
                    <a:lstStyle/>
                    <a:p>
                      <a:endParaRPr lang="zh-CN" altLang="en-US"/>
                    </a:p>
                  </a:txBody>
                  <a:tcPr/>
                </a:tc>
                <a:tc gridSpan="3">
                  <a:txBody>
                    <a:bodyPr/>
                    <a:lstStyle/>
                    <a:p>
                      <a:pPr algn="ctr">
                        <a:lnSpc>
                          <a:spcPts val="1800"/>
                        </a:lnSpc>
                        <a:spcAft>
                          <a:spcPts val="0"/>
                        </a:spcAft>
                      </a:pPr>
                      <a:r>
                        <a:rPr lang="en-GB" sz="1000">
                          <a:effectLst/>
                        </a:rPr>
                        <a:t>0.14</a:t>
                      </a:r>
                      <a:endParaRPr lang="zh-CN" sz="900">
                        <a:effectLst/>
                        <a:latin typeface="Times New Roman" panose="02020603050405020304" pitchFamily="18" charset="0"/>
                        <a:ea typeface="宋体" panose="02010600030101010101" pitchFamily="2" charset="-122"/>
                      </a:endParaRPr>
                    </a:p>
                  </a:txBody>
                  <a:tcPr marL="65054" marR="65054" marT="0" marB="0" anchor="ctr"/>
                </a:tc>
                <a:tc hMerge="1">
                  <a:txBody>
                    <a:bodyPr/>
                    <a:lstStyle/>
                    <a:p>
                      <a:endParaRPr lang="zh-CN" altLang="en-US"/>
                    </a:p>
                  </a:txBody>
                  <a:tcPr/>
                </a:tc>
                <a:tc hMerge="1">
                  <a:txBody>
                    <a:bodyPr/>
                    <a:lstStyle/>
                    <a:p>
                      <a:endParaRPr lang="zh-CN" altLang="en-US"/>
                    </a:p>
                  </a:txBody>
                  <a:tcPr/>
                </a:tc>
              </a:tr>
              <a:tr h="218724">
                <a:tc gridSpan="2">
                  <a:txBody>
                    <a:bodyPr/>
                    <a:lstStyle/>
                    <a:p>
                      <a:pPr algn="ctr">
                        <a:lnSpc>
                          <a:spcPts val="1800"/>
                        </a:lnSpc>
                        <a:spcAft>
                          <a:spcPts val="0"/>
                        </a:spcAft>
                      </a:pPr>
                      <a:r>
                        <a:rPr lang="zh-CN" sz="1000">
                          <a:effectLst/>
                        </a:rPr>
                        <a:t>屋顶传热系数</a:t>
                      </a:r>
                      <a:r>
                        <a:rPr lang="en-GB" sz="1000">
                          <a:effectLst/>
                        </a:rPr>
                        <a:t>K [W/(m</a:t>
                      </a:r>
                      <a:r>
                        <a:rPr lang="en-GB" sz="1000" baseline="30000">
                          <a:effectLst/>
                        </a:rPr>
                        <a:t>2</a:t>
                      </a:r>
                      <a:r>
                        <a:rPr lang="en-GB" sz="1000">
                          <a:effectLst/>
                        </a:rPr>
                        <a:t>·K)]</a:t>
                      </a:r>
                      <a:endParaRPr lang="zh-CN" sz="900">
                        <a:effectLst/>
                        <a:latin typeface="Times New Roman" panose="02020603050405020304" pitchFamily="18" charset="0"/>
                        <a:ea typeface="宋体" panose="02010600030101010101" pitchFamily="2" charset="-122"/>
                      </a:endParaRPr>
                    </a:p>
                  </a:txBody>
                  <a:tcPr marL="65054" marR="65054" marT="0" marB="0" anchor="ctr"/>
                </a:tc>
                <a:tc hMerge="1">
                  <a:txBody>
                    <a:bodyPr/>
                    <a:lstStyle/>
                    <a:p>
                      <a:endParaRPr lang="zh-CN" altLang="en-US"/>
                    </a:p>
                  </a:txBody>
                  <a:tcPr/>
                </a:tc>
                <a:tc gridSpan="3">
                  <a:txBody>
                    <a:bodyPr/>
                    <a:lstStyle/>
                    <a:p>
                      <a:pPr algn="ctr">
                        <a:lnSpc>
                          <a:spcPts val="1800"/>
                        </a:lnSpc>
                        <a:spcAft>
                          <a:spcPts val="0"/>
                        </a:spcAft>
                      </a:pPr>
                      <a:r>
                        <a:rPr lang="en-GB" sz="1000">
                          <a:effectLst/>
                        </a:rPr>
                        <a:t>0.29</a:t>
                      </a:r>
                      <a:endParaRPr lang="zh-CN" sz="900">
                        <a:effectLst/>
                        <a:latin typeface="Times New Roman" panose="02020603050405020304" pitchFamily="18" charset="0"/>
                        <a:ea typeface="宋体" panose="02010600030101010101" pitchFamily="2" charset="-122"/>
                      </a:endParaRPr>
                    </a:p>
                  </a:txBody>
                  <a:tcPr marL="65054" marR="65054" marT="0" marB="0" anchor="ctr"/>
                </a:tc>
                <a:tc hMerge="1">
                  <a:txBody>
                    <a:bodyPr/>
                    <a:lstStyle/>
                    <a:p>
                      <a:endParaRPr lang="zh-CN" altLang="en-US"/>
                    </a:p>
                  </a:txBody>
                  <a:tcPr/>
                </a:tc>
                <a:tc hMerge="1">
                  <a:txBody>
                    <a:bodyPr/>
                    <a:lstStyle/>
                    <a:p>
                      <a:endParaRPr lang="zh-CN" altLang="en-US"/>
                    </a:p>
                  </a:txBody>
                  <a:tcPr/>
                </a:tc>
                <a:tc gridSpan="3">
                  <a:txBody>
                    <a:bodyPr/>
                    <a:lstStyle/>
                    <a:p>
                      <a:pPr algn="ctr">
                        <a:lnSpc>
                          <a:spcPts val="1800"/>
                        </a:lnSpc>
                        <a:spcAft>
                          <a:spcPts val="0"/>
                        </a:spcAft>
                      </a:pPr>
                      <a:r>
                        <a:rPr lang="en-GB" sz="1000">
                          <a:effectLst/>
                        </a:rPr>
                        <a:t>0.55</a:t>
                      </a:r>
                      <a:endParaRPr lang="zh-CN" sz="900">
                        <a:effectLst/>
                        <a:latin typeface="Times New Roman" panose="02020603050405020304" pitchFamily="18" charset="0"/>
                        <a:ea typeface="宋体" panose="02010600030101010101" pitchFamily="2" charset="-122"/>
                      </a:endParaRPr>
                    </a:p>
                  </a:txBody>
                  <a:tcPr marL="65054" marR="65054" marT="0" marB="0" anchor="ctr"/>
                </a:tc>
                <a:tc hMerge="1">
                  <a:txBody>
                    <a:bodyPr/>
                    <a:lstStyle/>
                    <a:p>
                      <a:endParaRPr lang="zh-CN" altLang="en-US"/>
                    </a:p>
                  </a:txBody>
                  <a:tcPr/>
                </a:tc>
                <a:tc hMerge="1">
                  <a:txBody>
                    <a:bodyPr/>
                    <a:lstStyle/>
                    <a:p>
                      <a:endParaRPr lang="zh-CN" altLang="en-US"/>
                    </a:p>
                  </a:txBody>
                  <a:tcPr/>
                </a:tc>
              </a:tr>
              <a:tr h="437448">
                <a:tc gridSpan="2">
                  <a:txBody>
                    <a:bodyPr/>
                    <a:lstStyle/>
                    <a:p>
                      <a:pPr algn="ctr">
                        <a:lnSpc>
                          <a:spcPts val="1800"/>
                        </a:lnSpc>
                        <a:spcAft>
                          <a:spcPts val="0"/>
                        </a:spcAft>
                      </a:pPr>
                      <a:r>
                        <a:rPr lang="zh-CN" sz="1000">
                          <a:effectLst/>
                        </a:rPr>
                        <a:t>外墙（包括非透明幕墙）传热系数</a:t>
                      </a:r>
                      <a:r>
                        <a:rPr lang="en-GB" sz="1000">
                          <a:effectLst/>
                        </a:rPr>
                        <a:t>K [W/(m</a:t>
                      </a:r>
                      <a:r>
                        <a:rPr lang="en-GB" sz="1000" baseline="30000">
                          <a:effectLst/>
                        </a:rPr>
                        <a:t>2</a:t>
                      </a:r>
                      <a:r>
                        <a:rPr lang="en-GB" sz="1000">
                          <a:effectLst/>
                        </a:rPr>
                        <a:t>·K)]</a:t>
                      </a:r>
                      <a:endParaRPr lang="zh-CN" sz="900">
                        <a:effectLst/>
                        <a:latin typeface="Times New Roman" panose="02020603050405020304" pitchFamily="18" charset="0"/>
                        <a:ea typeface="宋体" panose="02010600030101010101" pitchFamily="2" charset="-122"/>
                      </a:endParaRPr>
                    </a:p>
                  </a:txBody>
                  <a:tcPr marL="65054" marR="65054" marT="0" marB="0" anchor="ctr"/>
                </a:tc>
                <a:tc hMerge="1">
                  <a:txBody>
                    <a:bodyPr/>
                    <a:lstStyle/>
                    <a:p>
                      <a:endParaRPr lang="zh-CN" altLang="en-US"/>
                    </a:p>
                  </a:txBody>
                  <a:tcPr/>
                </a:tc>
                <a:tc gridSpan="3">
                  <a:txBody>
                    <a:bodyPr/>
                    <a:lstStyle/>
                    <a:p>
                      <a:pPr algn="ctr">
                        <a:lnSpc>
                          <a:spcPts val="1800"/>
                        </a:lnSpc>
                        <a:spcAft>
                          <a:spcPts val="0"/>
                        </a:spcAft>
                      </a:pPr>
                      <a:r>
                        <a:rPr lang="en-GB" sz="1000">
                          <a:effectLst/>
                        </a:rPr>
                        <a:t>0.38</a:t>
                      </a:r>
                      <a:endParaRPr lang="zh-CN" sz="900">
                        <a:effectLst/>
                        <a:latin typeface="Times New Roman" panose="02020603050405020304" pitchFamily="18" charset="0"/>
                        <a:ea typeface="宋体" panose="02010600030101010101" pitchFamily="2" charset="-122"/>
                      </a:endParaRPr>
                    </a:p>
                  </a:txBody>
                  <a:tcPr marL="65054" marR="65054" marT="0" marB="0" anchor="ctr"/>
                </a:tc>
                <a:tc hMerge="1">
                  <a:txBody>
                    <a:bodyPr/>
                    <a:lstStyle/>
                    <a:p>
                      <a:endParaRPr lang="zh-CN" altLang="en-US"/>
                    </a:p>
                  </a:txBody>
                  <a:tcPr/>
                </a:tc>
                <a:tc hMerge="1">
                  <a:txBody>
                    <a:bodyPr/>
                    <a:lstStyle/>
                    <a:p>
                      <a:endParaRPr lang="zh-CN" altLang="en-US"/>
                    </a:p>
                  </a:txBody>
                  <a:tcPr/>
                </a:tc>
                <a:tc gridSpan="3">
                  <a:txBody>
                    <a:bodyPr/>
                    <a:lstStyle/>
                    <a:p>
                      <a:pPr algn="ctr">
                        <a:lnSpc>
                          <a:spcPts val="1800"/>
                        </a:lnSpc>
                        <a:spcAft>
                          <a:spcPts val="0"/>
                        </a:spcAft>
                      </a:pPr>
                      <a:r>
                        <a:rPr lang="en-GB" sz="1000">
                          <a:effectLst/>
                        </a:rPr>
                        <a:t>0.60</a:t>
                      </a:r>
                      <a:endParaRPr lang="zh-CN" sz="900">
                        <a:effectLst/>
                        <a:latin typeface="Times New Roman" panose="02020603050405020304" pitchFamily="18" charset="0"/>
                        <a:ea typeface="宋体" panose="02010600030101010101" pitchFamily="2" charset="-122"/>
                      </a:endParaRPr>
                    </a:p>
                  </a:txBody>
                  <a:tcPr marL="65054" marR="65054" marT="0" marB="0" anchor="ctr"/>
                </a:tc>
                <a:tc hMerge="1">
                  <a:txBody>
                    <a:bodyPr/>
                    <a:lstStyle/>
                    <a:p>
                      <a:endParaRPr lang="zh-CN" altLang="en-US"/>
                    </a:p>
                  </a:txBody>
                  <a:tcPr/>
                </a:tc>
                <a:tc hMerge="1">
                  <a:txBody>
                    <a:bodyPr/>
                    <a:lstStyle/>
                    <a:p>
                      <a:endParaRPr lang="zh-CN" altLang="en-US"/>
                    </a:p>
                  </a:txBody>
                  <a:tcPr/>
                </a:tc>
              </a:tr>
              <a:tr h="437448">
                <a:tc gridSpan="2">
                  <a:txBody>
                    <a:bodyPr/>
                    <a:lstStyle/>
                    <a:p>
                      <a:pPr algn="ctr">
                        <a:lnSpc>
                          <a:spcPts val="1800"/>
                        </a:lnSpc>
                        <a:spcAft>
                          <a:spcPts val="0"/>
                        </a:spcAft>
                      </a:pPr>
                      <a:r>
                        <a:rPr lang="zh-CN" sz="1000">
                          <a:effectLst/>
                        </a:rPr>
                        <a:t>屋顶透明部分传热系数</a:t>
                      </a:r>
                      <a:endParaRPr lang="zh-CN" sz="900">
                        <a:effectLst/>
                      </a:endParaRPr>
                    </a:p>
                    <a:p>
                      <a:pPr algn="ctr">
                        <a:lnSpc>
                          <a:spcPts val="1800"/>
                        </a:lnSpc>
                        <a:spcAft>
                          <a:spcPts val="0"/>
                        </a:spcAft>
                      </a:pPr>
                      <a:r>
                        <a:rPr lang="en-GB" sz="1000">
                          <a:effectLst/>
                        </a:rPr>
                        <a:t>K [W/(m</a:t>
                      </a:r>
                      <a:r>
                        <a:rPr lang="en-GB" sz="1000" baseline="30000">
                          <a:effectLst/>
                        </a:rPr>
                        <a:t>2</a:t>
                      </a:r>
                      <a:r>
                        <a:rPr lang="en-GB" sz="1000">
                          <a:effectLst/>
                        </a:rPr>
                        <a:t>·K)]</a:t>
                      </a:r>
                      <a:endParaRPr lang="zh-CN" sz="900">
                        <a:effectLst/>
                        <a:latin typeface="Times New Roman" panose="02020603050405020304" pitchFamily="18" charset="0"/>
                        <a:ea typeface="宋体" panose="02010600030101010101" pitchFamily="2" charset="-122"/>
                      </a:endParaRPr>
                    </a:p>
                  </a:txBody>
                  <a:tcPr marL="65054" marR="65054" marT="0" marB="0" anchor="ctr"/>
                </a:tc>
                <a:tc hMerge="1">
                  <a:txBody>
                    <a:bodyPr/>
                    <a:lstStyle/>
                    <a:p>
                      <a:endParaRPr lang="zh-CN" altLang="en-US"/>
                    </a:p>
                  </a:txBody>
                  <a:tcPr/>
                </a:tc>
                <a:tc gridSpan="3">
                  <a:txBody>
                    <a:bodyPr/>
                    <a:lstStyle/>
                    <a:p>
                      <a:pPr algn="ctr">
                        <a:lnSpc>
                          <a:spcPts val="1800"/>
                        </a:lnSpc>
                        <a:spcAft>
                          <a:spcPts val="0"/>
                        </a:spcAft>
                      </a:pPr>
                      <a:r>
                        <a:rPr lang="en-GB" sz="1000">
                          <a:effectLst/>
                        </a:rPr>
                        <a:t>2.60</a:t>
                      </a:r>
                      <a:endParaRPr lang="zh-CN" sz="900">
                        <a:effectLst/>
                        <a:latin typeface="Times New Roman" panose="02020603050405020304" pitchFamily="18" charset="0"/>
                        <a:ea typeface="宋体" panose="02010600030101010101" pitchFamily="2" charset="-122"/>
                      </a:endParaRPr>
                    </a:p>
                  </a:txBody>
                  <a:tcPr marL="65054" marR="65054" marT="0" marB="0" anchor="ctr"/>
                </a:tc>
                <a:tc hMerge="1">
                  <a:txBody>
                    <a:bodyPr/>
                    <a:lstStyle/>
                    <a:p>
                      <a:endParaRPr lang="zh-CN" altLang="en-US"/>
                    </a:p>
                  </a:txBody>
                  <a:tcPr/>
                </a:tc>
                <a:tc hMerge="1">
                  <a:txBody>
                    <a:bodyPr/>
                    <a:lstStyle/>
                    <a:p>
                      <a:endParaRPr lang="zh-CN" altLang="en-US"/>
                    </a:p>
                  </a:txBody>
                  <a:tcPr/>
                </a:tc>
                <a:tc gridSpan="3">
                  <a:txBody>
                    <a:bodyPr/>
                    <a:lstStyle/>
                    <a:p>
                      <a:pPr algn="ctr">
                        <a:lnSpc>
                          <a:spcPts val="1800"/>
                        </a:lnSpc>
                        <a:spcAft>
                          <a:spcPts val="0"/>
                        </a:spcAft>
                      </a:pPr>
                      <a:r>
                        <a:rPr lang="en-GB" sz="1000">
                          <a:effectLst/>
                        </a:rPr>
                        <a:t>2.70</a:t>
                      </a:r>
                      <a:endParaRPr lang="zh-CN" sz="900">
                        <a:effectLst/>
                        <a:latin typeface="Times New Roman" panose="02020603050405020304" pitchFamily="18" charset="0"/>
                        <a:ea typeface="宋体" panose="02010600030101010101" pitchFamily="2" charset="-122"/>
                      </a:endParaRPr>
                    </a:p>
                  </a:txBody>
                  <a:tcPr marL="65054" marR="65054" marT="0" marB="0" anchor="ctr"/>
                </a:tc>
                <a:tc hMerge="1">
                  <a:txBody>
                    <a:bodyPr/>
                    <a:lstStyle/>
                    <a:p>
                      <a:endParaRPr lang="zh-CN" altLang="en-US"/>
                    </a:p>
                  </a:txBody>
                  <a:tcPr/>
                </a:tc>
                <a:tc hMerge="1">
                  <a:txBody>
                    <a:bodyPr/>
                    <a:lstStyle/>
                    <a:p>
                      <a:endParaRPr lang="zh-CN" altLang="en-US"/>
                    </a:p>
                  </a:txBody>
                  <a:tcPr/>
                </a:tc>
              </a:tr>
              <a:tr h="218724">
                <a:tc gridSpan="2">
                  <a:txBody>
                    <a:bodyPr/>
                    <a:lstStyle/>
                    <a:p>
                      <a:pPr algn="ctr">
                        <a:lnSpc>
                          <a:spcPts val="1800"/>
                        </a:lnSpc>
                        <a:spcAft>
                          <a:spcPts val="0"/>
                        </a:spcAft>
                      </a:pPr>
                      <a:r>
                        <a:rPr lang="zh-CN" sz="1000">
                          <a:effectLst/>
                        </a:rPr>
                        <a:t>屋顶透明部分遮阳系数</a:t>
                      </a:r>
                      <a:endParaRPr lang="zh-CN" sz="900">
                        <a:effectLst/>
                        <a:latin typeface="Times New Roman" panose="02020603050405020304" pitchFamily="18" charset="0"/>
                        <a:ea typeface="宋体" panose="02010600030101010101" pitchFamily="2" charset="-122"/>
                      </a:endParaRPr>
                    </a:p>
                  </a:txBody>
                  <a:tcPr marL="65054" marR="65054" marT="0" marB="0" anchor="ctr"/>
                </a:tc>
                <a:tc hMerge="1">
                  <a:txBody>
                    <a:bodyPr/>
                    <a:lstStyle/>
                    <a:p>
                      <a:endParaRPr lang="zh-CN" altLang="en-US"/>
                    </a:p>
                  </a:txBody>
                  <a:tcPr/>
                </a:tc>
                <a:tc gridSpan="3">
                  <a:txBody>
                    <a:bodyPr/>
                    <a:lstStyle/>
                    <a:p>
                      <a:pPr algn="ctr">
                        <a:lnSpc>
                          <a:spcPts val="1800"/>
                        </a:lnSpc>
                        <a:spcAft>
                          <a:spcPts val="0"/>
                        </a:spcAft>
                      </a:pPr>
                      <a:r>
                        <a:rPr lang="en-GB" sz="1000" dirty="0">
                          <a:effectLst/>
                        </a:rPr>
                        <a:t>0.57</a:t>
                      </a:r>
                      <a:endParaRPr lang="zh-CN" sz="900" dirty="0">
                        <a:effectLst/>
                        <a:latin typeface="Times New Roman" panose="02020603050405020304" pitchFamily="18" charset="0"/>
                        <a:ea typeface="宋体" panose="02010600030101010101" pitchFamily="2" charset="-122"/>
                      </a:endParaRPr>
                    </a:p>
                  </a:txBody>
                  <a:tcPr marL="65054" marR="65054" marT="0" marB="0" anchor="ctr"/>
                </a:tc>
                <a:tc hMerge="1">
                  <a:txBody>
                    <a:bodyPr/>
                    <a:lstStyle/>
                    <a:p>
                      <a:endParaRPr lang="zh-CN" altLang="en-US"/>
                    </a:p>
                  </a:txBody>
                  <a:tcPr/>
                </a:tc>
                <a:tc hMerge="1">
                  <a:txBody>
                    <a:bodyPr/>
                    <a:lstStyle/>
                    <a:p>
                      <a:endParaRPr lang="zh-CN" altLang="en-US"/>
                    </a:p>
                  </a:txBody>
                  <a:tcPr/>
                </a:tc>
                <a:tc gridSpan="3">
                  <a:txBody>
                    <a:bodyPr/>
                    <a:lstStyle/>
                    <a:p>
                      <a:pPr algn="ctr">
                        <a:lnSpc>
                          <a:spcPts val="1800"/>
                        </a:lnSpc>
                        <a:spcAft>
                          <a:spcPts val="0"/>
                        </a:spcAft>
                      </a:pPr>
                      <a:r>
                        <a:rPr lang="en-GB" sz="1000">
                          <a:effectLst/>
                        </a:rPr>
                        <a:t>0.50</a:t>
                      </a:r>
                      <a:endParaRPr lang="zh-CN" sz="900">
                        <a:effectLst/>
                        <a:latin typeface="Times New Roman" panose="02020603050405020304" pitchFamily="18" charset="0"/>
                        <a:ea typeface="宋体" panose="02010600030101010101" pitchFamily="2" charset="-122"/>
                      </a:endParaRPr>
                    </a:p>
                  </a:txBody>
                  <a:tcPr marL="65054" marR="65054" marT="0" marB="0" anchor="ctr"/>
                </a:tc>
                <a:tc hMerge="1">
                  <a:txBody>
                    <a:bodyPr/>
                    <a:lstStyle/>
                    <a:p>
                      <a:endParaRPr lang="zh-CN" altLang="en-US"/>
                    </a:p>
                  </a:txBody>
                  <a:tcPr/>
                </a:tc>
                <a:tc hMerge="1">
                  <a:txBody>
                    <a:bodyPr/>
                    <a:lstStyle/>
                    <a:p>
                      <a:endParaRPr lang="zh-CN" altLang="en-US"/>
                    </a:p>
                  </a:txBody>
                  <a:tcPr/>
                </a:tc>
              </a:tr>
              <a:tr h="437448">
                <a:tc gridSpan="2">
                  <a:txBody>
                    <a:bodyPr/>
                    <a:lstStyle/>
                    <a:p>
                      <a:pPr algn="ctr">
                        <a:lnSpc>
                          <a:spcPts val="1800"/>
                        </a:lnSpc>
                        <a:spcAft>
                          <a:spcPts val="0"/>
                        </a:spcAft>
                      </a:pPr>
                      <a:r>
                        <a:rPr lang="zh-CN" sz="1000">
                          <a:effectLst/>
                        </a:rPr>
                        <a:t>底面接触室外的架空或外挑楼板传热系数</a:t>
                      </a:r>
                      <a:r>
                        <a:rPr lang="en-GB" sz="1000">
                          <a:effectLst/>
                        </a:rPr>
                        <a:t>K [W/(m</a:t>
                      </a:r>
                      <a:r>
                        <a:rPr lang="en-GB" sz="1000" baseline="30000">
                          <a:effectLst/>
                        </a:rPr>
                        <a:t>2</a:t>
                      </a:r>
                      <a:r>
                        <a:rPr lang="en-GB" sz="1000">
                          <a:effectLst/>
                        </a:rPr>
                        <a:t>·K)]</a:t>
                      </a:r>
                      <a:endParaRPr lang="zh-CN" sz="900">
                        <a:effectLst/>
                        <a:latin typeface="Times New Roman" panose="02020603050405020304" pitchFamily="18" charset="0"/>
                        <a:ea typeface="宋体" panose="02010600030101010101" pitchFamily="2" charset="-122"/>
                      </a:endParaRPr>
                    </a:p>
                  </a:txBody>
                  <a:tcPr marL="65054" marR="65054" marT="0" marB="0" anchor="ctr"/>
                </a:tc>
                <a:tc hMerge="1">
                  <a:txBody>
                    <a:bodyPr/>
                    <a:lstStyle/>
                    <a:p>
                      <a:endParaRPr lang="zh-CN" altLang="en-US"/>
                    </a:p>
                  </a:txBody>
                  <a:tcPr/>
                </a:tc>
                <a:tc gridSpan="3">
                  <a:txBody>
                    <a:bodyPr/>
                    <a:lstStyle/>
                    <a:p>
                      <a:pPr algn="ctr">
                        <a:lnSpc>
                          <a:spcPts val="1800"/>
                        </a:lnSpc>
                        <a:spcAft>
                          <a:spcPts val="0"/>
                        </a:spcAft>
                      </a:pPr>
                      <a:r>
                        <a:rPr lang="en-GB" sz="1000">
                          <a:effectLst/>
                        </a:rPr>
                        <a:t>0.37</a:t>
                      </a:r>
                      <a:endParaRPr lang="zh-CN" sz="900">
                        <a:effectLst/>
                        <a:latin typeface="Times New Roman" panose="02020603050405020304" pitchFamily="18" charset="0"/>
                        <a:ea typeface="宋体" panose="02010600030101010101" pitchFamily="2" charset="-122"/>
                      </a:endParaRPr>
                    </a:p>
                  </a:txBody>
                  <a:tcPr marL="65054" marR="65054" marT="0" marB="0" anchor="ctr"/>
                </a:tc>
                <a:tc hMerge="1">
                  <a:txBody>
                    <a:bodyPr/>
                    <a:lstStyle/>
                    <a:p>
                      <a:endParaRPr lang="zh-CN" altLang="en-US"/>
                    </a:p>
                  </a:txBody>
                  <a:tcPr/>
                </a:tc>
                <a:tc hMerge="1">
                  <a:txBody>
                    <a:bodyPr/>
                    <a:lstStyle/>
                    <a:p>
                      <a:endParaRPr lang="zh-CN" altLang="en-US"/>
                    </a:p>
                  </a:txBody>
                  <a:tcPr/>
                </a:tc>
                <a:tc gridSpan="3">
                  <a:txBody>
                    <a:bodyPr/>
                    <a:lstStyle/>
                    <a:p>
                      <a:pPr algn="ctr">
                        <a:lnSpc>
                          <a:spcPts val="1800"/>
                        </a:lnSpc>
                        <a:spcAft>
                          <a:spcPts val="0"/>
                        </a:spcAft>
                      </a:pPr>
                      <a:r>
                        <a:rPr lang="en-GB" sz="1000">
                          <a:effectLst/>
                        </a:rPr>
                        <a:t>0.60</a:t>
                      </a:r>
                      <a:endParaRPr lang="zh-CN" sz="900">
                        <a:effectLst/>
                        <a:latin typeface="Times New Roman" panose="02020603050405020304" pitchFamily="18" charset="0"/>
                        <a:ea typeface="宋体" panose="02010600030101010101" pitchFamily="2" charset="-122"/>
                      </a:endParaRPr>
                    </a:p>
                  </a:txBody>
                  <a:tcPr marL="65054" marR="65054" marT="0" marB="0" anchor="ctr"/>
                </a:tc>
                <a:tc hMerge="1">
                  <a:txBody>
                    <a:bodyPr/>
                    <a:lstStyle/>
                    <a:p>
                      <a:endParaRPr lang="zh-CN" altLang="en-US"/>
                    </a:p>
                  </a:txBody>
                  <a:tcPr/>
                </a:tc>
                <a:tc hMerge="1">
                  <a:txBody>
                    <a:bodyPr/>
                    <a:lstStyle/>
                    <a:p>
                      <a:endParaRPr lang="zh-CN" altLang="en-US"/>
                    </a:p>
                  </a:txBody>
                  <a:tcPr/>
                </a:tc>
              </a:tr>
              <a:tr h="218724">
                <a:tc gridSpan="2">
                  <a:txBody>
                    <a:bodyPr/>
                    <a:lstStyle/>
                    <a:p>
                      <a:pPr algn="ctr">
                        <a:lnSpc>
                          <a:spcPts val="1800"/>
                        </a:lnSpc>
                        <a:spcAft>
                          <a:spcPts val="0"/>
                        </a:spcAft>
                      </a:pPr>
                      <a:r>
                        <a:rPr lang="zh-CN" sz="1000">
                          <a:effectLst/>
                        </a:rPr>
                        <a:t>地下墙热阻</a:t>
                      </a:r>
                      <a:r>
                        <a:rPr lang="en-GB" sz="1000">
                          <a:effectLst/>
                        </a:rPr>
                        <a:t>R[(m</a:t>
                      </a:r>
                      <a:r>
                        <a:rPr lang="en-GB" sz="1000" baseline="30000">
                          <a:effectLst/>
                        </a:rPr>
                        <a:t>2</a:t>
                      </a:r>
                      <a:r>
                        <a:rPr lang="en-GB" sz="1000">
                          <a:effectLst/>
                        </a:rPr>
                        <a:t>·K)/W]</a:t>
                      </a:r>
                      <a:endParaRPr lang="zh-CN" sz="900">
                        <a:effectLst/>
                        <a:latin typeface="Times New Roman" panose="02020603050405020304" pitchFamily="18" charset="0"/>
                        <a:ea typeface="宋体" panose="02010600030101010101" pitchFamily="2" charset="-122"/>
                      </a:endParaRPr>
                    </a:p>
                  </a:txBody>
                  <a:tcPr marL="65054" marR="65054" marT="0" marB="0" anchor="ctr"/>
                </a:tc>
                <a:tc hMerge="1">
                  <a:txBody>
                    <a:bodyPr/>
                    <a:lstStyle/>
                    <a:p>
                      <a:endParaRPr lang="zh-CN" altLang="en-US"/>
                    </a:p>
                  </a:txBody>
                  <a:tcPr/>
                </a:tc>
                <a:tc gridSpan="3">
                  <a:txBody>
                    <a:bodyPr/>
                    <a:lstStyle/>
                    <a:p>
                      <a:pPr algn="ctr">
                        <a:lnSpc>
                          <a:spcPts val="1800"/>
                        </a:lnSpc>
                        <a:spcAft>
                          <a:spcPts val="0"/>
                        </a:spcAft>
                      </a:pPr>
                      <a:r>
                        <a:rPr lang="en-GB" sz="1000">
                          <a:effectLst/>
                        </a:rPr>
                        <a:t>1.76</a:t>
                      </a:r>
                      <a:endParaRPr lang="zh-CN" sz="900">
                        <a:effectLst/>
                        <a:latin typeface="Times New Roman" panose="02020603050405020304" pitchFamily="18" charset="0"/>
                        <a:ea typeface="宋体" panose="02010600030101010101" pitchFamily="2" charset="-122"/>
                      </a:endParaRPr>
                    </a:p>
                  </a:txBody>
                  <a:tcPr marL="65054" marR="65054" marT="0" marB="0" anchor="ctr"/>
                </a:tc>
                <a:tc hMerge="1">
                  <a:txBody>
                    <a:bodyPr/>
                    <a:lstStyle/>
                    <a:p>
                      <a:endParaRPr lang="zh-CN" altLang="en-US"/>
                    </a:p>
                  </a:txBody>
                  <a:tcPr/>
                </a:tc>
                <a:tc hMerge="1">
                  <a:txBody>
                    <a:bodyPr/>
                    <a:lstStyle/>
                    <a:p>
                      <a:endParaRPr lang="zh-CN" altLang="en-US"/>
                    </a:p>
                  </a:txBody>
                  <a:tcPr/>
                </a:tc>
                <a:tc gridSpan="3">
                  <a:txBody>
                    <a:bodyPr/>
                    <a:lstStyle/>
                    <a:p>
                      <a:pPr algn="ctr">
                        <a:lnSpc>
                          <a:spcPts val="1800"/>
                        </a:lnSpc>
                        <a:spcAft>
                          <a:spcPts val="0"/>
                        </a:spcAft>
                      </a:pPr>
                      <a:r>
                        <a:rPr lang="en-GB" sz="1000">
                          <a:effectLst/>
                        </a:rPr>
                        <a:t>1.50</a:t>
                      </a:r>
                      <a:endParaRPr lang="zh-CN" sz="900">
                        <a:effectLst/>
                        <a:latin typeface="Times New Roman" panose="02020603050405020304" pitchFamily="18" charset="0"/>
                        <a:ea typeface="宋体" panose="02010600030101010101" pitchFamily="2" charset="-122"/>
                      </a:endParaRPr>
                    </a:p>
                  </a:txBody>
                  <a:tcPr marL="65054" marR="65054" marT="0" marB="0" anchor="ctr"/>
                </a:tc>
                <a:tc hMerge="1">
                  <a:txBody>
                    <a:bodyPr/>
                    <a:lstStyle/>
                    <a:p>
                      <a:endParaRPr lang="zh-CN" altLang="en-US"/>
                    </a:p>
                  </a:txBody>
                  <a:tcPr/>
                </a:tc>
                <a:tc hMerge="1">
                  <a:txBody>
                    <a:bodyPr/>
                    <a:lstStyle/>
                    <a:p>
                      <a:endParaRPr lang="zh-CN" altLang="en-US"/>
                    </a:p>
                  </a:txBody>
                  <a:tcPr/>
                </a:tc>
              </a:tr>
              <a:tr h="218724">
                <a:tc gridSpan="2">
                  <a:txBody>
                    <a:bodyPr/>
                    <a:lstStyle/>
                    <a:p>
                      <a:pPr algn="ctr">
                        <a:lnSpc>
                          <a:spcPts val="1800"/>
                        </a:lnSpc>
                        <a:spcAft>
                          <a:spcPts val="0"/>
                        </a:spcAft>
                      </a:pPr>
                      <a:r>
                        <a:rPr lang="zh-CN" sz="1000">
                          <a:effectLst/>
                        </a:rPr>
                        <a:t>非周边地面热阻</a:t>
                      </a:r>
                      <a:r>
                        <a:rPr lang="en-GB" sz="1000">
                          <a:effectLst/>
                        </a:rPr>
                        <a:t>R[(m</a:t>
                      </a:r>
                      <a:r>
                        <a:rPr lang="en-GB" sz="1000" baseline="30000">
                          <a:effectLst/>
                        </a:rPr>
                        <a:t>2</a:t>
                      </a:r>
                      <a:r>
                        <a:rPr lang="en-GB" sz="1000">
                          <a:effectLst/>
                        </a:rPr>
                        <a:t>·K)/W]</a:t>
                      </a:r>
                      <a:endParaRPr lang="zh-CN" sz="900">
                        <a:effectLst/>
                        <a:latin typeface="Times New Roman" panose="02020603050405020304" pitchFamily="18" charset="0"/>
                        <a:ea typeface="宋体" panose="02010600030101010101" pitchFamily="2" charset="-122"/>
                      </a:endParaRPr>
                    </a:p>
                  </a:txBody>
                  <a:tcPr marL="65054" marR="65054" marT="0" marB="0" anchor="ctr"/>
                </a:tc>
                <a:tc hMerge="1">
                  <a:txBody>
                    <a:bodyPr/>
                    <a:lstStyle/>
                    <a:p>
                      <a:endParaRPr lang="zh-CN" altLang="en-US"/>
                    </a:p>
                  </a:txBody>
                  <a:tcPr/>
                </a:tc>
                <a:tc gridSpan="3">
                  <a:txBody>
                    <a:bodyPr/>
                    <a:lstStyle/>
                    <a:p>
                      <a:pPr algn="ctr">
                        <a:lnSpc>
                          <a:spcPts val="1800"/>
                        </a:lnSpc>
                        <a:spcAft>
                          <a:spcPts val="0"/>
                        </a:spcAft>
                      </a:pPr>
                      <a:r>
                        <a:rPr lang="en-GB" sz="1000">
                          <a:effectLst/>
                        </a:rPr>
                        <a:t>1.82</a:t>
                      </a:r>
                      <a:endParaRPr lang="zh-CN" sz="900">
                        <a:effectLst/>
                        <a:latin typeface="Times New Roman" panose="02020603050405020304" pitchFamily="18" charset="0"/>
                        <a:ea typeface="宋体" panose="02010600030101010101" pitchFamily="2" charset="-122"/>
                      </a:endParaRPr>
                    </a:p>
                  </a:txBody>
                  <a:tcPr marL="65054" marR="65054" marT="0" marB="0" anchor="ctr"/>
                </a:tc>
                <a:tc hMerge="1">
                  <a:txBody>
                    <a:bodyPr/>
                    <a:lstStyle/>
                    <a:p>
                      <a:endParaRPr lang="zh-CN" altLang="en-US"/>
                    </a:p>
                  </a:txBody>
                  <a:tcPr/>
                </a:tc>
                <a:tc hMerge="1">
                  <a:txBody>
                    <a:bodyPr/>
                    <a:lstStyle/>
                    <a:p>
                      <a:endParaRPr lang="zh-CN" altLang="en-US"/>
                    </a:p>
                  </a:txBody>
                  <a:tcPr/>
                </a:tc>
                <a:tc gridSpan="3">
                  <a:txBody>
                    <a:bodyPr/>
                    <a:lstStyle/>
                    <a:p>
                      <a:pPr algn="ctr">
                        <a:lnSpc>
                          <a:spcPts val="1800"/>
                        </a:lnSpc>
                        <a:spcAft>
                          <a:spcPts val="0"/>
                        </a:spcAft>
                      </a:pPr>
                      <a:r>
                        <a:rPr lang="en-GB" sz="1000">
                          <a:effectLst/>
                        </a:rPr>
                        <a:t>1.49</a:t>
                      </a:r>
                      <a:endParaRPr lang="zh-CN" sz="900">
                        <a:effectLst/>
                        <a:latin typeface="Times New Roman" panose="02020603050405020304" pitchFamily="18" charset="0"/>
                        <a:ea typeface="宋体" panose="02010600030101010101" pitchFamily="2" charset="-122"/>
                      </a:endParaRPr>
                    </a:p>
                  </a:txBody>
                  <a:tcPr marL="65054" marR="65054" marT="0" marB="0" anchor="ctr"/>
                </a:tc>
                <a:tc hMerge="1">
                  <a:txBody>
                    <a:bodyPr/>
                    <a:lstStyle/>
                    <a:p>
                      <a:endParaRPr lang="zh-CN" altLang="en-US"/>
                    </a:p>
                  </a:txBody>
                  <a:tcPr/>
                </a:tc>
                <a:tc hMerge="1">
                  <a:txBody>
                    <a:bodyPr/>
                    <a:lstStyle/>
                    <a:p>
                      <a:endParaRPr lang="zh-CN" altLang="en-US"/>
                    </a:p>
                  </a:txBody>
                  <a:tcPr/>
                </a:tc>
              </a:tr>
              <a:tr h="218724">
                <a:tc gridSpan="2">
                  <a:txBody>
                    <a:bodyPr/>
                    <a:lstStyle/>
                    <a:p>
                      <a:pPr algn="ctr">
                        <a:lnSpc>
                          <a:spcPts val="1800"/>
                        </a:lnSpc>
                        <a:spcAft>
                          <a:spcPts val="0"/>
                        </a:spcAft>
                      </a:pPr>
                      <a:r>
                        <a:rPr lang="zh-CN" sz="1000">
                          <a:effectLst/>
                        </a:rPr>
                        <a:t>周边地面热阻</a:t>
                      </a:r>
                      <a:r>
                        <a:rPr lang="en-GB" sz="1000">
                          <a:effectLst/>
                        </a:rPr>
                        <a:t>R[(m</a:t>
                      </a:r>
                      <a:r>
                        <a:rPr lang="en-GB" sz="1000" baseline="30000">
                          <a:effectLst/>
                        </a:rPr>
                        <a:t>2</a:t>
                      </a:r>
                      <a:r>
                        <a:rPr lang="en-GB" sz="1000">
                          <a:effectLst/>
                        </a:rPr>
                        <a:t>·K)/W]</a:t>
                      </a:r>
                      <a:endParaRPr lang="zh-CN" sz="900">
                        <a:effectLst/>
                        <a:latin typeface="Times New Roman" panose="02020603050405020304" pitchFamily="18" charset="0"/>
                        <a:ea typeface="宋体" panose="02010600030101010101" pitchFamily="2" charset="-122"/>
                      </a:endParaRPr>
                    </a:p>
                  </a:txBody>
                  <a:tcPr marL="65054" marR="65054" marT="0" marB="0" anchor="ctr"/>
                </a:tc>
                <a:tc hMerge="1">
                  <a:txBody>
                    <a:bodyPr/>
                    <a:lstStyle/>
                    <a:p>
                      <a:endParaRPr lang="zh-CN" altLang="en-US"/>
                    </a:p>
                  </a:txBody>
                  <a:tcPr/>
                </a:tc>
                <a:tc gridSpan="3">
                  <a:txBody>
                    <a:bodyPr/>
                    <a:lstStyle/>
                    <a:p>
                      <a:pPr algn="ctr">
                        <a:lnSpc>
                          <a:spcPts val="1800"/>
                        </a:lnSpc>
                        <a:spcAft>
                          <a:spcPts val="0"/>
                        </a:spcAft>
                      </a:pPr>
                      <a:r>
                        <a:rPr lang="en-GB" sz="1000">
                          <a:effectLst/>
                        </a:rPr>
                        <a:t>1.82</a:t>
                      </a:r>
                      <a:endParaRPr lang="zh-CN" sz="900">
                        <a:effectLst/>
                        <a:latin typeface="Times New Roman" panose="02020603050405020304" pitchFamily="18" charset="0"/>
                        <a:ea typeface="宋体" panose="02010600030101010101" pitchFamily="2" charset="-122"/>
                      </a:endParaRPr>
                    </a:p>
                  </a:txBody>
                  <a:tcPr marL="65054" marR="65054" marT="0" marB="0" anchor="ctr"/>
                </a:tc>
                <a:tc hMerge="1">
                  <a:txBody>
                    <a:bodyPr/>
                    <a:lstStyle/>
                    <a:p>
                      <a:endParaRPr lang="zh-CN" altLang="en-US"/>
                    </a:p>
                  </a:txBody>
                  <a:tcPr/>
                </a:tc>
                <a:tc hMerge="1">
                  <a:txBody>
                    <a:bodyPr/>
                    <a:lstStyle/>
                    <a:p>
                      <a:endParaRPr lang="zh-CN" altLang="en-US"/>
                    </a:p>
                  </a:txBody>
                  <a:tcPr/>
                </a:tc>
                <a:tc gridSpan="3">
                  <a:txBody>
                    <a:bodyPr/>
                    <a:lstStyle/>
                    <a:p>
                      <a:pPr algn="ctr">
                        <a:lnSpc>
                          <a:spcPts val="1800"/>
                        </a:lnSpc>
                        <a:spcAft>
                          <a:spcPts val="0"/>
                        </a:spcAft>
                      </a:pPr>
                      <a:r>
                        <a:rPr lang="en-GB" sz="1000">
                          <a:effectLst/>
                        </a:rPr>
                        <a:t>1.49</a:t>
                      </a:r>
                      <a:endParaRPr lang="zh-CN" sz="900">
                        <a:effectLst/>
                        <a:latin typeface="Times New Roman" panose="02020603050405020304" pitchFamily="18" charset="0"/>
                        <a:ea typeface="宋体" panose="02010600030101010101" pitchFamily="2" charset="-122"/>
                      </a:endParaRPr>
                    </a:p>
                  </a:txBody>
                  <a:tcPr marL="65054" marR="65054" marT="0" marB="0" anchor="ctr"/>
                </a:tc>
                <a:tc hMerge="1">
                  <a:txBody>
                    <a:bodyPr/>
                    <a:lstStyle/>
                    <a:p>
                      <a:endParaRPr lang="zh-CN" altLang="en-US"/>
                    </a:p>
                  </a:txBody>
                  <a:tcPr/>
                </a:tc>
                <a:tc hMerge="1">
                  <a:txBody>
                    <a:bodyPr/>
                    <a:lstStyle/>
                    <a:p>
                      <a:endParaRPr lang="zh-CN" altLang="en-US"/>
                    </a:p>
                  </a:txBody>
                  <a:tcPr/>
                </a:tc>
              </a:tr>
              <a:tr h="808258">
                <a:tc rowSpan="5">
                  <a:txBody>
                    <a:bodyPr/>
                    <a:lstStyle/>
                    <a:p>
                      <a:pPr algn="ctr">
                        <a:lnSpc>
                          <a:spcPts val="1800"/>
                        </a:lnSpc>
                        <a:spcAft>
                          <a:spcPts val="0"/>
                        </a:spcAft>
                      </a:pPr>
                      <a:r>
                        <a:rPr lang="zh-CN" sz="1000">
                          <a:effectLst/>
                        </a:rPr>
                        <a:t>外窗（包括透明幕墙）</a:t>
                      </a:r>
                      <a:endParaRPr lang="zh-CN" sz="900">
                        <a:effectLst/>
                        <a:latin typeface="Times New Roman" panose="02020603050405020304" pitchFamily="18" charset="0"/>
                        <a:ea typeface="宋体" panose="02010600030101010101" pitchFamily="2" charset="-122"/>
                      </a:endParaRPr>
                    </a:p>
                  </a:txBody>
                  <a:tcPr marL="65054" marR="65054" marT="0" marB="0" anchor="ctr"/>
                </a:tc>
                <a:tc>
                  <a:txBody>
                    <a:bodyPr/>
                    <a:lstStyle/>
                    <a:p>
                      <a:pPr algn="ctr">
                        <a:lnSpc>
                          <a:spcPts val="1800"/>
                        </a:lnSpc>
                        <a:spcAft>
                          <a:spcPts val="0"/>
                        </a:spcAft>
                      </a:pPr>
                      <a:r>
                        <a:rPr lang="zh-CN" sz="1000">
                          <a:effectLst/>
                        </a:rPr>
                        <a:t>朝向</a:t>
                      </a:r>
                      <a:endParaRPr lang="zh-CN" sz="900">
                        <a:effectLst/>
                        <a:latin typeface="Times New Roman" panose="02020603050405020304" pitchFamily="18" charset="0"/>
                        <a:ea typeface="宋体" panose="02010600030101010101" pitchFamily="2" charset="-122"/>
                      </a:endParaRPr>
                    </a:p>
                  </a:txBody>
                  <a:tcPr marL="65054" marR="65054" marT="0" marB="0" anchor="ctr"/>
                </a:tc>
                <a:tc>
                  <a:txBody>
                    <a:bodyPr/>
                    <a:lstStyle/>
                    <a:p>
                      <a:pPr algn="ctr">
                        <a:lnSpc>
                          <a:spcPts val="1800"/>
                        </a:lnSpc>
                        <a:spcAft>
                          <a:spcPts val="0"/>
                        </a:spcAft>
                      </a:pPr>
                      <a:r>
                        <a:rPr lang="zh-CN" sz="1000">
                          <a:effectLst/>
                        </a:rPr>
                        <a:t>窗墙比</a:t>
                      </a:r>
                      <a:endParaRPr lang="zh-CN" sz="900">
                        <a:effectLst/>
                        <a:latin typeface="Times New Roman" panose="02020603050405020304" pitchFamily="18" charset="0"/>
                        <a:ea typeface="宋体" panose="02010600030101010101" pitchFamily="2" charset="-122"/>
                      </a:endParaRPr>
                    </a:p>
                  </a:txBody>
                  <a:tcPr marL="65054" marR="65054" marT="0" marB="0" anchor="ctr"/>
                </a:tc>
                <a:tc>
                  <a:txBody>
                    <a:bodyPr/>
                    <a:lstStyle/>
                    <a:p>
                      <a:pPr algn="ctr">
                        <a:lnSpc>
                          <a:spcPts val="1800"/>
                        </a:lnSpc>
                        <a:spcAft>
                          <a:spcPts val="0"/>
                        </a:spcAft>
                      </a:pPr>
                      <a:r>
                        <a:rPr lang="zh-CN" sz="1000">
                          <a:effectLst/>
                        </a:rPr>
                        <a:t>传热</a:t>
                      </a:r>
                      <a:endParaRPr lang="zh-CN" sz="900">
                        <a:effectLst/>
                      </a:endParaRPr>
                    </a:p>
                    <a:p>
                      <a:pPr algn="ctr">
                        <a:lnSpc>
                          <a:spcPts val="1800"/>
                        </a:lnSpc>
                        <a:spcAft>
                          <a:spcPts val="0"/>
                        </a:spcAft>
                      </a:pPr>
                      <a:r>
                        <a:rPr lang="zh-CN" sz="1000">
                          <a:effectLst/>
                        </a:rPr>
                        <a:t>系数</a:t>
                      </a:r>
                      <a:endParaRPr lang="zh-CN" sz="900">
                        <a:effectLst/>
                        <a:latin typeface="Times New Roman" panose="02020603050405020304" pitchFamily="18" charset="0"/>
                        <a:ea typeface="宋体" panose="02010600030101010101" pitchFamily="2" charset="-122"/>
                      </a:endParaRPr>
                    </a:p>
                  </a:txBody>
                  <a:tcPr marL="65054" marR="65054" marT="0" marB="0" anchor="ctr"/>
                </a:tc>
                <a:tc>
                  <a:txBody>
                    <a:bodyPr/>
                    <a:lstStyle/>
                    <a:p>
                      <a:pPr algn="ctr">
                        <a:lnSpc>
                          <a:spcPts val="1800"/>
                        </a:lnSpc>
                        <a:spcAft>
                          <a:spcPts val="0"/>
                        </a:spcAft>
                      </a:pPr>
                      <a:r>
                        <a:rPr lang="zh-CN" sz="1000">
                          <a:effectLst/>
                        </a:rPr>
                        <a:t>遮阳</a:t>
                      </a:r>
                      <a:endParaRPr lang="zh-CN" sz="900">
                        <a:effectLst/>
                      </a:endParaRPr>
                    </a:p>
                    <a:p>
                      <a:pPr algn="ctr">
                        <a:lnSpc>
                          <a:spcPts val="1800"/>
                        </a:lnSpc>
                        <a:spcAft>
                          <a:spcPts val="0"/>
                        </a:spcAft>
                      </a:pPr>
                      <a:r>
                        <a:rPr lang="zh-CN" sz="1000">
                          <a:effectLst/>
                        </a:rPr>
                        <a:t>系数</a:t>
                      </a:r>
                      <a:endParaRPr lang="zh-CN" sz="900">
                        <a:effectLst/>
                        <a:latin typeface="Times New Roman" panose="02020603050405020304" pitchFamily="18" charset="0"/>
                        <a:ea typeface="宋体" panose="02010600030101010101" pitchFamily="2" charset="-122"/>
                      </a:endParaRPr>
                    </a:p>
                  </a:txBody>
                  <a:tcPr marL="65054" marR="65054" marT="0" marB="0" anchor="ctr"/>
                </a:tc>
                <a:tc>
                  <a:txBody>
                    <a:bodyPr/>
                    <a:lstStyle/>
                    <a:p>
                      <a:pPr algn="ctr">
                        <a:lnSpc>
                          <a:spcPts val="1800"/>
                        </a:lnSpc>
                        <a:spcAft>
                          <a:spcPts val="0"/>
                        </a:spcAft>
                      </a:pPr>
                      <a:r>
                        <a:rPr lang="zh-CN" sz="1000">
                          <a:effectLst/>
                        </a:rPr>
                        <a:t>窗墙比</a:t>
                      </a:r>
                      <a:endParaRPr lang="zh-CN" sz="900">
                        <a:effectLst/>
                        <a:latin typeface="Times New Roman" panose="02020603050405020304" pitchFamily="18" charset="0"/>
                        <a:ea typeface="宋体" panose="02010600030101010101" pitchFamily="2" charset="-122"/>
                      </a:endParaRPr>
                    </a:p>
                  </a:txBody>
                  <a:tcPr marL="65054" marR="65054" marT="0" marB="0" anchor="ctr"/>
                </a:tc>
                <a:tc>
                  <a:txBody>
                    <a:bodyPr/>
                    <a:lstStyle/>
                    <a:p>
                      <a:pPr algn="ctr">
                        <a:lnSpc>
                          <a:spcPts val="1800"/>
                        </a:lnSpc>
                        <a:spcAft>
                          <a:spcPts val="0"/>
                        </a:spcAft>
                      </a:pPr>
                      <a:r>
                        <a:rPr lang="zh-CN" sz="1000">
                          <a:effectLst/>
                        </a:rPr>
                        <a:t>传热</a:t>
                      </a:r>
                      <a:endParaRPr lang="zh-CN" sz="900">
                        <a:effectLst/>
                      </a:endParaRPr>
                    </a:p>
                    <a:p>
                      <a:pPr algn="ctr">
                        <a:lnSpc>
                          <a:spcPts val="1800"/>
                        </a:lnSpc>
                        <a:spcAft>
                          <a:spcPts val="0"/>
                        </a:spcAft>
                      </a:pPr>
                      <a:r>
                        <a:rPr lang="zh-CN" sz="1000">
                          <a:effectLst/>
                        </a:rPr>
                        <a:t>系数</a:t>
                      </a:r>
                      <a:endParaRPr lang="zh-CN" sz="900">
                        <a:effectLst/>
                        <a:latin typeface="Times New Roman" panose="02020603050405020304" pitchFamily="18" charset="0"/>
                        <a:ea typeface="宋体" panose="02010600030101010101" pitchFamily="2" charset="-122"/>
                      </a:endParaRPr>
                    </a:p>
                  </a:txBody>
                  <a:tcPr marL="65054" marR="65054" marT="0" marB="0" anchor="ctr"/>
                </a:tc>
                <a:tc>
                  <a:txBody>
                    <a:bodyPr/>
                    <a:lstStyle/>
                    <a:p>
                      <a:pPr algn="ctr">
                        <a:lnSpc>
                          <a:spcPts val="1800"/>
                        </a:lnSpc>
                        <a:spcAft>
                          <a:spcPts val="0"/>
                        </a:spcAft>
                      </a:pPr>
                      <a:r>
                        <a:rPr lang="zh-CN" sz="1000">
                          <a:effectLst/>
                        </a:rPr>
                        <a:t>遮阳</a:t>
                      </a:r>
                      <a:endParaRPr lang="zh-CN" sz="900">
                        <a:effectLst/>
                      </a:endParaRPr>
                    </a:p>
                    <a:p>
                      <a:pPr algn="ctr">
                        <a:lnSpc>
                          <a:spcPts val="1800"/>
                        </a:lnSpc>
                        <a:spcAft>
                          <a:spcPts val="0"/>
                        </a:spcAft>
                      </a:pPr>
                      <a:r>
                        <a:rPr lang="zh-CN" sz="1000">
                          <a:effectLst/>
                        </a:rPr>
                        <a:t>系数</a:t>
                      </a:r>
                      <a:endParaRPr lang="zh-CN" sz="900">
                        <a:effectLst/>
                        <a:latin typeface="Times New Roman" panose="02020603050405020304" pitchFamily="18" charset="0"/>
                        <a:ea typeface="宋体" panose="02010600030101010101" pitchFamily="2" charset="-122"/>
                      </a:endParaRPr>
                    </a:p>
                  </a:txBody>
                  <a:tcPr marL="65054" marR="65054" marT="0" marB="0" anchor="ctr"/>
                </a:tc>
              </a:tr>
              <a:tr h="344182">
                <a:tc vMerge="1">
                  <a:txBody>
                    <a:bodyPr/>
                    <a:lstStyle/>
                    <a:p>
                      <a:endParaRPr lang="zh-CN" altLang="en-US"/>
                    </a:p>
                  </a:txBody>
                  <a:tcPr/>
                </a:tc>
                <a:tc>
                  <a:txBody>
                    <a:bodyPr/>
                    <a:lstStyle/>
                    <a:p>
                      <a:pPr algn="ctr">
                        <a:lnSpc>
                          <a:spcPts val="1800"/>
                        </a:lnSpc>
                        <a:spcAft>
                          <a:spcPts val="0"/>
                        </a:spcAft>
                      </a:pPr>
                      <a:r>
                        <a:rPr lang="zh-CN" sz="1000">
                          <a:effectLst/>
                        </a:rPr>
                        <a:t>东向</a:t>
                      </a:r>
                      <a:endParaRPr lang="zh-CN" sz="900">
                        <a:effectLst/>
                        <a:latin typeface="Times New Roman" panose="02020603050405020304" pitchFamily="18" charset="0"/>
                        <a:ea typeface="宋体" panose="02010600030101010101" pitchFamily="2" charset="-122"/>
                      </a:endParaRPr>
                    </a:p>
                  </a:txBody>
                  <a:tcPr marL="65054" marR="65054" marT="0" marB="0" anchor="ctr"/>
                </a:tc>
                <a:tc>
                  <a:txBody>
                    <a:bodyPr/>
                    <a:lstStyle/>
                    <a:p>
                      <a:pPr algn="ctr">
                        <a:lnSpc>
                          <a:spcPts val="1800"/>
                        </a:lnSpc>
                        <a:spcAft>
                          <a:spcPts val="0"/>
                        </a:spcAft>
                      </a:pPr>
                      <a:r>
                        <a:rPr lang="en-GB" sz="1000">
                          <a:effectLst/>
                        </a:rPr>
                        <a:t>0.40</a:t>
                      </a:r>
                      <a:endParaRPr lang="zh-CN" sz="900">
                        <a:effectLst/>
                        <a:latin typeface="Times New Roman" panose="02020603050405020304" pitchFamily="18" charset="0"/>
                        <a:ea typeface="宋体" panose="02010600030101010101" pitchFamily="2" charset="-122"/>
                      </a:endParaRPr>
                    </a:p>
                  </a:txBody>
                  <a:tcPr marL="65054" marR="65054" marT="0" marB="0" anchor="ctr"/>
                </a:tc>
                <a:tc>
                  <a:txBody>
                    <a:bodyPr/>
                    <a:lstStyle/>
                    <a:p>
                      <a:pPr algn="ctr">
                        <a:lnSpc>
                          <a:spcPts val="1800"/>
                        </a:lnSpc>
                        <a:spcAft>
                          <a:spcPts val="0"/>
                        </a:spcAft>
                      </a:pPr>
                      <a:r>
                        <a:rPr lang="en-GB" sz="1000">
                          <a:effectLst/>
                        </a:rPr>
                        <a:t>2.60</a:t>
                      </a:r>
                      <a:endParaRPr lang="zh-CN" sz="900">
                        <a:effectLst/>
                        <a:latin typeface="Times New Roman" panose="02020603050405020304" pitchFamily="18" charset="0"/>
                        <a:ea typeface="宋体" panose="02010600030101010101" pitchFamily="2" charset="-122"/>
                      </a:endParaRPr>
                    </a:p>
                  </a:txBody>
                  <a:tcPr marL="65054" marR="65054" marT="0" marB="0" anchor="ctr"/>
                </a:tc>
                <a:tc>
                  <a:txBody>
                    <a:bodyPr/>
                    <a:lstStyle/>
                    <a:p>
                      <a:pPr algn="ctr">
                        <a:lnSpc>
                          <a:spcPts val="1800"/>
                        </a:lnSpc>
                        <a:spcAft>
                          <a:spcPts val="0"/>
                        </a:spcAft>
                      </a:pPr>
                      <a:r>
                        <a:rPr lang="en-GB" sz="1000">
                          <a:effectLst/>
                        </a:rPr>
                        <a:t>0.57</a:t>
                      </a:r>
                      <a:endParaRPr lang="zh-CN" sz="900">
                        <a:effectLst/>
                        <a:latin typeface="Times New Roman" panose="02020603050405020304" pitchFamily="18" charset="0"/>
                        <a:ea typeface="宋体" panose="02010600030101010101" pitchFamily="2" charset="-122"/>
                      </a:endParaRPr>
                    </a:p>
                  </a:txBody>
                  <a:tcPr marL="65054" marR="65054" marT="0" marB="0" anchor="ctr"/>
                </a:tc>
                <a:tc>
                  <a:txBody>
                    <a:bodyPr/>
                    <a:lstStyle/>
                    <a:p>
                      <a:pPr algn="ctr">
                        <a:lnSpc>
                          <a:spcPts val="1800"/>
                        </a:lnSpc>
                        <a:spcAft>
                          <a:spcPts val="0"/>
                        </a:spcAft>
                      </a:pPr>
                      <a:r>
                        <a:rPr lang="en-GB" sz="1000">
                          <a:effectLst/>
                        </a:rPr>
                        <a:t>0.40</a:t>
                      </a:r>
                      <a:endParaRPr lang="zh-CN" sz="900">
                        <a:effectLst/>
                        <a:latin typeface="Times New Roman" panose="02020603050405020304" pitchFamily="18" charset="0"/>
                        <a:ea typeface="宋体" panose="02010600030101010101" pitchFamily="2" charset="-122"/>
                      </a:endParaRPr>
                    </a:p>
                  </a:txBody>
                  <a:tcPr marL="65054" marR="65054" marT="0" marB="0" anchor="ctr"/>
                </a:tc>
                <a:tc>
                  <a:txBody>
                    <a:bodyPr/>
                    <a:lstStyle/>
                    <a:p>
                      <a:pPr algn="ctr">
                        <a:lnSpc>
                          <a:spcPts val="1800"/>
                        </a:lnSpc>
                        <a:spcAft>
                          <a:spcPts val="0"/>
                        </a:spcAft>
                      </a:pPr>
                      <a:r>
                        <a:rPr lang="en-GB" sz="1000">
                          <a:effectLst/>
                        </a:rPr>
                        <a:t>2.70</a:t>
                      </a:r>
                      <a:endParaRPr lang="zh-CN" sz="900">
                        <a:effectLst/>
                        <a:latin typeface="Times New Roman" panose="02020603050405020304" pitchFamily="18" charset="0"/>
                        <a:ea typeface="宋体" panose="02010600030101010101" pitchFamily="2" charset="-122"/>
                      </a:endParaRPr>
                    </a:p>
                  </a:txBody>
                  <a:tcPr marL="65054" marR="65054" marT="0" marB="0" anchor="ctr"/>
                </a:tc>
                <a:tc>
                  <a:txBody>
                    <a:bodyPr/>
                    <a:lstStyle/>
                    <a:p>
                      <a:pPr algn="ctr">
                        <a:lnSpc>
                          <a:spcPts val="1800"/>
                        </a:lnSpc>
                        <a:spcAft>
                          <a:spcPts val="0"/>
                        </a:spcAft>
                      </a:pPr>
                      <a:r>
                        <a:rPr lang="en-GB" sz="1000">
                          <a:effectLst/>
                        </a:rPr>
                        <a:t>0.70</a:t>
                      </a:r>
                      <a:endParaRPr lang="zh-CN" sz="900">
                        <a:effectLst/>
                        <a:latin typeface="Times New Roman" panose="02020603050405020304" pitchFamily="18" charset="0"/>
                        <a:ea typeface="宋体" panose="02010600030101010101" pitchFamily="2" charset="-122"/>
                      </a:endParaRPr>
                    </a:p>
                  </a:txBody>
                  <a:tcPr marL="65054" marR="65054" marT="0" marB="0" anchor="ctr"/>
                </a:tc>
              </a:tr>
              <a:tr h="344182">
                <a:tc vMerge="1">
                  <a:txBody>
                    <a:bodyPr/>
                    <a:lstStyle/>
                    <a:p>
                      <a:endParaRPr lang="zh-CN" altLang="en-US"/>
                    </a:p>
                  </a:txBody>
                  <a:tcPr/>
                </a:tc>
                <a:tc>
                  <a:txBody>
                    <a:bodyPr/>
                    <a:lstStyle/>
                    <a:p>
                      <a:pPr algn="ctr">
                        <a:lnSpc>
                          <a:spcPts val="1800"/>
                        </a:lnSpc>
                        <a:spcAft>
                          <a:spcPts val="0"/>
                        </a:spcAft>
                      </a:pPr>
                      <a:r>
                        <a:rPr lang="zh-CN" sz="1000">
                          <a:effectLst/>
                        </a:rPr>
                        <a:t>南向</a:t>
                      </a:r>
                      <a:endParaRPr lang="zh-CN" sz="900">
                        <a:effectLst/>
                        <a:latin typeface="Times New Roman" panose="02020603050405020304" pitchFamily="18" charset="0"/>
                        <a:ea typeface="宋体" panose="02010600030101010101" pitchFamily="2" charset="-122"/>
                      </a:endParaRPr>
                    </a:p>
                  </a:txBody>
                  <a:tcPr marL="65054" marR="65054" marT="0" marB="0" anchor="ctr"/>
                </a:tc>
                <a:tc>
                  <a:txBody>
                    <a:bodyPr/>
                    <a:lstStyle/>
                    <a:p>
                      <a:pPr algn="ctr">
                        <a:lnSpc>
                          <a:spcPts val="1800"/>
                        </a:lnSpc>
                        <a:spcAft>
                          <a:spcPts val="0"/>
                        </a:spcAft>
                      </a:pPr>
                      <a:r>
                        <a:rPr lang="en-GB" sz="1000">
                          <a:effectLst/>
                        </a:rPr>
                        <a:t>0.46</a:t>
                      </a:r>
                      <a:endParaRPr lang="zh-CN" sz="900">
                        <a:effectLst/>
                        <a:latin typeface="Times New Roman" panose="02020603050405020304" pitchFamily="18" charset="0"/>
                        <a:ea typeface="宋体" panose="02010600030101010101" pitchFamily="2" charset="-122"/>
                      </a:endParaRPr>
                    </a:p>
                  </a:txBody>
                  <a:tcPr marL="65054" marR="65054" marT="0" marB="0" anchor="ctr"/>
                </a:tc>
                <a:tc>
                  <a:txBody>
                    <a:bodyPr/>
                    <a:lstStyle/>
                    <a:p>
                      <a:pPr algn="ctr">
                        <a:lnSpc>
                          <a:spcPts val="1800"/>
                        </a:lnSpc>
                        <a:spcAft>
                          <a:spcPts val="0"/>
                        </a:spcAft>
                      </a:pPr>
                      <a:r>
                        <a:rPr lang="en-GB" sz="1000">
                          <a:effectLst/>
                        </a:rPr>
                        <a:t>2.60</a:t>
                      </a:r>
                      <a:endParaRPr lang="zh-CN" sz="900">
                        <a:effectLst/>
                        <a:latin typeface="Times New Roman" panose="02020603050405020304" pitchFamily="18" charset="0"/>
                        <a:ea typeface="宋体" panose="02010600030101010101" pitchFamily="2" charset="-122"/>
                      </a:endParaRPr>
                    </a:p>
                  </a:txBody>
                  <a:tcPr marL="65054" marR="65054" marT="0" marB="0" anchor="ctr"/>
                </a:tc>
                <a:tc>
                  <a:txBody>
                    <a:bodyPr/>
                    <a:lstStyle/>
                    <a:p>
                      <a:pPr algn="ctr">
                        <a:lnSpc>
                          <a:spcPts val="1800"/>
                        </a:lnSpc>
                        <a:spcAft>
                          <a:spcPts val="0"/>
                        </a:spcAft>
                      </a:pPr>
                      <a:r>
                        <a:rPr lang="en-GB" sz="1000">
                          <a:effectLst/>
                        </a:rPr>
                        <a:t>0.57</a:t>
                      </a:r>
                      <a:endParaRPr lang="zh-CN" sz="900">
                        <a:effectLst/>
                        <a:latin typeface="Times New Roman" panose="02020603050405020304" pitchFamily="18" charset="0"/>
                        <a:ea typeface="宋体" panose="02010600030101010101" pitchFamily="2" charset="-122"/>
                      </a:endParaRPr>
                    </a:p>
                  </a:txBody>
                  <a:tcPr marL="65054" marR="65054" marT="0" marB="0" anchor="ctr"/>
                </a:tc>
                <a:tc>
                  <a:txBody>
                    <a:bodyPr/>
                    <a:lstStyle/>
                    <a:p>
                      <a:pPr algn="ctr">
                        <a:lnSpc>
                          <a:spcPts val="1800"/>
                        </a:lnSpc>
                        <a:spcAft>
                          <a:spcPts val="0"/>
                        </a:spcAft>
                      </a:pPr>
                      <a:r>
                        <a:rPr lang="en-GB" sz="1000">
                          <a:effectLst/>
                        </a:rPr>
                        <a:t>0.46</a:t>
                      </a:r>
                      <a:endParaRPr lang="zh-CN" sz="900">
                        <a:effectLst/>
                        <a:latin typeface="Times New Roman" panose="02020603050405020304" pitchFamily="18" charset="0"/>
                        <a:ea typeface="宋体" panose="02010600030101010101" pitchFamily="2" charset="-122"/>
                      </a:endParaRPr>
                    </a:p>
                  </a:txBody>
                  <a:tcPr marL="65054" marR="65054" marT="0" marB="0" anchor="ctr"/>
                </a:tc>
                <a:tc>
                  <a:txBody>
                    <a:bodyPr/>
                    <a:lstStyle/>
                    <a:p>
                      <a:pPr algn="ctr">
                        <a:lnSpc>
                          <a:spcPts val="1800"/>
                        </a:lnSpc>
                        <a:spcAft>
                          <a:spcPts val="0"/>
                        </a:spcAft>
                      </a:pPr>
                      <a:r>
                        <a:rPr lang="en-GB" sz="1000">
                          <a:effectLst/>
                        </a:rPr>
                        <a:t>2.30</a:t>
                      </a:r>
                      <a:endParaRPr lang="zh-CN" sz="900">
                        <a:effectLst/>
                        <a:latin typeface="Times New Roman" panose="02020603050405020304" pitchFamily="18" charset="0"/>
                        <a:ea typeface="宋体" panose="02010600030101010101" pitchFamily="2" charset="-122"/>
                      </a:endParaRPr>
                    </a:p>
                  </a:txBody>
                  <a:tcPr marL="65054" marR="65054" marT="0" marB="0" anchor="ctr"/>
                </a:tc>
                <a:tc>
                  <a:txBody>
                    <a:bodyPr/>
                    <a:lstStyle/>
                    <a:p>
                      <a:pPr algn="ctr">
                        <a:lnSpc>
                          <a:spcPts val="1800"/>
                        </a:lnSpc>
                        <a:spcAft>
                          <a:spcPts val="0"/>
                        </a:spcAft>
                      </a:pPr>
                      <a:r>
                        <a:rPr lang="en-GB" sz="1000">
                          <a:effectLst/>
                        </a:rPr>
                        <a:t>0.60</a:t>
                      </a:r>
                      <a:endParaRPr lang="zh-CN" sz="900">
                        <a:effectLst/>
                        <a:latin typeface="Times New Roman" panose="02020603050405020304" pitchFamily="18" charset="0"/>
                        <a:ea typeface="宋体" panose="02010600030101010101" pitchFamily="2" charset="-122"/>
                      </a:endParaRPr>
                    </a:p>
                  </a:txBody>
                  <a:tcPr marL="65054" marR="65054" marT="0" marB="0" anchor="ctr"/>
                </a:tc>
              </a:tr>
              <a:tr h="344182">
                <a:tc vMerge="1">
                  <a:txBody>
                    <a:bodyPr/>
                    <a:lstStyle/>
                    <a:p>
                      <a:endParaRPr lang="zh-CN" altLang="en-US"/>
                    </a:p>
                  </a:txBody>
                  <a:tcPr/>
                </a:tc>
                <a:tc>
                  <a:txBody>
                    <a:bodyPr/>
                    <a:lstStyle/>
                    <a:p>
                      <a:pPr algn="ctr">
                        <a:lnSpc>
                          <a:spcPts val="1800"/>
                        </a:lnSpc>
                        <a:spcAft>
                          <a:spcPts val="0"/>
                        </a:spcAft>
                      </a:pPr>
                      <a:r>
                        <a:rPr lang="zh-CN" sz="1000">
                          <a:effectLst/>
                        </a:rPr>
                        <a:t>西向</a:t>
                      </a:r>
                      <a:endParaRPr lang="zh-CN" sz="900">
                        <a:effectLst/>
                        <a:latin typeface="Times New Roman" panose="02020603050405020304" pitchFamily="18" charset="0"/>
                        <a:ea typeface="宋体" panose="02010600030101010101" pitchFamily="2" charset="-122"/>
                      </a:endParaRPr>
                    </a:p>
                  </a:txBody>
                  <a:tcPr marL="65054" marR="65054" marT="0" marB="0" anchor="ctr"/>
                </a:tc>
                <a:tc>
                  <a:txBody>
                    <a:bodyPr/>
                    <a:lstStyle/>
                    <a:p>
                      <a:pPr algn="ctr">
                        <a:lnSpc>
                          <a:spcPts val="1800"/>
                        </a:lnSpc>
                        <a:spcAft>
                          <a:spcPts val="0"/>
                        </a:spcAft>
                      </a:pPr>
                      <a:r>
                        <a:rPr lang="en-GB" sz="1000">
                          <a:effectLst/>
                        </a:rPr>
                        <a:t>0.44</a:t>
                      </a:r>
                      <a:endParaRPr lang="zh-CN" sz="900">
                        <a:effectLst/>
                        <a:latin typeface="Times New Roman" panose="02020603050405020304" pitchFamily="18" charset="0"/>
                        <a:ea typeface="宋体" panose="02010600030101010101" pitchFamily="2" charset="-122"/>
                      </a:endParaRPr>
                    </a:p>
                  </a:txBody>
                  <a:tcPr marL="65054" marR="65054" marT="0" marB="0" anchor="ctr"/>
                </a:tc>
                <a:tc>
                  <a:txBody>
                    <a:bodyPr/>
                    <a:lstStyle/>
                    <a:p>
                      <a:pPr algn="ctr">
                        <a:lnSpc>
                          <a:spcPts val="1800"/>
                        </a:lnSpc>
                        <a:spcAft>
                          <a:spcPts val="0"/>
                        </a:spcAft>
                      </a:pPr>
                      <a:r>
                        <a:rPr lang="en-GB" sz="1000">
                          <a:effectLst/>
                        </a:rPr>
                        <a:t>2.60</a:t>
                      </a:r>
                      <a:endParaRPr lang="zh-CN" sz="900">
                        <a:effectLst/>
                        <a:latin typeface="Times New Roman" panose="02020603050405020304" pitchFamily="18" charset="0"/>
                        <a:ea typeface="宋体" panose="02010600030101010101" pitchFamily="2" charset="-122"/>
                      </a:endParaRPr>
                    </a:p>
                  </a:txBody>
                  <a:tcPr marL="65054" marR="65054" marT="0" marB="0" anchor="ctr"/>
                </a:tc>
                <a:tc>
                  <a:txBody>
                    <a:bodyPr/>
                    <a:lstStyle/>
                    <a:p>
                      <a:pPr algn="ctr">
                        <a:lnSpc>
                          <a:spcPts val="1800"/>
                        </a:lnSpc>
                        <a:spcAft>
                          <a:spcPts val="0"/>
                        </a:spcAft>
                      </a:pPr>
                      <a:r>
                        <a:rPr lang="en-GB" sz="1000">
                          <a:effectLst/>
                        </a:rPr>
                        <a:t>0.57</a:t>
                      </a:r>
                      <a:endParaRPr lang="zh-CN" sz="900">
                        <a:effectLst/>
                        <a:latin typeface="Times New Roman" panose="02020603050405020304" pitchFamily="18" charset="0"/>
                        <a:ea typeface="宋体" panose="02010600030101010101" pitchFamily="2" charset="-122"/>
                      </a:endParaRPr>
                    </a:p>
                  </a:txBody>
                  <a:tcPr marL="65054" marR="65054" marT="0" marB="0" anchor="ctr"/>
                </a:tc>
                <a:tc>
                  <a:txBody>
                    <a:bodyPr/>
                    <a:lstStyle/>
                    <a:p>
                      <a:pPr algn="ctr">
                        <a:lnSpc>
                          <a:spcPts val="1800"/>
                        </a:lnSpc>
                        <a:spcAft>
                          <a:spcPts val="0"/>
                        </a:spcAft>
                      </a:pPr>
                      <a:r>
                        <a:rPr lang="en-GB" sz="1000">
                          <a:effectLst/>
                        </a:rPr>
                        <a:t>0.44</a:t>
                      </a:r>
                      <a:endParaRPr lang="zh-CN" sz="900">
                        <a:effectLst/>
                        <a:latin typeface="Times New Roman" panose="02020603050405020304" pitchFamily="18" charset="0"/>
                        <a:ea typeface="宋体" panose="02010600030101010101" pitchFamily="2" charset="-122"/>
                      </a:endParaRPr>
                    </a:p>
                  </a:txBody>
                  <a:tcPr marL="65054" marR="65054" marT="0" marB="0" anchor="ctr"/>
                </a:tc>
                <a:tc>
                  <a:txBody>
                    <a:bodyPr/>
                    <a:lstStyle/>
                    <a:p>
                      <a:pPr algn="ctr">
                        <a:lnSpc>
                          <a:spcPts val="1800"/>
                        </a:lnSpc>
                        <a:spcAft>
                          <a:spcPts val="0"/>
                        </a:spcAft>
                      </a:pPr>
                      <a:r>
                        <a:rPr lang="en-GB" sz="1000">
                          <a:effectLst/>
                        </a:rPr>
                        <a:t>2.30</a:t>
                      </a:r>
                      <a:endParaRPr lang="zh-CN" sz="900">
                        <a:effectLst/>
                        <a:latin typeface="Times New Roman" panose="02020603050405020304" pitchFamily="18" charset="0"/>
                        <a:ea typeface="宋体" panose="02010600030101010101" pitchFamily="2" charset="-122"/>
                      </a:endParaRPr>
                    </a:p>
                  </a:txBody>
                  <a:tcPr marL="65054" marR="65054" marT="0" marB="0" anchor="ctr"/>
                </a:tc>
                <a:tc>
                  <a:txBody>
                    <a:bodyPr/>
                    <a:lstStyle/>
                    <a:p>
                      <a:pPr algn="ctr">
                        <a:lnSpc>
                          <a:spcPts val="1800"/>
                        </a:lnSpc>
                        <a:spcAft>
                          <a:spcPts val="0"/>
                        </a:spcAft>
                      </a:pPr>
                      <a:r>
                        <a:rPr lang="en-GB" sz="1000">
                          <a:effectLst/>
                        </a:rPr>
                        <a:t>0.60</a:t>
                      </a:r>
                      <a:endParaRPr lang="zh-CN" sz="900">
                        <a:effectLst/>
                        <a:latin typeface="Times New Roman" panose="02020603050405020304" pitchFamily="18" charset="0"/>
                        <a:ea typeface="宋体" panose="02010600030101010101" pitchFamily="2" charset="-122"/>
                      </a:endParaRPr>
                    </a:p>
                  </a:txBody>
                  <a:tcPr marL="65054" marR="65054" marT="0" marB="0" anchor="ctr"/>
                </a:tc>
              </a:tr>
              <a:tr h="344182">
                <a:tc vMerge="1">
                  <a:txBody>
                    <a:bodyPr/>
                    <a:lstStyle/>
                    <a:p>
                      <a:endParaRPr lang="zh-CN" altLang="en-US"/>
                    </a:p>
                  </a:txBody>
                  <a:tcPr/>
                </a:tc>
                <a:tc>
                  <a:txBody>
                    <a:bodyPr/>
                    <a:lstStyle/>
                    <a:p>
                      <a:pPr algn="ctr">
                        <a:lnSpc>
                          <a:spcPts val="1800"/>
                        </a:lnSpc>
                        <a:spcAft>
                          <a:spcPts val="0"/>
                        </a:spcAft>
                      </a:pPr>
                      <a:r>
                        <a:rPr lang="zh-CN" sz="1000">
                          <a:effectLst/>
                        </a:rPr>
                        <a:t>北向</a:t>
                      </a:r>
                      <a:endParaRPr lang="zh-CN" sz="900">
                        <a:effectLst/>
                        <a:latin typeface="Times New Roman" panose="02020603050405020304" pitchFamily="18" charset="0"/>
                        <a:ea typeface="宋体" panose="02010600030101010101" pitchFamily="2" charset="-122"/>
                      </a:endParaRPr>
                    </a:p>
                  </a:txBody>
                  <a:tcPr marL="65054" marR="65054" marT="0" marB="0" anchor="ctr"/>
                </a:tc>
                <a:tc>
                  <a:txBody>
                    <a:bodyPr/>
                    <a:lstStyle/>
                    <a:p>
                      <a:pPr algn="ctr">
                        <a:lnSpc>
                          <a:spcPts val="1800"/>
                        </a:lnSpc>
                        <a:spcAft>
                          <a:spcPts val="0"/>
                        </a:spcAft>
                      </a:pPr>
                      <a:r>
                        <a:rPr lang="en-GB" sz="1000">
                          <a:effectLst/>
                        </a:rPr>
                        <a:t>0.40</a:t>
                      </a:r>
                      <a:endParaRPr lang="zh-CN" sz="900">
                        <a:effectLst/>
                        <a:latin typeface="Times New Roman" panose="02020603050405020304" pitchFamily="18" charset="0"/>
                        <a:ea typeface="宋体" panose="02010600030101010101" pitchFamily="2" charset="-122"/>
                      </a:endParaRPr>
                    </a:p>
                  </a:txBody>
                  <a:tcPr marL="65054" marR="65054" marT="0" marB="0" anchor="ctr"/>
                </a:tc>
                <a:tc>
                  <a:txBody>
                    <a:bodyPr/>
                    <a:lstStyle/>
                    <a:p>
                      <a:pPr algn="ctr">
                        <a:lnSpc>
                          <a:spcPts val="1800"/>
                        </a:lnSpc>
                        <a:spcAft>
                          <a:spcPts val="0"/>
                        </a:spcAft>
                      </a:pPr>
                      <a:r>
                        <a:rPr lang="en-GB" sz="1000">
                          <a:effectLst/>
                        </a:rPr>
                        <a:t>2.60</a:t>
                      </a:r>
                      <a:endParaRPr lang="zh-CN" sz="900">
                        <a:effectLst/>
                        <a:latin typeface="Times New Roman" panose="02020603050405020304" pitchFamily="18" charset="0"/>
                        <a:ea typeface="宋体" panose="02010600030101010101" pitchFamily="2" charset="-122"/>
                      </a:endParaRPr>
                    </a:p>
                  </a:txBody>
                  <a:tcPr marL="65054" marR="65054" marT="0" marB="0" anchor="ctr"/>
                </a:tc>
                <a:tc>
                  <a:txBody>
                    <a:bodyPr/>
                    <a:lstStyle/>
                    <a:p>
                      <a:pPr algn="ctr">
                        <a:lnSpc>
                          <a:spcPts val="1800"/>
                        </a:lnSpc>
                        <a:spcAft>
                          <a:spcPts val="0"/>
                        </a:spcAft>
                      </a:pPr>
                      <a:r>
                        <a:rPr lang="en-GB" sz="1000">
                          <a:effectLst/>
                        </a:rPr>
                        <a:t>0.57</a:t>
                      </a:r>
                      <a:endParaRPr lang="zh-CN" sz="900">
                        <a:effectLst/>
                        <a:latin typeface="Times New Roman" panose="02020603050405020304" pitchFamily="18" charset="0"/>
                        <a:ea typeface="宋体" panose="02010600030101010101" pitchFamily="2" charset="-122"/>
                      </a:endParaRPr>
                    </a:p>
                  </a:txBody>
                  <a:tcPr marL="65054" marR="65054" marT="0" marB="0" anchor="ctr"/>
                </a:tc>
                <a:tc>
                  <a:txBody>
                    <a:bodyPr/>
                    <a:lstStyle/>
                    <a:p>
                      <a:pPr algn="ctr">
                        <a:lnSpc>
                          <a:spcPts val="1800"/>
                        </a:lnSpc>
                        <a:spcAft>
                          <a:spcPts val="0"/>
                        </a:spcAft>
                      </a:pPr>
                      <a:r>
                        <a:rPr lang="en-GB" sz="1000">
                          <a:effectLst/>
                        </a:rPr>
                        <a:t>0.40</a:t>
                      </a:r>
                      <a:endParaRPr lang="zh-CN" sz="900">
                        <a:effectLst/>
                        <a:latin typeface="Times New Roman" panose="02020603050405020304" pitchFamily="18" charset="0"/>
                        <a:ea typeface="宋体" panose="02010600030101010101" pitchFamily="2" charset="-122"/>
                      </a:endParaRPr>
                    </a:p>
                  </a:txBody>
                  <a:tcPr marL="65054" marR="65054" marT="0" marB="0" anchor="ctr"/>
                </a:tc>
                <a:tc>
                  <a:txBody>
                    <a:bodyPr/>
                    <a:lstStyle/>
                    <a:p>
                      <a:pPr algn="ctr">
                        <a:lnSpc>
                          <a:spcPts val="1800"/>
                        </a:lnSpc>
                        <a:spcAft>
                          <a:spcPts val="0"/>
                        </a:spcAft>
                      </a:pPr>
                      <a:r>
                        <a:rPr lang="en-GB" sz="1000">
                          <a:effectLst/>
                        </a:rPr>
                        <a:t>2.70</a:t>
                      </a:r>
                      <a:endParaRPr lang="zh-CN" sz="900">
                        <a:effectLst/>
                        <a:latin typeface="Times New Roman" panose="02020603050405020304" pitchFamily="18" charset="0"/>
                        <a:ea typeface="宋体" panose="02010600030101010101" pitchFamily="2" charset="-122"/>
                      </a:endParaRPr>
                    </a:p>
                  </a:txBody>
                  <a:tcPr marL="65054" marR="65054" marT="0" marB="0" anchor="ctr"/>
                </a:tc>
                <a:tc>
                  <a:txBody>
                    <a:bodyPr/>
                    <a:lstStyle/>
                    <a:p>
                      <a:pPr algn="ctr">
                        <a:lnSpc>
                          <a:spcPts val="1800"/>
                        </a:lnSpc>
                        <a:spcAft>
                          <a:spcPts val="0"/>
                        </a:spcAft>
                      </a:pPr>
                      <a:r>
                        <a:rPr lang="en-GB" sz="1000">
                          <a:effectLst/>
                        </a:rPr>
                        <a:t>1.00</a:t>
                      </a:r>
                      <a:endParaRPr lang="zh-CN" sz="900">
                        <a:effectLst/>
                        <a:latin typeface="Times New Roman" panose="02020603050405020304" pitchFamily="18" charset="0"/>
                        <a:ea typeface="宋体" panose="02010600030101010101" pitchFamily="2" charset="-122"/>
                      </a:endParaRPr>
                    </a:p>
                  </a:txBody>
                  <a:tcPr marL="65054" marR="65054" marT="0" marB="0" anchor="ctr"/>
                </a:tc>
              </a:tr>
              <a:tr h="202064">
                <a:tc gridSpan="2">
                  <a:txBody>
                    <a:bodyPr/>
                    <a:lstStyle/>
                    <a:p>
                      <a:pPr algn="ctr">
                        <a:lnSpc>
                          <a:spcPts val="1800"/>
                        </a:lnSpc>
                        <a:spcAft>
                          <a:spcPts val="0"/>
                        </a:spcAft>
                      </a:pPr>
                      <a:endParaRPr lang="zh-CN" sz="900" dirty="0">
                        <a:effectLst/>
                        <a:latin typeface="Times New Roman" panose="02020603050405020304" pitchFamily="18" charset="0"/>
                        <a:ea typeface="宋体" panose="02010600030101010101" pitchFamily="2" charset="-122"/>
                      </a:endParaRPr>
                    </a:p>
                  </a:txBody>
                  <a:tcPr marL="65054" marR="65054" marT="0" marB="0" anchor="ctr"/>
                </a:tc>
                <a:tc hMerge="1">
                  <a:txBody>
                    <a:bodyPr/>
                    <a:lstStyle/>
                    <a:p>
                      <a:endParaRPr lang="zh-CN" altLang="en-US"/>
                    </a:p>
                  </a:txBody>
                  <a:tcPr/>
                </a:tc>
                <a:tc gridSpan="6">
                  <a:txBody>
                    <a:bodyPr/>
                    <a:lstStyle/>
                    <a:p>
                      <a:pPr algn="ctr">
                        <a:lnSpc>
                          <a:spcPts val="1800"/>
                        </a:lnSpc>
                        <a:spcAft>
                          <a:spcPts val="0"/>
                        </a:spcAft>
                      </a:pPr>
                      <a:endParaRPr lang="zh-CN" sz="900" dirty="0">
                        <a:effectLst/>
                        <a:latin typeface="Times New Roman" panose="02020603050405020304" pitchFamily="18" charset="0"/>
                        <a:ea typeface="宋体" panose="02010600030101010101" pitchFamily="2" charset="-122"/>
                      </a:endParaRPr>
                    </a:p>
                  </a:txBody>
                  <a:tcPr marL="65054" marR="65054" marT="0" marB="0" anchor="ct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r>
            </a:tbl>
          </a:graphicData>
        </a:graphic>
      </p:graphicFrame>
    </p:spTree>
  </p:cSld>
  <p:clrMapOvr>
    <a:masterClrMapping/>
  </p:clrMapOvr>
  <mc:AlternateContent xmlns:mc="http://schemas.openxmlformats.org/markup-compatibility/2006" xmlns:p14="http://schemas.microsoft.com/office/powerpoint/2010/main">
    <mc:Choice Requires="p14">
      <p:transition spd="slow" p14:dur="2000" advTm="41313"/>
    </mc:Choice>
    <mc:Fallback xmlns="">
      <p:transition spd="slow" advTm="41313"/>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1" name="直接连接符 16"/>
          <p:cNvSpPr>
            <a:spLocks noChangeShapeType="1"/>
          </p:cNvSpPr>
          <p:nvPr/>
        </p:nvSpPr>
        <p:spPr bwMode="auto">
          <a:xfrm>
            <a:off x="-20638" y="942975"/>
            <a:ext cx="9144001" cy="3175"/>
          </a:xfrm>
          <a:prstGeom prst="line">
            <a:avLst/>
          </a:prstGeom>
          <a:noFill/>
          <a:ln w="9525">
            <a:solidFill>
              <a:srgbClr val="595959"/>
            </a:solidFill>
            <a:prstDash val="sysDash"/>
            <a:round/>
            <a:headEnd/>
            <a:tailEnd/>
          </a:ln>
        </p:spPr>
        <p:txBody>
          <a:bodyPr/>
          <a:lstStyle/>
          <a:p>
            <a:endParaRPr lang="zh-CN" altLang="en-US"/>
          </a:p>
        </p:txBody>
      </p:sp>
      <p:sp>
        <p:nvSpPr>
          <p:cNvPr id="6" name="矩形 1"/>
          <p:cNvSpPr>
            <a:spLocks noChangeArrowheads="1"/>
          </p:cNvSpPr>
          <p:nvPr/>
        </p:nvSpPr>
        <p:spPr bwMode="auto">
          <a:xfrm>
            <a:off x="377825" y="546100"/>
            <a:ext cx="5310188" cy="400050"/>
          </a:xfrm>
          <a:prstGeom prst="rect">
            <a:avLst/>
          </a:prstGeom>
          <a:noFill/>
          <a:ln>
            <a:noFill/>
          </a:ln>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fontAlgn="auto" hangingPunct="1">
              <a:spcBef>
                <a:spcPts val="0"/>
              </a:spcBef>
              <a:spcAft>
                <a:spcPts val="0"/>
              </a:spcAft>
              <a:defRPr/>
            </a:pPr>
            <a:r>
              <a:rPr lang="en-US" altLang="zh-CN" sz="2000" b="1" dirty="0">
                <a:solidFill>
                  <a:schemeClr val="accent4">
                    <a:lumMod val="75000"/>
                  </a:schemeClr>
                </a:solidFill>
                <a:latin typeface="微软雅黑" pitchFamily="34" charset="-122"/>
                <a:ea typeface="微软雅黑" pitchFamily="34" charset="-122"/>
                <a:sym typeface="微软雅黑" pitchFamily="34" charset="-122"/>
              </a:rPr>
              <a:t>│</a:t>
            </a:r>
            <a:r>
              <a:rPr lang="zh-CN" altLang="en-US" sz="2000" b="1" dirty="0">
                <a:solidFill>
                  <a:schemeClr val="accent4">
                    <a:lumMod val="75000"/>
                  </a:schemeClr>
                </a:solidFill>
                <a:latin typeface="微软雅黑" pitchFamily="34" charset="-122"/>
                <a:ea typeface="微软雅黑" pitchFamily="34" charset="-122"/>
                <a:sym typeface="微软雅黑" pitchFamily="34" charset="-122"/>
              </a:rPr>
              <a:t>主要技术</a:t>
            </a:r>
            <a:r>
              <a:rPr lang="en-US" altLang="zh-CN" sz="2000" b="1" dirty="0" smtClean="0">
                <a:solidFill>
                  <a:schemeClr val="accent4">
                    <a:lumMod val="75000"/>
                  </a:schemeClr>
                </a:solidFill>
                <a:latin typeface="华文细黑" panose="02010600040101010101" pitchFamily="2" charset="-122"/>
                <a:ea typeface="华文细黑" panose="02010600040101010101" pitchFamily="2" charset="-122"/>
                <a:sym typeface="微软雅黑" pitchFamily="34" charset="-122"/>
              </a:rPr>
              <a:t>│</a:t>
            </a:r>
            <a:r>
              <a:rPr lang="zh-CN" altLang="en-US" sz="2000" b="1" dirty="0" smtClean="0">
                <a:solidFill>
                  <a:schemeClr val="accent4">
                    <a:lumMod val="75000"/>
                  </a:schemeClr>
                </a:solidFill>
                <a:latin typeface="华文细黑" panose="02010600040101010101" pitchFamily="2" charset="-122"/>
                <a:ea typeface="华文细黑" panose="02010600040101010101" pitchFamily="2" charset="-122"/>
                <a:sym typeface="微软雅黑" pitchFamily="34" charset="-122"/>
              </a:rPr>
              <a:t>建筑</a:t>
            </a:r>
            <a:r>
              <a:rPr lang="en-US" altLang="zh-CN" sz="2000" dirty="0" smtClean="0">
                <a:solidFill>
                  <a:schemeClr val="accent4">
                    <a:lumMod val="75000"/>
                  </a:schemeClr>
                </a:solidFill>
                <a:latin typeface="华文细黑" panose="02010600040101010101" pitchFamily="2" charset="-122"/>
                <a:ea typeface="华文细黑" panose="02010600040101010101" pitchFamily="2" charset="-122"/>
                <a:sym typeface="微软雅黑" pitchFamily="34" charset="-122"/>
              </a:rPr>
              <a:t>│</a:t>
            </a:r>
            <a:r>
              <a:rPr lang="zh-CN" altLang="en-US" dirty="0" smtClean="0">
                <a:solidFill>
                  <a:schemeClr val="accent4">
                    <a:lumMod val="75000"/>
                  </a:schemeClr>
                </a:solidFill>
                <a:latin typeface="华文细黑" panose="02010600040101010101" pitchFamily="2" charset="-122"/>
                <a:ea typeface="华文细黑" panose="02010600040101010101" pitchFamily="2" charset="-122"/>
                <a:sym typeface="微软雅黑" pitchFamily="34" charset="-122"/>
              </a:rPr>
              <a:t>室内热环境</a:t>
            </a:r>
            <a:endParaRPr lang="zh-CN" altLang="en-US" dirty="0">
              <a:solidFill>
                <a:schemeClr val="accent4">
                  <a:lumMod val="75000"/>
                </a:schemeClr>
              </a:solidFill>
              <a:latin typeface="华文细黑" panose="02010600040101010101" pitchFamily="2" charset="-122"/>
              <a:ea typeface="华文细黑" panose="02010600040101010101" pitchFamily="2" charset="-122"/>
            </a:endParaRPr>
          </a:p>
        </p:txBody>
      </p:sp>
      <p:sp>
        <p:nvSpPr>
          <p:cNvPr id="12" name="矩形 19"/>
          <p:cNvSpPr>
            <a:spLocks noChangeArrowheads="1"/>
          </p:cNvSpPr>
          <p:nvPr/>
        </p:nvSpPr>
        <p:spPr bwMode="auto">
          <a:xfrm>
            <a:off x="0" y="6499225"/>
            <a:ext cx="9144000" cy="153988"/>
          </a:xfrm>
          <a:prstGeom prst="rect">
            <a:avLst/>
          </a:prstGeom>
          <a:solidFill>
            <a:schemeClr val="accent4">
              <a:lumMod val="50000"/>
            </a:schemeClr>
          </a:solidFill>
          <a:ln>
            <a:noFill/>
          </a:ln>
          <a:extLst/>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fontAlgn="auto" hangingPunct="1">
              <a:spcBef>
                <a:spcPts val="0"/>
              </a:spcBef>
              <a:spcAft>
                <a:spcPts val="0"/>
              </a:spcAft>
              <a:defRPr/>
            </a:pPr>
            <a:endParaRPr lang="zh-CN" altLang="en-US">
              <a:solidFill>
                <a:srgbClr val="FFFFFF"/>
              </a:solidFill>
              <a:latin typeface="宋体" pitchFamily="2" charset="-122"/>
              <a:sym typeface="宋体" pitchFamily="2" charset="-122"/>
            </a:endParaRPr>
          </a:p>
        </p:txBody>
      </p:sp>
      <p:sp>
        <p:nvSpPr>
          <p:cNvPr id="51204" name="灯片编号占位符 5"/>
          <p:cNvSpPr txBox="1">
            <a:spLocks/>
          </p:cNvSpPr>
          <p:nvPr/>
        </p:nvSpPr>
        <p:spPr bwMode="auto">
          <a:xfrm>
            <a:off x="8832850" y="6664325"/>
            <a:ext cx="323850" cy="365125"/>
          </a:xfrm>
          <a:prstGeom prst="rect">
            <a:avLst/>
          </a:prstGeom>
          <a:noFill/>
          <a:ln w="9525">
            <a:noFill/>
            <a:miter lim="800000"/>
            <a:headEnd/>
            <a:tailEnd/>
          </a:ln>
        </p:spPr>
        <p:txBody>
          <a:bodyPr/>
          <a:lstStyle/>
          <a:p>
            <a:fld id="{7882908C-E1FC-4AFA-B8B6-3589494F4659}" type="slidenum">
              <a:rPr lang="zh-CN" altLang="en-US" sz="1000">
                <a:solidFill>
                  <a:schemeClr val="bg1"/>
                </a:solidFill>
                <a:latin typeface="Arial Unicode MS" pitchFamily="34" charset="-122"/>
                <a:ea typeface="Arial Unicode MS" pitchFamily="34" charset="-122"/>
                <a:cs typeface="Arial Unicode MS" pitchFamily="34" charset="-122"/>
              </a:rPr>
              <a:pPr/>
              <a:t>16</a:t>
            </a:fld>
            <a:endParaRPr lang="zh-CN" altLang="en-US" sz="1000">
              <a:solidFill>
                <a:schemeClr val="bg1"/>
              </a:solidFill>
              <a:latin typeface="Arial Unicode MS" pitchFamily="34" charset="-122"/>
              <a:ea typeface="Arial Unicode MS" pitchFamily="34" charset="-122"/>
              <a:cs typeface="Arial Unicode MS" pitchFamily="34" charset="-122"/>
            </a:endParaRPr>
          </a:p>
        </p:txBody>
      </p:sp>
      <p:graphicFrame>
        <p:nvGraphicFramePr>
          <p:cNvPr id="9" name="表格 8"/>
          <p:cNvGraphicFramePr>
            <a:graphicFrameLocks noGrp="1"/>
          </p:cNvGraphicFramePr>
          <p:nvPr>
            <p:extLst>
              <p:ext uri="{D42A27DB-BD31-4B8C-83A1-F6EECF244321}">
                <p14:modId xmlns:p14="http://schemas.microsoft.com/office/powerpoint/2010/main" val="2539253867"/>
              </p:ext>
            </p:extLst>
          </p:nvPr>
        </p:nvGraphicFramePr>
        <p:xfrm>
          <a:off x="368201" y="1540669"/>
          <a:ext cx="4654772" cy="4197348"/>
        </p:xfrm>
        <a:graphic>
          <a:graphicData uri="http://schemas.openxmlformats.org/drawingml/2006/table">
            <a:tbl>
              <a:tblPr firstRow="1" firstCol="1">
                <a:tableStyleId>{F5AB1C69-6EDB-4FF4-983F-18BD219EF322}</a:tableStyleId>
              </a:tblPr>
              <a:tblGrid>
                <a:gridCol w="1082875"/>
                <a:gridCol w="3571897"/>
              </a:tblGrid>
              <a:tr h="436027">
                <a:tc>
                  <a:txBody>
                    <a:bodyPr/>
                    <a:lstStyle/>
                    <a:p>
                      <a:pPr marL="0" marR="0" lvl="0" indent="0" algn="ctr" defTabSz="914400" rtl="0" eaLnBrk="1" fontAlgn="base" latinLnBrk="0" hangingPunct="1">
                        <a:lnSpc>
                          <a:spcPts val="2000"/>
                        </a:lnSpc>
                        <a:spcBef>
                          <a:spcPct val="0"/>
                        </a:spcBef>
                        <a:spcAft>
                          <a:spcPct val="0"/>
                        </a:spcAft>
                        <a:buClrTx/>
                        <a:buSzPct val="100000"/>
                        <a:buFont typeface="Arial" pitchFamily="34" charset="0"/>
                        <a:buNone/>
                        <a:tabLst/>
                      </a:pPr>
                      <a:endParaRPr kumimoji="0" lang="zh-CN" altLang="zh-CN" sz="1400" b="0" i="0" u="none" strike="noStrike" cap="none" normalizeH="0" baseline="0" dirty="0" smtClean="0">
                        <a:ln>
                          <a:noFill/>
                        </a:ln>
                        <a:solidFill>
                          <a:schemeClr val="tx1"/>
                        </a:solidFill>
                        <a:effectLst/>
                        <a:latin typeface="微软雅黑" pitchFamily="34" charset="-122"/>
                        <a:ea typeface="微软雅黑" pitchFamily="34" charset="-122"/>
                        <a:cs typeface="Times New Roman" pitchFamily="18" charset="0"/>
                        <a:sym typeface="Times New Roman" pitchFamily="18" charset="0"/>
                      </a:endParaRPr>
                    </a:p>
                  </a:txBody>
                  <a:tcPr marL="68591" marR="68591" marT="0" marB="0" anchor="ctr" horzOverflow="overflow"/>
                </a:tc>
                <a:tc>
                  <a:txBody>
                    <a:bodyPr/>
                    <a:lstStyle/>
                    <a:p>
                      <a:pPr marL="0" marR="0" lvl="0" indent="0" algn="ctr" defTabSz="914400" rtl="0" eaLnBrk="1" fontAlgn="base" latinLnBrk="0" hangingPunct="1">
                        <a:lnSpc>
                          <a:spcPct val="100000"/>
                        </a:lnSpc>
                        <a:spcBef>
                          <a:spcPct val="0"/>
                        </a:spcBef>
                        <a:spcAft>
                          <a:spcPct val="0"/>
                        </a:spcAft>
                        <a:buClrTx/>
                        <a:buSzPct val="100000"/>
                        <a:buFont typeface="Arial" pitchFamily="34" charset="0"/>
                        <a:buNone/>
                        <a:tabLst/>
                      </a:pPr>
                      <a:r>
                        <a:rPr kumimoji="0" lang="zh-CN" altLang="en-US" sz="1400" u="none" strike="noStrike" kern="1200" cap="none" normalizeH="0" baseline="0" dirty="0" smtClean="0">
                          <a:ln>
                            <a:noFill/>
                          </a:ln>
                          <a:effectLst/>
                        </a:rPr>
                        <a:t>构造做法</a:t>
                      </a:r>
                      <a:endParaRPr kumimoji="0" lang="zh-CN" altLang="en-US" sz="1400" b="0" i="0" u="none" strike="noStrike" kern="1200" cap="none" normalizeH="0" baseline="0" dirty="0" smtClean="0">
                        <a:ln>
                          <a:noFill/>
                        </a:ln>
                        <a:solidFill>
                          <a:srgbClr val="000000"/>
                        </a:solidFill>
                        <a:effectLst/>
                        <a:latin typeface="微软雅黑" pitchFamily="34" charset="-122"/>
                        <a:ea typeface="微软雅黑" pitchFamily="34" charset="-122"/>
                        <a:cs typeface="Times New Roman" pitchFamily="18" charset="0"/>
                      </a:endParaRPr>
                    </a:p>
                  </a:txBody>
                  <a:tcPr marL="68591" marR="68591" marT="0" marB="0" anchor="ctr" horzOverflow="overflow"/>
                </a:tc>
              </a:tr>
              <a:tr h="755302">
                <a:tc>
                  <a:txBody>
                    <a:bodyPr/>
                    <a:lstStyle/>
                    <a:p>
                      <a:pPr marL="0" marR="0" lvl="0" indent="0" algn="ctr" defTabSz="914400" rtl="0" eaLnBrk="1" fontAlgn="base" latinLnBrk="0" hangingPunct="1">
                        <a:lnSpc>
                          <a:spcPts val="2000"/>
                        </a:lnSpc>
                        <a:spcBef>
                          <a:spcPct val="0"/>
                        </a:spcBef>
                        <a:spcAft>
                          <a:spcPct val="0"/>
                        </a:spcAft>
                        <a:buClrTx/>
                        <a:buSzPct val="100000"/>
                        <a:buFont typeface="Arial" pitchFamily="34" charset="0"/>
                        <a:buNone/>
                        <a:tabLst/>
                      </a:pPr>
                      <a:r>
                        <a:rPr kumimoji="0" lang="zh-CN" altLang="en-US" sz="1400" u="none" strike="noStrike" cap="none" normalizeH="0" baseline="0" dirty="0" smtClean="0">
                          <a:ln>
                            <a:noFill/>
                          </a:ln>
                          <a:effectLst/>
                          <a:sym typeface="Times New Roman" pitchFamily="18" charset="0"/>
                        </a:rPr>
                        <a:t>外墙</a:t>
                      </a:r>
                      <a:endParaRPr kumimoji="0" lang="zh-CN" altLang="en-US" sz="1400" b="0" i="0" u="none" strike="noStrike" cap="none" normalizeH="0" baseline="0" dirty="0" smtClean="0">
                        <a:ln>
                          <a:noFill/>
                        </a:ln>
                        <a:solidFill>
                          <a:schemeClr val="tx1"/>
                        </a:solidFill>
                        <a:effectLst/>
                        <a:latin typeface="微软雅黑" pitchFamily="34" charset="-122"/>
                        <a:ea typeface="微软雅黑" pitchFamily="34" charset="-122"/>
                        <a:cs typeface="Times New Roman" pitchFamily="18" charset="0"/>
                      </a:endParaRPr>
                    </a:p>
                  </a:txBody>
                  <a:tcPr marL="68591" marR="68591" marT="0" marB="0" anchor="ctr" horzOverflow="overflow"/>
                </a:tc>
                <a:tc>
                  <a:txBody>
                    <a:bodyPr/>
                    <a:lstStyle/>
                    <a:p>
                      <a:pPr marL="0" indent="0">
                        <a:lnSpc>
                          <a:spcPct val="150000"/>
                        </a:lnSpc>
                        <a:buFont typeface="Wingdings" pitchFamily="2" charset="2"/>
                        <a:buNone/>
                      </a:pPr>
                      <a:r>
                        <a:rPr lang="zh-CN" altLang="zh-CN" sz="1400" dirty="0" smtClean="0"/>
                        <a:t>（由外至内）：水泥砂浆保护层（</a:t>
                      </a:r>
                      <a:r>
                        <a:rPr lang="en-US" altLang="zh-CN" sz="1400" dirty="0" smtClean="0"/>
                        <a:t>20.0mm</a:t>
                      </a:r>
                      <a:r>
                        <a:rPr lang="zh-CN" altLang="zh-CN" sz="1400" dirty="0" smtClean="0"/>
                        <a:t>）</a:t>
                      </a:r>
                      <a:r>
                        <a:rPr lang="en-US" altLang="zh-CN" sz="1400" dirty="0" smtClean="0"/>
                        <a:t>+</a:t>
                      </a:r>
                      <a:r>
                        <a:rPr lang="zh-CN" altLang="zh-CN" sz="1400" dirty="0" smtClean="0"/>
                        <a:t>建筑钢材（</a:t>
                      </a:r>
                      <a:r>
                        <a:rPr lang="en-US" altLang="zh-CN" sz="1400" dirty="0" smtClean="0"/>
                        <a:t>3.0mm</a:t>
                      </a:r>
                      <a:r>
                        <a:rPr lang="zh-CN" altLang="zh-CN" sz="1400" dirty="0" smtClean="0"/>
                        <a:t>）</a:t>
                      </a:r>
                      <a:r>
                        <a:rPr lang="en-US" altLang="zh-CN" sz="1400" dirty="0" smtClean="0"/>
                        <a:t>+</a:t>
                      </a:r>
                      <a:r>
                        <a:rPr lang="zh-CN" altLang="zh-CN" sz="1400" dirty="0" smtClean="0"/>
                        <a:t>热固性改性聚苯板（</a:t>
                      </a:r>
                      <a:r>
                        <a:rPr lang="en-US" altLang="zh-CN" sz="1400" dirty="0" smtClean="0"/>
                        <a:t>80.0mm</a:t>
                      </a:r>
                      <a:r>
                        <a:rPr lang="zh-CN" altLang="zh-CN" sz="1400" dirty="0" smtClean="0"/>
                        <a:t>）</a:t>
                      </a:r>
                      <a:r>
                        <a:rPr lang="en-US" altLang="zh-CN" sz="1400" dirty="0" smtClean="0"/>
                        <a:t>+</a:t>
                      </a:r>
                      <a:r>
                        <a:rPr lang="zh-CN" altLang="zh-CN" sz="1400" dirty="0" smtClean="0"/>
                        <a:t>建筑钢材（</a:t>
                      </a:r>
                      <a:r>
                        <a:rPr lang="en-US" altLang="zh-CN" sz="1400" dirty="0" smtClean="0"/>
                        <a:t>3.0mm</a:t>
                      </a:r>
                      <a:r>
                        <a:rPr lang="zh-CN" altLang="zh-CN" sz="1400" dirty="0" smtClean="0"/>
                        <a:t>）</a:t>
                      </a:r>
                      <a:r>
                        <a:rPr lang="en-US" altLang="zh-CN" sz="1400" dirty="0" smtClean="0"/>
                        <a:t>+</a:t>
                      </a:r>
                      <a:r>
                        <a:rPr lang="zh-CN" altLang="zh-CN" sz="1400" dirty="0" smtClean="0"/>
                        <a:t>水泥砂浆保护层（</a:t>
                      </a:r>
                      <a:r>
                        <a:rPr lang="en-US" altLang="zh-CN" sz="1400" dirty="0" smtClean="0"/>
                        <a:t>20.0mm</a:t>
                      </a:r>
                      <a:r>
                        <a:rPr lang="zh-CN" altLang="zh-CN" sz="1400" dirty="0" smtClean="0"/>
                        <a:t>）</a:t>
                      </a:r>
                      <a:endParaRPr lang="en-US" altLang="zh-CN" sz="1400" dirty="0">
                        <a:solidFill>
                          <a:srgbClr val="000000"/>
                        </a:solidFill>
                        <a:latin typeface="华文细黑" pitchFamily="2" charset="-122"/>
                        <a:ea typeface="华文细黑" pitchFamily="2" charset="-122"/>
                      </a:endParaRPr>
                    </a:p>
                  </a:txBody>
                  <a:tcPr marL="68580" marR="68580" marT="0" marB="0" anchor="ctr" horzOverflow="overflow"/>
                </a:tc>
              </a:tr>
              <a:tr h="1258837">
                <a:tc>
                  <a:txBody>
                    <a:bodyPr/>
                    <a:lstStyle/>
                    <a:p>
                      <a:pPr marL="0" marR="0" lvl="0" indent="0" algn="ctr" defTabSz="914400" rtl="0" eaLnBrk="1" fontAlgn="base" latinLnBrk="0" hangingPunct="1">
                        <a:lnSpc>
                          <a:spcPts val="2000"/>
                        </a:lnSpc>
                        <a:spcBef>
                          <a:spcPct val="0"/>
                        </a:spcBef>
                        <a:spcAft>
                          <a:spcPct val="0"/>
                        </a:spcAft>
                        <a:buClrTx/>
                        <a:buSzPct val="100000"/>
                        <a:buFont typeface="Arial" pitchFamily="34" charset="0"/>
                        <a:buNone/>
                        <a:tabLst/>
                      </a:pPr>
                      <a:r>
                        <a:rPr kumimoji="0" lang="zh-CN" altLang="en-US" sz="1400" u="none" strike="noStrike" cap="none" normalizeH="0" baseline="0" dirty="0" smtClean="0">
                          <a:ln>
                            <a:noFill/>
                          </a:ln>
                          <a:effectLst/>
                        </a:rPr>
                        <a:t>屋面</a:t>
                      </a:r>
                      <a:endParaRPr kumimoji="0" lang="zh-CN" altLang="en-US" sz="1400" b="0" i="0" u="none" strike="noStrike" cap="none" normalizeH="0" baseline="0" dirty="0" smtClean="0">
                        <a:ln>
                          <a:noFill/>
                        </a:ln>
                        <a:solidFill>
                          <a:schemeClr val="tx1"/>
                        </a:solidFill>
                        <a:effectLst/>
                        <a:latin typeface="微软雅黑" pitchFamily="34" charset="-122"/>
                        <a:ea typeface="微软雅黑" pitchFamily="34" charset="-122"/>
                        <a:cs typeface="Times New Roman" pitchFamily="18" charset="0"/>
                      </a:endParaRPr>
                    </a:p>
                  </a:txBody>
                  <a:tcPr marL="68591" marR="68591" marT="0" marB="0" anchor="ctr" horzOverflow="overflow"/>
                </a:tc>
                <a:tc>
                  <a:txBody>
                    <a:bodyPr/>
                    <a:lstStyle/>
                    <a:p>
                      <a:pPr marL="0" marR="0" lvl="0" indent="0" algn="ctr" defTabSz="914400" rtl="0" eaLnBrk="1" fontAlgn="base" latinLnBrk="0" hangingPunct="1">
                        <a:lnSpc>
                          <a:spcPct val="100000"/>
                        </a:lnSpc>
                        <a:spcBef>
                          <a:spcPct val="0"/>
                        </a:spcBef>
                        <a:spcAft>
                          <a:spcPct val="0"/>
                        </a:spcAft>
                        <a:buClrTx/>
                        <a:buSzPct val="100000"/>
                        <a:buFont typeface="Arial" pitchFamily="34" charset="0"/>
                        <a:buNone/>
                        <a:tabLst/>
                        <a:defRPr/>
                      </a:pPr>
                      <a:r>
                        <a:rPr lang="zh-CN" altLang="zh-CN" sz="1400" dirty="0" smtClean="0"/>
                        <a:t>（自上而下）：水泥砂浆（</a:t>
                      </a:r>
                      <a:r>
                        <a:rPr lang="en-US" altLang="zh-CN" sz="1400" dirty="0" smtClean="0"/>
                        <a:t>20.0mm</a:t>
                      </a:r>
                      <a:r>
                        <a:rPr lang="zh-CN" altLang="zh-CN" sz="1400" dirty="0" smtClean="0"/>
                        <a:t>）</a:t>
                      </a:r>
                      <a:r>
                        <a:rPr lang="en-US" altLang="zh-CN" sz="1400" dirty="0" smtClean="0"/>
                        <a:t>+</a:t>
                      </a:r>
                      <a:r>
                        <a:rPr lang="zh-CN" altLang="zh-CN" sz="1400" dirty="0" smtClean="0"/>
                        <a:t>热固性改性聚苯板（</a:t>
                      </a:r>
                      <a:r>
                        <a:rPr lang="en-US" altLang="zh-CN" sz="1400" dirty="0" smtClean="0"/>
                        <a:t>100.0mm</a:t>
                      </a:r>
                      <a:r>
                        <a:rPr lang="zh-CN" altLang="zh-CN" sz="1400" dirty="0" smtClean="0"/>
                        <a:t>）</a:t>
                      </a:r>
                      <a:r>
                        <a:rPr lang="en-US" altLang="zh-CN" sz="1400" dirty="0" smtClean="0"/>
                        <a:t>+</a:t>
                      </a:r>
                      <a:r>
                        <a:rPr lang="zh-CN" altLang="zh-CN" sz="1400" dirty="0" smtClean="0"/>
                        <a:t>炉渣（</a:t>
                      </a:r>
                      <a:r>
                        <a:rPr lang="en-US" altLang="zh-CN" sz="1400" dirty="0" smtClean="0"/>
                        <a:t>30.0mm</a:t>
                      </a:r>
                      <a:r>
                        <a:rPr lang="zh-CN" altLang="zh-CN" sz="1400" dirty="0" smtClean="0"/>
                        <a:t>）</a:t>
                      </a:r>
                      <a:r>
                        <a:rPr lang="en-US" altLang="zh-CN" sz="1400" dirty="0" smtClean="0"/>
                        <a:t>+</a:t>
                      </a:r>
                      <a:r>
                        <a:rPr lang="zh-CN" altLang="zh-CN" sz="1400" dirty="0" smtClean="0"/>
                        <a:t>钢筋混凝土（</a:t>
                      </a:r>
                      <a:r>
                        <a:rPr lang="en-US" altLang="zh-CN" sz="1400" dirty="0" smtClean="0"/>
                        <a:t>100.0mm</a:t>
                      </a:r>
                      <a:r>
                        <a:rPr lang="zh-CN" altLang="zh-CN" sz="1400" dirty="0" smtClean="0"/>
                        <a:t>）</a:t>
                      </a:r>
                      <a:r>
                        <a:rPr lang="en-US" altLang="zh-CN" sz="1400" dirty="0" smtClean="0"/>
                        <a:t>+</a:t>
                      </a:r>
                      <a:r>
                        <a:rPr lang="zh-CN" altLang="zh-CN" sz="1400" dirty="0" smtClean="0"/>
                        <a:t>水泥砂浆（</a:t>
                      </a:r>
                      <a:r>
                        <a:rPr lang="en-US" altLang="zh-CN" sz="1400" dirty="0" smtClean="0"/>
                        <a:t>20.0mm</a:t>
                      </a:r>
                      <a:r>
                        <a:rPr lang="zh-CN" altLang="zh-CN" sz="1400" dirty="0" smtClean="0"/>
                        <a:t>）</a:t>
                      </a:r>
                    </a:p>
                    <a:p>
                      <a:pPr marL="0" marR="0" lvl="0" indent="0" algn="ctr" defTabSz="914400" rtl="0" eaLnBrk="1" fontAlgn="base" latinLnBrk="0" hangingPunct="1">
                        <a:lnSpc>
                          <a:spcPct val="100000"/>
                        </a:lnSpc>
                        <a:spcBef>
                          <a:spcPct val="0"/>
                        </a:spcBef>
                        <a:spcAft>
                          <a:spcPct val="0"/>
                        </a:spcAft>
                        <a:buClrTx/>
                        <a:buSzPct val="100000"/>
                        <a:buFont typeface="Arial" pitchFamily="34" charset="0"/>
                        <a:buNone/>
                        <a:tabLst/>
                      </a:pPr>
                      <a:endParaRPr kumimoji="0" lang="zh-CN" altLang="en-US" sz="1400" b="0" i="0" u="none" strike="noStrike" cap="none" normalizeH="0" baseline="0" dirty="0" smtClean="0">
                        <a:ln>
                          <a:noFill/>
                        </a:ln>
                        <a:solidFill>
                          <a:schemeClr val="tx1"/>
                        </a:solidFill>
                        <a:effectLst/>
                        <a:latin typeface="微软雅黑" pitchFamily="34" charset="-122"/>
                        <a:ea typeface="微软雅黑" pitchFamily="34" charset="-122"/>
                        <a:cs typeface="Times New Roman" pitchFamily="18" charset="0"/>
                      </a:endParaRPr>
                    </a:p>
                  </a:txBody>
                  <a:tcPr marL="68580" marR="68580" marT="0" marB="0" anchor="ctr" horzOverflow="overflow"/>
                </a:tc>
              </a:tr>
              <a:tr h="503534">
                <a:tc>
                  <a:txBody>
                    <a:bodyPr/>
                    <a:lstStyle/>
                    <a:p>
                      <a:pPr marL="0" marR="0" lvl="0" indent="0" algn="ctr" defTabSz="914400" rtl="0" eaLnBrk="1" fontAlgn="base" latinLnBrk="0" hangingPunct="1">
                        <a:lnSpc>
                          <a:spcPts val="2000"/>
                        </a:lnSpc>
                        <a:spcBef>
                          <a:spcPct val="0"/>
                        </a:spcBef>
                        <a:spcAft>
                          <a:spcPct val="0"/>
                        </a:spcAft>
                        <a:buClrTx/>
                        <a:buSzPct val="100000"/>
                        <a:buFont typeface="Arial" pitchFamily="34" charset="0"/>
                        <a:buNone/>
                        <a:tabLst/>
                      </a:pPr>
                      <a:r>
                        <a:rPr kumimoji="0" lang="zh-CN" altLang="en-US" sz="1400" u="none" strike="noStrike" cap="none" normalizeH="0" baseline="0" dirty="0" smtClean="0">
                          <a:ln>
                            <a:noFill/>
                          </a:ln>
                          <a:effectLst/>
                        </a:rPr>
                        <a:t>外窗</a:t>
                      </a:r>
                      <a:endParaRPr kumimoji="0" lang="zh-CN" altLang="en-US" sz="1400" b="0" i="0" u="none" strike="noStrike" cap="none" normalizeH="0" baseline="0" dirty="0" smtClean="0">
                        <a:ln>
                          <a:noFill/>
                        </a:ln>
                        <a:solidFill>
                          <a:schemeClr val="tx1"/>
                        </a:solidFill>
                        <a:effectLst/>
                        <a:latin typeface="微软雅黑" pitchFamily="34" charset="-122"/>
                        <a:ea typeface="微软雅黑" pitchFamily="34" charset="-122"/>
                        <a:cs typeface="Times New Roman" pitchFamily="18" charset="0"/>
                      </a:endParaRPr>
                    </a:p>
                  </a:txBody>
                  <a:tcPr marL="68591" marR="68591" marT="0" marB="0" anchor="ctr" horzOverflow="overflow"/>
                </a:tc>
                <a:tc>
                  <a:txBody>
                    <a:bodyPr/>
                    <a:lstStyle/>
                    <a:p>
                      <a:pPr marL="0" marR="0" lvl="0" indent="0" algn="ctr" defTabSz="914400" rtl="0" eaLnBrk="1" fontAlgn="base" latinLnBrk="0" hangingPunct="1">
                        <a:lnSpc>
                          <a:spcPct val="100000"/>
                        </a:lnSpc>
                        <a:spcBef>
                          <a:spcPct val="0"/>
                        </a:spcBef>
                        <a:spcAft>
                          <a:spcPct val="0"/>
                        </a:spcAft>
                        <a:buClrTx/>
                        <a:buSzPct val="100000"/>
                        <a:buFont typeface="Arial" pitchFamily="34" charset="0"/>
                        <a:buNone/>
                        <a:tabLst/>
                      </a:pPr>
                      <a:r>
                        <a:rPr lang="zh-CN" altLang="zh-CN" sz="1400" dirty="0" smtClean="0"/>
                        <a:t>断热铝合金低辐射中空玻璃窗</a:t>
                      </a:r>
                      <a:r>
                        <a:rPr lang="en-US" altLang="zh-CN" sz="1400" dirty="0" smtClean="0"/>
                        <a:t>(6+12A+6</a:t>
                      </a:r>
                      <a:r>
                        <a:rPr lang="zh-CN" altLang="zh-CN" sz="1400" dirty="0" smtClean="0"/>
                        <a:t>遮阳型</a:t>
                      </a:r>
                      <a:r>
                        <a:rPr lang="en-US" altLang="zh-CN" sz="1400" dirty="0" smtClean="0"/>
                        <a:t>)</a:t>
                      </a:r>
                      <a:endParaRPr kumimoji="0" lang="zh-CN" altLang="en-US" sz="1400" b="0" i="0" u="none" strike="noStrike" cap="none" normalizeH="0" baseline="0" dirty="0" smtClean="0">
                        <a:ln>
                          <a:noFill/>
                        </a:ln>
                        <a:solidFill>
                          <a:schemeClr val="tx1"/>
                        </a:solidFill>
                        <a:effectLst/>
                        <a:latin typeface="微软雅黑" pitchFamily="34" charset="-122"/>
                        <a:ea typeface="微软雅黑" pitchFamily="34" charset="-122"/>
                        <a:cs typeface="Times New Roman" pitchFamily="18" charset="0"/>
                      </a:endParaRPr>
                    </a:p>
                  </a:txBody>
                  <a:tcPr marL="68580" marR="68580" marT="0" marB="0" anchor="ctr" horzOverflow="overflow"/>
                </a:tc>
              </a:tr>
              <a:tr h="755302">
                <a:tc>
                  <a:txBody>
                    <a:bodyPr/>
                    <a:lstStyle/>
                    <a:p>
                      <a:pPr marL="0" marR="0" lvl="0" indent="0" algn="ctr" defTabSz="914400" rtl="0" eaLnBrk="1" fontAlgn="base" latinLnBrk="0" hangingPunct="1">
                        <a:lnSpc>
                          <a:spcPts val="2000"/>
                        </a:lnSpc>
                        <a:spcBef>
                          <a:spcPct val="0"/>
                        </a:spcBef>
                        <a:spcAft>
                          <a:spcPct val="0"/>
                        </a:spcAft>
                        <a:buClrTx/>
                        <a:buSzPct val="100000"/>
                        <a:buFont typeface="Arial" pitchFamily="34" charset="0"/>
                        <a:buNone/>
                        <a:tabLst/>
                      </a:pPr>
                      <a:r>
                        <a:rPr kumimoji="0" lang="zh-CN" altLang="zh-CN" sz="1400" u="none" strike="noStrike" kern="1200" cap="none" normalizeH="0" baseline="0" dirty="0" smtClean="0">
                          <a:ln>
                            <a:noFill/>
                          </a:ln>
                          <a:effectLst/>
                        </a:rPr>
                        <a:t>架空楼板类</a:t>
                      </a:r>
                      <a:endParaRPr kumimoji="0" lang="zh-CN" altLang="en-US" sz="1400" b="1" u="none" strike="noStrike" kern="1200" cap="none" normalizeH="0" baseline="0" dirty="0" smtClean="0">
                        <a:ln>
                          <a:noFill/>
                        </a:ln>
                        <a:solidFill>
                          <a:schemeClr val="lt1"/>
                        </a:solidFill>
                        <a:effectLst/>
                        <a:latin typeface="微软雅黑" pitchFamily="34" charset="-122"/>
                        <a:ea typeface="微软雅黑" pitchFamily="34" charset="-122"/>
                        <a:cs typeface="+mn-cs"/>
                      </a:endParaRPr>
                    </a:p>
                  </a:txBody>
                  <a:tcPr marL="68591" marR="68591" marT="0" marB="0" anchor="ctr" horzOverflow="overflow"/>
                </a:tc>
                <a:tc>
                  <a:txBody>
                    <a:bodyPr/>
                    <a:lstStyle/>
                    <a:p>
                      <a:pPr marL="0" marR="0" lvl="0" indent="0" algn="ctr" defTabSz="914400" rtl="0" eaLnBrk="1" fontAlgn="base" latinLnBrk="0" hangingPunct="1">
                        <a:lnSpc>
                          <a:spcPct val="100000"/>
                        </a:lnSpc>
                        <a:spcBef>
                          <a:spcPct val="0"/>
                        </a:spcBef>
                        <a:spcAft>
                          <a:spcPct val="0"/>
                        </a:spcAft>
                        <a:buClrTx/>
                        <a:buSzPct val="100000"/>
                        <a:buFont typeface="Arial" pitchFamily="34" charset="0"/>
                        <a:buNone/>
                        <a:tabLst/>
                      </a:pPr>
                      <a:r>
                        <a:rPr lang="zh-CN" altLang="zh-CN" sz="1400" kern="1200" dirty="0" smtClean="0"/>
                        <a:t>水泥砂浆（</a:t>
                      </a:r>
                      <a:r>
                        <a:rPr lang="en-US" altLang="zh-CN" sz="1400" kern="1200" dirty="0" smtClean="0"/>
                        <a:t>20.0mm</a:t>
                      </a:r>
                      <a:r>
                        <a:rPr lang="zh-CN" altLang="zh-CN" sz="1400" kern="1200" dirty="0" smtClean="0"/>
                        <a:t>）</a:t>
                      </a:r>
                      <a:r>
                        <a:rPr lang="en-US" altLang="zh-CN" sz="1400" kern="1200" dirty="0" smtClean="0"/>
                        <a:t>+</a:t>
                      </a:r>
                      <a:r>
                        <a:rPr lang="zh-CN" altLang="zh-CN" sz="1400" kern="1200" dirty="0" smtClean="0"/>
                        <a:t>钢筋混凝土（</a:t>
                      </a:r>
                      <a:r>
                        <a:rPr lang="en-US" altLang="zh-CN" sz="1400" kern="1200" dirty="0" smtClean="0"/>
                        <a:t>200.0mm</a:t>
                      </a:r>
                      <a:r>
                        <a:rPr lang="zh-CN" altLang="zh-CN" sz="1400" kern="1200" dirty="0" smtClean="0"/>
                        <a:t>）</a:t>
                      </a:r>
                      <a:r>
                        <a:rPr lang="en-US" altLang="zh-CN" sz="1400" kern="1200" dirty="0" smtClean="0"/>
                        <a:t>+</a:t>
                      </a:r>
                      <a:r>
                        <a:rPr lang="zh-CN" altLang="zh-CN" sz="1400" kern="1200" dirty="0" smtClean="0"/>
                        <a:t>热固性改性聚苯板（</a:t>
                      </a:r>
                      <a:r>
                        <a:rPr lang="en-US" altLang="zh-CN" sz="1400" kern="1200" dirty="0" smtClean="0"/>
                        <a:t>80.0mm</a:t>
                      </a:r>
                      <a:r>
                        <a:rPr lang="zh-CN" altLang="zh-CN" sz="1400" kern="1200" dirty="0" smtClean="0"/>
                        <a:t>）</a:t>
                      </a:r>
                      <a:r>
                        <a:rPr lang="en-US" altLang="zh-CN" sz="1400" kern="1200" dirty="0" smtClean="0"/>
                        <a:t>+</a:t>
                      </a:r>
                      <a:r>
                        <a:rPr lang="zh-CN" altLang="zh-CN" sz="1400" kern="1200" dirty="0" smtClean="0"/>
                        <a:t>石灰水泥砂浆（</a:t>
                      </a:r>
                      <a:r>
                        <a:rPr lang="en-US" altLang="zh-CN" sz="1400" kern="1200" dirty="0" smtClean="0"/>
                        <a:t>20.0mm</a:t>
                      </a:r>
                      <a:r>
                        <a:rPr lang="zh-CN" altLang="zh-CN" sz="1400" kern="1200" dirty="0" smtClean="0"/>
                        <a:t>）</a:t>
                      </a:r>
                      <a:endParaRPr lang="zh-CN" altLang="en-US" sz="1400" kern="1200" dirty="0" smtClean="0">
                        <a:solidFill>
                          <a:srgbClr val="000000"/>
                        </a:solidFill>
                        <a:latin typeface="华文细黑" pitchFamily="2" charset="-122"/>
                        <a:ea typeface="华文细黑" pitchFamily="2" charset="-122"/>
                        <a:cs typeface="+mn-cs"/>
                      </a:endParaRPr>
                    </a:p>
                  </a:txBody>
                  <a:tcPr marL="68580" marR="68580" marT="0" marB="0" anchor="ctr" horzOverflow="overflow"/>
                </a:tc>
              </a:tr>
            </a:tbl>
          </a:graphicData>
        </a:graphic>
      </p:graphicFrame>
      <p:sp>
        <p:nvSpPr>
          <p:cNvPr id="51260" name="矩形 4"/>
          <p:cNvSpPr>
            <a:spLocks noChangeArrowheads="1"/>
          </p:cNvSpPr>
          <p:nvPr/>
        </p:nvSpPr>
        <p:spPr bwMode="auto">
          <a:xfrm>
            <a:off x="5148064" y="1434561"/>
            <a:ext cx="3557719" cy="4576253"/>
          </a:xfrm>
          <a:prstGeom prst="rect">
            <a:avLst/>
          </a:prstGeom>
          <a:noFill/>
          <a:ln w="9525">
            <a:noFill/>
            <a:miter lim="800000"/>
            <a:headEnd/>
            <a:tailEnd/>
          </a:ln>
        </p:spPr>
        <p:txBody>
          <a:bodyPr wrap="square">
            <a:spAutoFit/>
          </a:bodyPr>
          <a:lstStyle/>
          <a:p>
            <a:pPr>
              <a:lnSpc>
                <a:spcPct val="150000"/>
              </a:lnSpc>
            </a:pPr>
            <a:r>
              <a:rPr lang="zh-CN" altLang="zh-CN" sz="1400" dirty="0"/>
              <a:t>本项目外墙水泥砂浆保护层（</a:t>
            </a:r>
            <a:r>
              <a:rPr lang="en-US" altLang="zh-CN" sz="1400" dirty="0"/>
              <a:t>20.0mm</a:t>
            </a:r>
            <a:r>
              <a:rPr lang="zh-CN" altLang="zh-CN" sz="1400" dirty="0"/>
              <a:t>）</a:t>
            </a:r>
            <a:r>
              <a:rPr lang="en-US" altLang="zh-CN" sz="1400" dirty="0"/>
              <a:t>+</a:t>
            </a:r>
            <a:r>
              <a:rPr lang="zh-CN" altLang="zh-CN" sz="1400" dirty="0"/>
              <a:t>建筑钢材（</a:t>
            </a:r>
            <a:r>
              <a:rPr lang="en-US" altLang="zh-CN" sz="1400" dirty="0"/>
              <a:t>3.0mm</a:t>
            </a:r>
            <a:r>
              <a:rPr lang="zh-CN" altLang="zh-CN" sz="1400" dirty="0"/>
              <a:t>）</a:t>
            </a:r>
            <a:r>
              <a:rPr lang="en-US" altLang="zh-CN" sz="1400" dirty="0"/>
              <a:t>+</a:t>
            </a:r>
            <a:r>
              <a:rPr lang="zh-CN" altLang="zh-CN" sz="1400" dirty="0"/>
              <a:t>热固性改性聚苯板（</a:t>
            </a:r>
            <a:r>
              <a:rPr lang="en-US" altLang="zh-CN" sz="1400" dirty="0"/>
              <a:t>80.0mm</a:t>
            </a:r>
            <a:r>
              <a:rPr lang="zh-CN" altLang="zh-CN" sz="1400" dirty="0"/>
              <a:t>）</a:t>
            </a:r>
            <a:r>
              <a:rPr lang="en-US" altLang="zh-CN" sz="1400" dirty="0"/>
              <a:t>+</a:t>
            </a:r>
            <a:r>
              <a:rPr lang="zh-CN" altLang="zh-CN" sz="1400" dirty="0"/>
              <a:t>建筑钢材（</a:t>
            </a:r>
            <a:r>
              <a:rPr lang="en-US" altLang="zh-CN" sz="1400" dirty="0"/>
              <a:t>3.0mm</a:t>
            </a:r>
            <a:r>
              <a:rPr lang="zh-CN" altLang="zh-CN" sz="1400" dirty="0"/>
              <a:t>）</a:t>
            </a:r>
            <a:r>
              <a:rPr lang="en-US" altLang="zh-CN" sz="1400" dirty="0"/>
              <a:t>+</a:t>
            </a:r>
            <a:r>
              <a:rPr lang="zh-CN" altLang="zh-CN" sz="1400" dirty="0"/>
              <a:t>水泥砂浆保护层（</a:t>
            </a:r>
            <a:r>
              <a:rPr lang="en-US" altLang="zh-CN" sz="1400" dirty="0"/>
              <a:t>20.0mm</a:t>
            </a:r>
            <a:r>
              <a:rPr lang="zh-CN" altLang="zh-CN" sz="1400" dirty="0"/>
              <a:t>），门窗工程采用单框铝合金低辐射中空玻璃窗（</a:t>
            </a:r>
            <a:r>
              <a:rPr lang="en-US" altLang="zh-CN" sz="1400" dirty="0"/>
              <a:t>6</a:t>
            </a:r>
            <a:r>
              <a:rPr lang="zh-CN" altLang="zh-CN" sz="1400" dirty="0"/>
              <a:t>中透光</a:t>
            </a:r>
            <a:r>
              <a:rPr lang="en-US" altLang="zh-CN" sz="1400" dirty="0"/>
              <a:t>Low-E+12Ar+6mm</a:t>
            </a:r>
            <a:r>
              <a:rPr lang="zh-CN" altLang="zh-CN" sz="1400" dirty="0"/>
              <a:t>透明），窗口按要求保温设计，保温设施合理。</a:t>
            </a:r>
          </a:p>
          <a:p>
            <a:pPr>
              <a:lnSpc>
                <a:spcPct val="150000"/>
              </a:lnSpc>
            </a:pPr>
            <a:r>
              <a:rPr lang="zh-CN" altLang="zh-CN" sz="1400" dirty="0"/>
              <a:t>经露点温度计算，外墙热桥部位内表面温度为</a:t>
            </a:r>
            <a:r>
              <a:rPr lang="en-US" altLang="zh-CN" sz="1400" dirty="0"/>
              <a:t>15.5</a:t>
            </a:r>
            <a:r>
              <a:rPr lang="zh-CN" altLang="zh-CN" sz="1400" dirty="0"/>
              <a:t>℃，外窗部位内表面温度为</a:t>
            </a:r>
            <a:r>
              <a:rPr lang="en-US" altLang="zh-CN" sz="1400" dirty="0"/>
              <a:t>9.7</a:t>
            </a:r>
            <a:r>
              <a:rPr lang="zh-CN" altLang="zh-CN" sz="1400" dirty="0"/>
              <a:t>℃，屋面热桥部位内表面温度为</a:t>
            </a:r>
            <a:r>
              <a:rPr lang="en-US" altLang="zh-CN" sz="1400" dirty="0"/>
              <a:t>14.4</a:t>
            </a:r>
            <a:r>
              <a:rPr lang="zh-CN" altLang="zh-CN" sz="1400" dirty="0"/>
              <a:t>℃，架空楼板部位内表面最低温度为</a:t>
            </a:r>
            <a:r>
              <a:rPr lang="en-US" altLang="zh-CN" sz="1400" dirty="0"/>
              <a:t>14.5</a:t>
            </a:r>
            <a:r>
              <a:rPr lang="zh-CN" altLang="zh-CN" sz="1400" dirty="0"/>
              <a:t>℃，楼板部位内表面最低温度为</a:t>
            </a:r>
            <a:r>
              <a:rPr lang="en-US" altLang="zh-CN" sz="1400" dirty="0"/>
              <a:t>16.8</a:t>
            </a:r>
            <a:r>
              <a:rPr lang="zh-CN" altLang="zh-CN" sz="1400" dirty="0"/>
              <a:t>℃，内墙部位内表面最低温度为</a:t>
            </a:r>
            <a:r>
              <a:rPr lang="en-US" altLang="zh-CN" sz="1400" dirty="0"/>
              <a:t>16.6</a:t>
            </a:r>
            <a:r>
              <a:rPr lang="zh-CN" altLang="zh-CN" sz="1400" dirty="0"/>
              <a:t>℃，均大于露点温度</a:t>
            </a:r>
            <a:r>
              <a:rPr lang="en-US" altLang="zh-CN" sz="1400" dirty="0"/>
              <a:t>7.4</a:t>
            </a:r>
            <a:r>
              <a:rPr lang="zh-CN" altLang="zh-CN" sz="1400" dirty="0"/>
              <a:t>℃，不会出现结露现象。</a:t>
            </a:r>
            <a:endParaRPr lang="zh-CN" altLang="en-US" sz="1400" dirty="0">
              <a:latin typeface="微软雅黑" pitchFamily="34" charset="-122"/>
              <a:ea typeface="微软雅黑" pitchFamily="34" charset="-122"/>
            </a:endParaRPr>
          </a:p>
        </p:txBody>
      </p:sp>
      <p:sp>
        <p:nvSpPr>
          <p:cNvPr id="51261" name="矩形 12"/>
          <p:cNvSpPr>
            <a:spLocks noChangeArrowheads="1"/>
          </p:cNvSpPr>
          <p:nvPr/>
        </p:nvSpPr>
        <p:spPr bwMode="auto">
          <a:xfrm>
            <a:off x="1596926" y="1124744"/>
            <a:ext cx="1512888" cy="415925"/>
          </a:xfrm>
          <a:prstGeom prst="rect">
            <a:avLst/>
          </a:prstGeom>
          <a:noFill/>
          <a:ln w="9525">
            <a:noFill/>
            <a:miter lim="800000"/>
            <a:headEnd/>
            <a:tailEnd/>
          </a:ln>
        </p:spPr>
        <p:txBody>
          <a:bodyPr>
            <a:spAutoFit/>
          </a:bodyPr>
          <a:lstStyle/>
          <a:p>
            <a:pPr>
              <a:lnSpc>
                <a:spcPct val="150000"/>
              </a:lnSpc>
            </a:pPr>
            <a:r>
              <a:rPr lang="zh-CN" altLang="en-US" sz="1400" b="1" dirty="0">
                <a:latin typeface="微软雅黑" pitchFamily="34" charset="-122"/>
                <a:ea typeface="微软雅黑" pitchFamily="34" charset="-122"/>
              </a:rPr>
              <a:t>构造做法统计表</a:t>
            </a:r>
            <a:endParaRPr lang="zh-CN" altLang="en-US" sz="1400" dirty="0">
              <a:latin typeface="微软雅黑" pitchFamily="34" charset="-122"/>
              <a:ea typeface="微软雅黑" pitchFamily="34" charset="-122"/>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直接连接符 16"/>
          <p:cNvSpPr>
            <a:spLocks noChangeShapeType="1"/>
          </p:cNvSpPr>
          <p:nvPr/>
        </p:nvSpPr>
        <p:spPr bwMode="auto">
          <a:xfrm>
            <a:off x="-20638" y="942975"/>
            <a:ext cx="9144001" cy="3175"/>
          </a:xfrm>
          <a:prstGeom prst="line">
            <a:avLst/>
          </a:prstGeom>
          <a:noFill/>
          <a:ln w="9525">
            <a:solidFill>
              <a:srgbClr val="595959"/>
            </a:solidFill>
            <a:prstDash val="sysDash"/>
            <a:round/>
            <a:headEnd/>
            <a:tailEnd/>
          </a:ln>
        </p:spPr>
        <p:txBody>
          <a:bodyPr/>
          <a:lstStyle/>
          <a:p>
            <a:endParaRPr lang="zh-CN" altLang="en-US"/>
          </a:p>
        </p:txBody>
      </p:sp>
      <p:sp>
        <p:nvSpPr>
          <p:cNvPr id="6" name="矩形 1"/>
          <p:cNvSpPr>
            <a:spLocks noChangeArrowheads="1"/>
          </p:cNvSpPr>
          <p:nvPr/>
        </p:nvSpPr>
        <p:spPr bwMode="auto">
          <a:xfrm>
            <a:off x="377825" y="546100"/>
            <a:ext cx="5310188" cy="400050"/>
          </a:xfrm>
          <a:prstGeom prst="rect">
            <a:avLst/>
          </a:prstGeom>
          <a:noFill/>
          <a:ln>
            <a:noFill/>
          </a:ln>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fontAlgn="auto" hangingPunct="1">
              <a:spcBef>
                <a:spcPts val="0"/>
              </a:spcBef>
              <a:spcAft>
                <a:spcPts val="0"/>
              </a:spcAft>
              <a:defRPr/>
            </a:pPr>
            <a:r>
              <a:rPr lang="en-US" altLang="zh-CN" sz="2000" b="1" dirty="0">
                <a:solidFill>
                  <a:schemeClr val="accent4">
                    <a:lumMod val="75000"/>
                  </a:schemeClr>
                </a:solidFill>
                <a:latin typeface="微软雅黑" pitchFamily="34" charset="-122"/>
                <a:ea typeface="微软雅黑" pitchFamily="34" charset="-122"/>
                <a:sym typeface="微软雅黑" pitchFamily="34" charset="-122"/>
              </a:rPr>
              <a:t>│</a:t>
            </a:r>
            <a:r>
              <a:rPr lang="zh-CN" altLang="en-US" sz="2000" b="1" dirty="0">
                <a:solidFill>
                  <a:schemeClr val="accent4">
                    <a:lumMod val="75000"/>
                  </a:schemeClr>
                </a:solidFill>
                <a:latin typeface="微软雅黑" pitchFamily="34" charset="-122"/>
                <a:ea typeface="微软雅黑" pitchFamily="34" charset="-122"/>
                <a:sym typeface="微软雅黑" pitchFamily="34" charset="-122"/>
              </a:rPr>
              <a:t>主要技术</a:t>
            </a:r>
            <a:r>
              <a:rPr lang="en-US" altLang="zh-CN" sz="2000" b="1" dirty="0">
                <a:solidFill>
                  <a:schemeClr val="accent4">
                    <a:lumMod val="75000"/>
                  </a:schemeClr>
                </a:solidFill>
                <a:latin typeface="华文细黑" panose="02010600040101010101" pitchFamily="2" charset="-122"/>
                <a:ea typeface="华文细黑" panose="02010600040101010101" pitchFamily="2" charset="-122"/>
                <a:sym typeface="微软雅黑" pitchFamily="34" charset="-122"/>
              </a:rPr>
              <a:t>│</a:t>
            </a:r>
            <a:r>
              <a:rPr lang="zh-CN" altLang="en-US" sz="2000" b="1" dirty="0">
                <a:solidFill>
                  <a:schemeClr val="accent4">
                    <a:lumMod val="75000"/>
                  </a:schemeClr>
                </a:solidFill>
                <a:latin typeface="华文细黑" panose="02010600040101010101" pitchFamily="2" charset="-122"/>
                <a:ea typeface="华文细黑" panose="02010600040101010101" pitchFamily="2" charset="-122"/>
                <a:sym typeface="微软雅黑" pitchFamily="34" charset="-122"/>
              </a:rPr>
              <a:t>建筑</a:t>
            </a:r>
            <a:r>
              <a:rPr lang="en-US" altLang="zh-CN" sz="2000" dirty="0">
                <a:solidFill>
                  <a:schemeClr val="accent4">
                    <a:lumMod val="75000"/>
                  </a:schemeClr>
                </a:solidFill>
                <a:latin typeface="华文细黑" panose="02010600040101010101" pitchFamily="2" charset="-122"/>
                <a:ea typeface="华文细黑" panose="02010600040101010101" pitchFamily="2" charset="-122"/>
                <a:sym typeface="微软雅黑" pitchFamily="34" charset="-122"/>
              </a:rPr>
              <a:t>│</a:t>
            </a:r>
            <a:r>
              <a:rPr lang="zh-CN" altLang="en-US" dirty="0" smtClean="0">
                <a:solidFill>
                  <a:schemeClr val="accent4">
                    <a:lumMod val="75000"/>
                  </a:schemeClr>
                </a:solidFill>
                <a:latin typeface="华文细黑" panose="02010600040101010101" pitchFamily="2" charset="-122"/>
                <a:ea typeface="华文细黑" panose="02010600040101010101" pitchFamily="2" charset="-122"/>
                <a:sym typeface="微软雅黑" pitchFamily="34" charset="-122"/>
              </a:rPr>
              <a:t>室内热环境</a:t>
            </a:r>
            <a:endParaRPr lang="zh-CN" altLang="en-US" dirty="0">
              <a:solidFill>
                <a:schemeClr val="accent4">
                  <a:lumMod val="75000"/>
                </a:schemeClr>
              </a:solidFill>
              <a:latin typeface="华文细黑" panose="02010600040101010101" pitchFamily="2" charset="-122"/>
              <a:ea typeface="华文细黑" panose="02010600040101010101" pitchFamily="2" charset="-122"/>
            </a:endParaRPr>
          </a:p>
        </p:txBody>
      </p:sp>
      <p:sp>
        <p:nvSpPr>
          <p:cNvPr id="12" name="矩形 19"/>
          <p:cNvSpPr>
            <a:spLocks noChangeArrowheads="1"/>
          </p:cNvSpPr>
          <p:nvPr/>
        </p:nvSpPr>
        <p:spPr bwMode="auto">
          <a:xfrm>
            <a:off x="0" y="6499225"/>
            <a:ext cx="9144000" cy="153988"/>
          </a:xfrm>
          <a:prstGeom prst="rect">
            <a:avLst/>
          </a:prstGeom>
          <a:solidFill>
            <a:schemeClr val="accent4">
              <a:lumMod val="50000"/>
            </a:schemeClr>
          </a:solidFill>
          <a:ln>
            <a:noFill/>
          </a:ln>
          <a:extLst/>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fontAlgn="auto" hangingPunct="1">
              <a:spcBef>
                <a:spcPts val="0"/>
              </a:spcBef>
              <a:spcAft>
                <a:spcPts val="0"/>
              </a:spcAft>
              <a:defRPr/>
            </a:pPr>
            <a:endParaRPr lang="zh-CN" altLang="en-US">
              <a:solidFill>
                <a:srgbClr val="FFFFFF"/>
              </a:solidFill>
              <a:latin typeface="宋体" pitchFamily="2" charset="-122"/>
              <a:sym typeface="宋体" pitchFamily="2" charset="-122"/>
            </a:endParaRPr>
          </a:p>
        </p:txBody>
      </p:sp>
      <p:sp>
        <p:nvSpPr>
          <p:cNvPr id="52229" name="灯片编号占位符 5"/>
          <p:cNvSpPr txBox="1">
            <a:spLocks/>
          </p:cNvSpPr>
          <p:nvPr/>
        </p:nvSpPr>
        <p:spPr bwMode="auto">
          <a:xfrm>
            <a:off x="8832850" y="6664325"/>
            <a:ext cx="323850" cy="365125"/>
          </a:xfrm>
          <a:prstGeom prst="rect">
            <a:avLst/>
          </a:prstGeom>
          <a:noFill/>
          <a:ln w="9525">
            <a:noFill/>
            <a:miter lim="800000"/>
            <a:headEnd/>
            <a:tailEnd/>
          </a:ln>
        </p:spPr>
        <p:txBody>
          <a:bodyPr/>
          <a:lstStyle/>
          <a:p>
            <a:fld id="{70C5C9C4-EB8D-4A24-A3FF-8B6117263029}" type="slidenum">
              <a:rPr lang="zh-CN" altLang="en-US" sz="1000">
                <a:solidFill>
                  <a:schemeClr val="bg1"/>
                </a:solidFill>
                <a:latin typeface="Arial Unicode MS" pitchFamily="34" charset="-122"/>
                <a:ea typeface="Arial Unicode MS" pitchFamily="34" charset="-122"/>
                <a:cs typeface="Arial Unicode MS" pitchFamily="34" charset="-122"/>
              </a:rPr>
              <a:pPr/>
              <a:t>17</a:t>
            </a:fld>
            <a:endParaRPr lang="zh-CN" altLang="en-US" sz="1000">
              <a:solidFill>
                <a:schemeClr val="bg1"/>
              </a:solidFill>
              <a:latin typeface="Arial Unicode MS" pitchFamily="34" charset="-122"/>
              <a:ea typeface="Arial Unicode MS" pitchFamily="34" charset="-122"/>
              <a:cs typeface="Arial Unicode MS" pitchFamily="34" charset="-122"/>
            </a:endParaRPr>
          </a:p>
        </p:txBody>
      </p:sp>
      <p:sp>
        <p:nvSpPr>
          <p:cNvPr id="52231" name="矩形 1"/>
          <p:cNvSpPr>
            <a:spLocks noChangeArrowheads="1"/>
          </p:cNvSpPr>
          <p:nvPr/>
        </p:nvSpPr>
        <p:spPr bwMode="auto">
          <a:xfrm>
            <a:off x="68263" y="1236663"/>
            <a:ext cx="8966200" cy="738664"/>
          </a:xfrm>
          <a:prstGeom prst="rect">
            <a:avLst/>
          </a:prstGeom>
          <a:noFill/>
          <a:ln w="9525">
            <a:noFill/>
            <a:miter lim="800000"/>
            <a:headEnd/>
            <a:tailEnd/>
          </a:ln>
        </p:spPr>
        <p:txBody>
          <a:bodyPr>
            <a:spAutoFit/>
          </a:bodyPr>
          <a:lstStyle/>
          <a:p>
            <a:pPr marL="285750" indent="-285750">
              <a:lnSpc>
                <a:spcPct val="150000"/>
              </a:lnSpc>
              <a:buFont typeface="Wingdings" pitchFamily="2" charset="2"/>
              <a:buChar char="p"/>
            </a:pPr>
            <a:r>
              <a:rPr lang="zh-CN" altLang="en-US" sz="1400" dirty="0">
                <a:latin typeface="微软雅黑" pitchFamily="34" charset="-122"/>
                <a:ea typeface="微软雅黑" pitchFamily="34" charset="-122"/>
              </a:rPr>
              <a:t>甘肃科技馆</a:t>
            </a:r>
            <a:r>
              <a:rPr lang="zh-CN" altLang="zh-CN" sz="1400" dirty="0" smtClean="0">
                <a:latin typeface="微软雅黑" pitchFamily="34" charset="-122"/>
                <a:ea typeface="微软雅黑" pitchFamily="34" charset="-122"/>
              </a:rPr>
              <a:t>项目</a:t>
            </a:r>
            <a:r>
              <a:rPr lang="zh-CN" altLang="zh-CN" sz="1400" dirty="0">
                <a:latin typeface="微软雅黑" pitchFamily="34" charset="-122"/>
                <a:ea typeface="微软雅黑" pitchFamily="34" charset="-122"/>
              </a:rPr>
              <a:t>建筑形体美观的设计，通风口均匀布置，建筑两侧均有通风口开启； 中庭部分起到改善自然通风的效果</a:t>
            </a:r>
            <a:r>
              <a:rPr lang="zh-CN" altLang="zh-CN" sz="1400" dirty="0" smtClean="0">
                <a:latin typeface="微软雅黑" pitchFamily="34" charset="-122"/>
                <a:ea typeface="微软雅黑" pitchFamily="34" charset="-122"/>
              </a:rPr>
              <a:t>。</a:t>
            </a:r>
            <a:endParaRPr lang="en-US" altLang="zh-CN" sz="1400" dirty="0">
              <a:latin typeface="微软雅黑" pitchFamily="34" charset="-122"/>
              <a:ea typeface="微软雅黑" pitchFamily="34" charset="-122"/>
            </a:endParaRPr>
          </a:p>
        </p:txBody>
      </p:sp>
      <p:graphicFrame>
        <p:nvGraphicFramePr>
          <p:cNvPr id="2" name="表格 1"/>
          <p:cNvGraphicFramePr>
            <a:graphicFrameLocks noGrp="1"/>
          </p:cNvGraphicFramePr>
          <p:nvPr>
            <p:extLst>
              <p:ext uri="{D42A27DB-BD31-4B8C-83A1-F6EECF244321}">
                <p14:modId xmlns:p14="http://schemas.microsoft.com/office/powerpoint/2010/main" val="653946033"/>
              </p:ext>
            </p:extLst>
          </p:nvPr>
        </p:nvGraphicFramePr>
        <p:xfrm>
          <a:off x="377825" y="1975327"/>
          <a:ext cx="8226623" cy="3613912"/>
        </p:xfrm>
        <a:graphic>
          <a:graphicData uri="http://schemas.openxmlformats.org/drawingml/2006/table">
            <a:tbl>
              <a:tblPr firstRow="1" firstCol="1" bandRow="1">
                <a:tableStyleId>{F5AB1C69-6EDB-4FF4-983F-18BD219EF322}</a:tableStyleId>
              </a:tblPr>
              <a:tblGrid>
                <a:gridCol w="3354817"/>
                <a:gridCol w="2783890"/>
                <a:gridCol w="2087916"/>
              </a:tblGrid>
              <a:tr h="903478">
                <a:tc gridSpan="3">
                  <a:txBody>
                    <a:bodyPr/>
                    <a:lstStyle/>
                    <a:p>
                      <a:pPr algn="ctr">
                        <a:lnSpc>
                          <a:spcPts val="1800"/>
                        </a:lnSpc>
                        <a:spcAft>
                          <a:spcPts val="0"/>
                        </a:spcAft>
                      </a:pPr>
                      <a:r>
                        <a:rPr lang="zh-CN" sz="1400" kern="100">
                          <a:effectLst/>
                        </a:rPr>
                        <a:t>换气次数大于</a:t>
                      </a:r>
                      <a:r>
                        <a:rPr lang="en-US" sz="1400" kern="100">
                          <a:effectLst/>
                        </a:rPr>
                        <a:t>2/h</a:t>
                      </a:r>
                      <a:r>
                        <a:rPr lang="zh-CN" sz="1400" kern="100">
                          <a:effectLst/>
                        </a:rPr>
                        <a:t>的面积比</a:t>
                      </a:r>
                      <a:endParaRPr lang="zh-CN" sz="1100">
                        <a:effectLst/>
                        <a:latin typeface="Times New Roman" panose="02020603050405020304" pitchFamily="18" charset="0"/>
                        <a:ea typeface="宋体" panose="02010600030101010101" pitchFamily="2" charset="-122"/>
                      </a:endParaRPr>
                    </a:p>
                  </a:txBody>
                  <a:tcPr marL="68580" marR="68580" marT="0" marB="0" anchor="ctr"/>
                </a:tc>
                <a:tc hMerge="1">
                  <a:txBody>
                    <a:bodyPr/>
                    <a:lstStyle/>
                    <a:p>
                      <a:endParaRPr lang="zh-CN" altLang="en-US"/>
                    </a:p>
                  </a:txBody>
                  <a:tcPr/>
                </a:tc>
                <a:tc hMerge="1">
                  <a:txBody>
                    <a:bodyPr/>
                    <a:lstStyle/>
                    <a:p>
                      <a:endParaRPr lang="zh-CN" altLang="en-US"/>
                    </a:p>
                  </a:txBody>
                  <a:tcPr/>
                </a:tc>
              </a:tr>
              <a:tr h="903478">
                <a:tc>
                  <a:txBody>
                    <a:bodyPr/>
                    <a:lstStyle/>
                    <a:p>
                      <a:pPr algn="ctr">
                        <a:lnSpc>
                          <a:spcPts val="1800"/>
                        </a:lnSpc>
                        <a:spcAft>
                          <a:spcPts val="0"/>
                        </a:spcAft>
                      </a:pPr>
                      <a:r>
                        <a:rPr lang="zh-CN" sz="1400" kern="100">
                          <a:effectLst/>
                        </a:rPr>
                        <a:t>换气次数大于</a:t>
                      </a:r>
                      <a:r>
                        <a:rPr lang="en-US" sz="1400" kern="100">
                          <a:effectLst/>
                        </a:rPr>
                        <a:t>2/h</a:t>
                      </a:r>
                      <a:r>
                        <a:rPr lang="zh-CN" sz="1400" kern="100">
                          <a:effectLst/>
                        </a:rPr>
                        <a:t>的面积</a:t>
                      </a:r>
                      <a:endParaRPr lang="zh-CN" sz="1100">
                        <a:effectLst/>
                        <a:latin typeface="Times New Roman" panose="02020603050405020304" pitchFamily="18" charset="0"/>
                        <a:ea typeface="宋体" panose="02010600030101010101" pitchFamily="2" charset="-122"/>
                      </a:endParaRPr>
                    </a:p>
                  </a:txBody>
                  <a:tcPr marL="68580" marR="68580" marT="0" marB="0" anchor="ctr"/>
                </a:tc>
                <a:tc>
                  <a:txBody>
                    <a:bodyPr/>
                    <a:lstStyle/>
                    <a:p>
                      <a:pPr algn="ctr">
                        <a:lnSpc>
                          <a:spcPts val="1800"/>
                        </a:lnSpc>
                        <a:spcAft>
                          <a:spcPts val="0"/>
                        </a:spcAft>
                      </a:pPr>
                      <a:r>
                        <a:rPr lang="en-US" sz="1400" kern="100">
                          <a:effectLst/>
                        </a:rPr>
                        <a:t>17961.47</a:t>
                      </a:r>
                      <a:endParaRPr lang="zh-CN" sz="1100">
                        <a:effectLst/>
                        <a:latin typeface="Times New Roman" panose="02020603050405020304" pitchFamily="18" charset="0"/>
                        <a:ea typeface="宋体" panose="02010600030101010101" pitchFamily="2" charset="-122"/>
                      </a:endParaRPr>
                    </a:p>
                  </a:txBody>
                  <a:tcPr marL="68580" marR="68580" marT="0" marB="0" anchor="ctr"/>
                </a:tc>
                <a:tc>
                  <a:txBody>
                    <a:bodyPr/>
                    <a:lstStyle/>
                    <a:p>
                      <a:pPr algn="ctr">
                        <a:lnSpc>
                          <a:spcPts val="1800"/>
                        </a:lnSpc>
                        <a:spcAft>
                          <a:spcPts val="0"/>
                        </a:spcAft>
                      </a:pPr>
                      <a:r>
                        <a:rPr lang="zh-CN" sz="1400" kern="100">
                          <a:effectLst/>
                        </a:rPr>
                        <a:t>㎡</a:t>
                      </a:r>
                      <a:endParaRPr lang="zh-CN" sz="1100">
                        <a:effectLst/>
                        <a:latin typeface="Times New Roman" panose="02020603050405020304" pitchFamily="18" charset="0"/>
                        <a:ea typeface="宋体" panose="02010600030101010101" pitchFamily="2" charset="-122"/>
                      </a:endParaRPr>
                    </a:p>
                  </a:txBody>
                  <a:tcPr marL="68580" marR="68580" marT="0" marB="0" anchor="ctr"/>
                </a:tc>
              </a:tr>
              <a:tr h="903478">
                <a:tc>
                  <a:txBody>
                    <a:bodyPr/>
                    <a:lstStyle/>
                    <a:p>
                      <a:pPr algn="ctr">
                        <a:lnSpc>
                          <a:spcPts val="1800"/>
                        </a:lnSpc>
                        <a:spcAft>
                          <a:spcPts val="0"/>
                        </a:spcAft>
                      </a:pPr>
                      <a:r>
                        <a:rPr lang="zh-CN" sz="1400" kern="100">
                          <a:effectLst/>
                        </a:rPr>
                        <a:t>总面积</a:t>
                      </a:r>
                      <a:endParaRPr lang="zh-CN" sz="1100">
                        <a:effectLst/>
                        <a:latin typeface="Times New Roman" panose="02020603050405020304" pitchFamily="18" charset="0"/>
                        <a:ea typeface="宋体" panose="02010600030101010101" pitchFamily="2" charset="-122"/>
                      </a:endParaRPr>
                    </a:p>
                  </a:txBody>
                  <a:tcPr marL="68580" marR="68580" marT="0" marB="0" anchor="ctr"/>
                </a:tc>
                <a:tc>
                  <a:txBody>
                    <a:bodyPr/>
                    <a:lstStyle/>
                    <a:p>
                      <a:pPr algn="ctr">
                        <a:lnSpc>
                          <a:spcPts val="1800"/>
                        </a:lnSpc>
                        <a:spcAft>
                          <a:spcPts val="0"/>
                        </a:spcAft>
                      </a:pPr>
                      <a:r>
                        <a:rPr lang="en-US" sz="1400" kern="100">
                          <a:effectLst/>
                        </a:rPr>
                        <a:t>19713.37</a:t>
                      </a:r>
                      <a:endParaRPr lang="zh-CN" sz="1100">
                        <a:effectLst/>
                        <a:latin typeface="Times New Roman" panose="02020603050405020304" pitchFamily="18" charset="0"/>
                        <a:ea typeface="宋体" panose="02010600030101010101" pitchFamily="2" charset="-122"/>
                      </a:endParaRPr>
                    </a:p>
                  </a:txBody>
                  <a:tcPr marL="68580" marR="68580" marT="0" marB="0" anchor="ctr"/>
                </a:tc>
                <a:tc>
                  <a:txBody>
                    <a:bodyPr/>
                    <a:lstStyle/>
                    <a:p>
                      <a:pPr algn="ctr">
                        <a:lnSpc>
                          <a:spcPts val="1800"/>
                        </a:lnSpc>
                        <a:spcAft>
                          <a:spcPts val="0"/>
                        </a:spcAft>
                      </a:pPr>
                      <a:r>
                        <a:rPr lang="zh-CN" sz="1400" kern="100">
                          <a:effectLst/>
                        </a:rPr>
                        <a:t>㎡</a:t>
                      </a:r>
                      <a:endParaRPr lang="zh-CN" sz="1100">
                        <a:effectLst/>
                        <a:latin typeface="Times New Roman" panose="02020603050405020304" pitchFamily="18" charset="0"/>
                        <a:ea typeface="宋体" panose="02010600030101010101" pitchFamily="2" charset="-122"/>
                      </a:endParaRPr>
                    </a:p>
                  </a:txBody>
                  <a:tcPr marL="68580" marR="68580" marT="0" marB="0" anchor="ctr"/>
                </a:tc>
              </a:tr>
              <a:tr h="903478">
                <a:tc>
                  <a:txBody>
                    <a:bodyPr/>
                    <a:lstStyle/>
                    <a:p>
                      <a:pPr algn="ctr">
                        <a:lnSpc>
                          <a:spcPts val="1800"/>
                        </a:lnSpc>
                        <a:spcAft>
                          <a:spcPts val="0"/>
                        </a:spcAft>
                      </a:pPr>
                      <a:r>
                        <a:rPr lang="zh-CN" sz="1400" kern="100">
                          <a:effectLst/>
                        </a:rPr>
                        <a:t>面积比例</a:t>
                      </a:r>
                      <a:r>
                        <a:rPr lang="en-US" sz="1400" kern="100">
                          <a:effectLst/>
                        </a:rPr>
                        <a:t>RR</a:t>
                      </a:r>
                      <a:endParaRPr lang="zh-CN" sz="1100">
                        <a:effectLst/>
                        <a:latin typeface="Times New Roman" panose="02020603050405020304" pitchFamily="18" charset="0"/>
                        <a:ea typeface="宋体" panose="02010600030101010101" pitchFamily="2" charset="-122"/>
                      </a:endParaRPr>
                    </a:p>
                  </a:txBody>
                  <a:tcPr marL="68580" marR="68580" marT="0" marB="0" anchor="ctr"/>
                </a:tc>
                <a:tc>
                  <a:txBody>
                    <a:bodyPr/>
                    <a:lstStyle/>
                    <a:p>
                      <a:pPr algn="ctr">
                        <a:lnSpc>
                          <a:spcPts val="1800"/>
                        </a:lnSpc>
                        <a:spcAft>
                          <a:spcPts val="0"/>
                        </a:spcAft>
                      </a:pPr>
                      <a:r>
                        <a:rPr lang="en-US" sz="1400" kern="100">
                          <a:effectLst/>
                        </a:rPr>
                        <a:t>91.11</a:t>
                      </a:r>
                      <a:endParaRPr lang="zh-CN" sz="1100">
                        <a:effectLst/>
                        <a:latin typeface="Times New Roman" panose="02020603050405020304" pitchFamily="18" charset="0"/>
                        <a:ea typeface="宋体" panose="02010600030101010101" pitchFamily="2" charset="-122"/>
                      </a:endParaRPr>
                    </a:p>
                  </a:txBody>
                  <a:tcPr marL="68580" marR="68580" marT="0" marB="0" anchor="ctr"/>
                </a:tc>
                <a:tc>
                  <a:txBody>
                    <a:bodyPr/>
                    <a:lstStyle/>
                    <a:p>
                      <a:pPr algn="ctr">
                        <a:lnSpc>
                          <a:spcPts val="1800"/>
                        </a:lnSpc>
                        <a:spcAft>
                          <a:spcPts val="0"/>
                        </a:spcAft>
                      </a:pPr>
                      <a:r>
                        <a:rPr lang="en-US" sz="1400" kern="100" dirty="0">
                          <a:effectLst/>
                        </a:rPr>
                        <a:t>%</a:t>
                      </a:r>
                      <a:endParaRPr lang="zh-CN" sz="1100" dirty="0">
                        <a:effectLst/>
                        <a:latin typeface="Times New Roman" panose="02020603050405020304" pitchFamily="18" charset="0"/>
                        <a:ea typeface="宋体" panose="02010600030101010101" pitchFamily="2" charset="-122"/>
                      </a:endParaRPr>
                    </a:p>
                  </a:txBody>
                  <a:tcPr marL="68580" marR="68580" marT="0" marB="0" anchor="ctr"/>
                </a:tc>
              </a:tr>
            </a:tbl>
          </a:graphicData>
        </a:graphic>
      </p:graphicFrame>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直接连接符 16"/>
          <p:cNvSpPr>
            <a:spLocks noChangeShapeType="1"/>
          </p:cNvSpPr>
          <p:nvPr/>
        </p:nvSpPr>
        <p:spPr bwMode="auto">
          <a:xfrm>
            <a:off x="-20638" y="942975"/>
            <a:ext cx="9144001" cy="3175"/>
          </a:xfrm>
          <a:prstGeom prst="line">
            <a:avLst/>
          </a:prstGeom>
          <a:noFill/>
          <a:ln w="9525">
            <a:solidFill>
              <a:srgbClr val="595959"/>
            </a:solidFill>
            <a:prstDash val="sysDash"/>
            <a:round/>
            <a:headEnd/>
            <a:tailEnd/>
          </a:ln>
        </p:spPr>
        <p:txBody>
          <a:bodyPr/>
          <a:lstStyle/>
          <a:p>
            <a:endParaRPr lang="zh-CN" altLang="en-US"/>
          </a:p>
        </p:txBody>
      </p:sp>
      <p:sp>
        <p:nvSpPr>
          <p:cNvPr id="6" name="矩形 1"/>
          <p:cNvSpPr>
            <a:spLocks noChangeArrowheads="1"/>
          </p:cNvSpPr>
          <p:nvPr/>
        </p:nvSpPr>
        <p:spPr bwMode="auto">
          <a:xfrm>
            <a:off x="377825" y="546100"/>
            <a:ext cx="5310188" cy="400050"/>
          </a:xfrm>
          <a:prstGeom prst="rect">
            <a:avLst/>
          </a:prstGeom>
          <a:noFill/>
          <a:ln>
            <a:noFill/>
          </a:ln>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fontAlgn="auto" hangingPunct="1">
              <a:spcBef>
                <a:spcPts val="0"/>
              </a:spcBef>
              <a:spcAft>
                <a:spcPts val="0"/>
              </a:spcAft>
              <a:defRPr/>
            </a:pPr>
            <a:r>
              <a:rPr lang="en-US" altLang="zh-CN" sz="2000" b="1" dirty="0">
                <a:solidFill>
                  <a:schemeClr val="accent4">
                    <a:lumMod val="75000"/>
                  </a:schemeClr>
                </a:solidFill>
                <a:latin typeface="微软雅黑" pitchFamily="34" charset="-122"/>
                <a:ea typeface="微软雅黑" pitchFamily="34" charset="-122"/>
                <a:sym typeface="微软雅黑" pitchFamily="34" charset="-122"/>
              </a:rPr>
              <a:t>│</a:t>
            </a:r>
            <a:r>
              <a:rPr lang="zh-CN" altLang="en-US" sz="2000" b="1" dirty="0">
                <a:solidFill>
                  <a:schemeClr val="accent4">
                    <a:lumMod val="75000"/>
                  </a:schemeClr>
                </a:solidFill>
                <a:latin typeface="微软雅黑" pitchFamily="34" charset="-122"/>
                <a:ea typeface="微软雅黑" pitchFamily="34" charset="-122"/>
                <a:sym typeface="微软雅黑" pitchFamily="34" charset="-122"/>
              </a:rPr>
              <a:t>主要技术</a:t>
            </a:r>
            <a:r>
              <a:rPr lang="en-US" altLang="zh-CN" sz="2000" b="1" dirty="0">
                <a:solidFill>
                  <a:schemeClr val="accent4">
                    <a:lumMod val="75000"/>
                  </a:schemeClr>
                </a:solidFill>
                <a:latin typeface="华文细黑" panose="02010600040101010101" pitchFamily="2" charset="-122"/>
                <a:ea typeface="华文细黑" panose="02010600040101010101" pitchFamily="2" charset="-122"/>
                <a:sym typeface="微软雅黑" pitchFamily="34" charset="-122"/>
              </a:rPr>
              <a:t>│</a:t>
            </a:r>
            <a:r>
              <a:rPr lang="zh-CN" altLang="en-US" sz="2000" b="1" dirty="0">
                <a:solidFill>
                  <a:schemeClr val="accent4">
                    <a:lumMod val="75000"/>
                  </a:schemeClr>
                </a:solidFill>
                <a:latin typeface="华文细黑" panose="02010600040101010101" pitchFamily="2" charset="-122"/>
                <a:ea typeface="华文细黑" panose="02010600040101010101" pitchFamily="2" charset="-122"/>
                <a:sym typeface="微软雅黑" pitchFamily="34" charset="-122"/>
              </a:rPr>
              <a:t>建筑</a:t>
            </a:r>
            <a:r>
              <a:rPr lang="en-US" altLang="zh-CN" sz="2000" dirty="0">
                <a:solidFill>
                  <a:schemeClr val="accent4">
                    <a:lumMod val="75000"/>
                  </a:schemeClr>
                </a:solidFill>
                <a:latin typeface="华文细黑" panose="02010600040101010101" pitchFamily="2" charset="-122"/>
                <a:ea typeface="华文细黑" panose="02010600040101010101" pitchFamily="2" charset="-122"/>
                <a:sym typeface="微软雅黑" pitchFamily="34" charset="-122"/>
              </a:rPr>
              <a:t>│</a:t>
            </a:r>
            <a:r>
              <a:rPr lang="zh-CN" altLang="en-US" dirty="0" smtClean="0">
                <a:solidFill>
                  <a:schemeClr val="accent4">
                    <a:lumMod val="75000"/>
                  </a:schemeClr>
                </a:solidFill>
                <a:latin typeface="华文细黑" panose="02010600040101010101" pitchFamily="2" charset="-122"/>
                <a:ea typeface="华文细黑" panose="02010600040101010101" pitchFamily="2" charset="-122"/>
                <a:sym typeface="微软雅黑" pitchFamily="34" charset="-122"/>
              </a:rPr>
              <a:t>室内声环境</a:t>
            </a:r>
            <a:endParaRPr lang="zh-CN" altLang="en-US" dirty="0">
              <a:solidFill>
                <a:schemeClr val="accent4">
                  <a:lumMod val="75000"/>
                </a:schemeClr>
              </a:solidFill>
              <a:latin typeface="华文细黑" panose="02010600040101010101" pitchFamily="2" charset="-122"/>
              <a:ea typeface="华文细黑" panose="02010600040101010101" pitchFamily="2" charset="-122"/>
            </a:endParaRPr>
          </a:p>
        </p:txBody>
      </p:sp>
      <p:sp>
        <p:nvSpPr>
          <p:cNvPr id="12" name="矩形 19"/>
          <p:cNvSpPr>
            <a:spLocks noChangeArrowheads="1"/>
          </p:cNvSpPr>
          <p:nvPr/>
        </p:nvSpPr>
        <p:spPr bwMode="auto">
          <a:xfrm>
            <a:off x="0" y="6499225"/>
            <a:ext cx="9144000" cy="153988"/>
          </a:xfrm>
          <a:prstGeom prst="rect">
            <a:avLst/>
          </a:prstGeom>
          <a:solidFill>
            <a:schemeClr val="accent4">
              <a:lumMod val="50000"/>
            </a:schemeClr>
          </a:solidFill>
          <a:ln>
            <a:noFill/>
          </a:ln>
          <a:extLst/>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fontAlgn="auto" hangingPunct="1">
              <a:spcBef>
                <a:spcPts val="0"/>
              </a:spcBef>
              <a:spcAft>
                <a:spcPts val="0"/>
              </a:spcAft>
              <a:defRPr/>
            </a:pPr>
            <a:endParaRPr lang="zh-CN" altLang="en-US">
              <a:solidFill>
                <a:srgbClr val="FFFFFF"/>
              </a:solidFill>
              <a:latin typeface="宋体" pitchFamily="2" charset="-122"/>
              <a:sym typeface="宋体" pitchFamily="2" charset="-122"/>
            </a:endParaRPr>
          </a:p>
        </p:txBody>
      </p:sp>
      <p:sp>
        <p:nvSpPr>
          <p:cNvPr id="53253" name="灯片编号占位符 5"/>
          <p:cNvSpPr txBox="1">
            <a:spLocks/>
          </p:cNvSpPr>
          <p:nvPr/>
        </p:nvSpPr>
        <p:spPr bwMode="auto">
          <a:xfrm>
            <a:off x="8832850" y="6664325"/>
            <a:ext cx="323850" cy="365125"/>
          </a:xfrm>
          <a:prstGeom prst="rect">
            <a:avLst/>
          </a:prstGeom>
          <a:noFill/>
          <a:ln w="9525">
            <a:noFill/>
            <a:miter lim="800000"/>
            <a:headEnd/>
            <a:tailEnd/>
          </a:ln>
        </p:spPr>
        <p:txBody>
          <a:bodyPr/>
          <a:lstStyle/>
          <a:p>
            <a:fld id="{B43D485E-805F-4CA9-AD49-EA9BEBFC95A5}" type="slidenum">
              <a:rPr lang="zh-CN" altLang="en-US" sz="1000">
                <a:solidFill>
                  <a:schemeClr val="bg1"/>
                </a:solidFill>
                <a:latin typeface="Arial Unicode MS" pitchFamily="34" charset="-122"/>
                <a:ea typeface="Arial Unicode MS" pitchFamily="34" charset="-122"/>
                <a:cs typeface="Arial Unicode MS" pitchFamily="34" charset="-122"/>
              </a:rPr>
              <a:pPr/>
              <a:t>18</a:t>
            </a:fld>
            <a:endParaRPr lang="zh-CN" altLang="en-US" sz="1000">
              <a:solidFill>
                <a:schemeClr val="bg1"/>
              </a:solidFill>
              <a:latin typeface="Arial Unicode MS" pitchFamily="34" charset="-122"/>
              <a:ea typeface="Arial Unicode MS" pitchFamily="34" charset="-122"/>
              <a:cs typeface="Arial Unicode MS" pitchFamily="34" charset="-122"/>
            </a:endParaRPr>
          </a:p>
        </p:txBody>
      </p:sp>
      <p:sp>
        <p:nvSpPr>
          <p:cNvPr id="5" name="矩形 4"/>
          <p:cNvSpPr/>
          <p:nvPr/>
        </p:nvSpPr>
        <p:spPr>
          <a:xfrm>
            <a:off x="377825" y="1052736"/>
            <a:ext cx="3488455" cy="369332"/>
          </a:xfrm>
          <a:prstGeom prst="rect">
            <a:avLst/>
          </a:prstGeom>
        </p:spPr>
        <p:txBody>
          <a:bodyPr wrap="none">
            <a:spAutoFit/>
          </a:bodyPr>
          <a:lstStyle/>
          <a:p>
            <a:pPr algn="just">
              <a:spcAft>
                <a:spcPts val="0"/>
              </a:spcAft>
            </a:pPr>
            <a:r>
              <a:rPr lang="zh-CN" altLang="zh-CN" b="1" kern="100" dirty="0">
                <a:latin typeface="Calibri" panose="020F0502020204030204" pitchFamily="34" charset="0"/>
                <a:ea typeface="宋体" panose="02010600030101010101" pitchFamily="2" charset="-122"/>
                <a:cs typeface="Times New Roman" panose="02020603050405020304" pitchFamily="18" charset="0"/>
              </a:rPr>
              <a:t>主要功能用房噪声容许标准</a:t>
            </a:r>
            <a:r>
              <a:rPr lang="en-US" altLang="zh-CN" b="1" kern="100" dirty="0">
                <a:latin typeface="Calibri" panose="020F0502020204030204" pitchFamily="34" charset="0"/>
                <a:ea typeface="宋体" panose="02010600030101010101" pitchFamily="2" charset="-122"/>
                <a:cs typeface="Times New Roman" panose="02020603050405020304" pitchFamily="18" charset="0"/>
              </a:rPr>
              <a:t>NR</a:t>
            </a:r>
            <a:r>
              <a:rPr lang="zh-CN" altLang="zh-CN" b="1" kern="100" dirty="0">
                <a:latin typeface="Calibri" panose="020F0502020204030204" pitchFamily="34" charset="0"/>
                <a:ea typeface="宋体" panose="02010600030101010101" pitchFamily="2" charset="-122"/>
                <a:cs typeface="Times New Roman" panose="02020603050405020304" pitchFamily="18" charset="0"/>
              </a:rPr>
              <a:t>值</a:t>
            </a:r>
            <a:endParaRPr lang="zh-CN" altLang="zh-CN" sz="1200" kern="100" dirty="0">
              <a:effectLst/>
              <a:latin typeface="Calibri" panose="020F0502020204030204" pitchFamily="34" charset="0"/>
              <a:ea typeface="宋体" panose="02010600030101010101" pitchFamily="2" charset="-122"/>
              <a:cs typeface="Times New Roman" panose="02020603050405020304" pitchFamily="18" charset="0"/>
            </a:endParaRPr>
          </a:p>
        </p:txBody>
      </p:sp>
      <p:graphicFrame>
        <p:nvGraphicFramePr>
          <p:cNvPr id="7" name="表格 6"/>
          <p:cNvGraphicFramePr>
            <a:graphicFrameLocks noGrp="1"/>
          </p:cNvGraphicFramePr>
          <p:nvPr>
            <p:extLst>
              <p:ext uri="{D42A27DB-BD31-4B8C-83A1-F6EECF244321}">
                <p14:modId xmlns:p14="http://schemas.microsoft.com/office/powerpoint/2010/main" val="2340013004"/>
              </p:ext>
            </p:extLst>
          </p:nvPr>
        </p:nvGraphicFramePr>
        <p:xfrm>
          <a:off x="323529" y="1526974"/>
          <a:ext cx="3960439" cy="2056870"/>
        </p:xfrm>
        <a:graphic>
          <a:graphicData uri="http://schemas.openxmlformats.org/drawingml/2006/table">
            <a:tbl>
              <a:tblPr firstRow="1" firstCol="1" bandRow="1">
                <a:tableStyleId>{F5AB1C69-6EDB-4FF4-983F-18BD219EF322}</a:tableStyleId>
              </a:tblPr>
              <a:tblGrid>
                <a:gridCol w="414880"/>
                <a:gridCol w="1326344"/>
                <a:gridCol w="901678"/>
                <a:gridCol w="1317537"/>
              </a:tblGrid>
              <a:tr h="366932">
                <a:tc gridSpan="4">
                  <a:txBody>
                    <a:bodyPr/>
                    <a:lstStyle/>
                    <a:p>
                      <a:pPr algn="ctr">
                        <a:spcAft>
                          <a:spcPts val="0"/>
                        </a:spcAft>
                      </a:pPr>
                      <a:r>
                        <a:rPr lang="zh-CN" sz="1200" kern="0" dirty="0">
                          <a:effectLst/>
                        </a:rPr>
                        <a:t>甘肃科技馆主要功能房容许噪声标准</a:t>
                      </a:r>
                      <a:endParaRPr lang="zh-CN" sz="105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r>
              <a:tr h="354933">
                <a:tc>
                  <a:txBody>
                    <a:bodyPr/>
                    <a:lstStyle/>
                    <a:p>
                      <a:pPr algn="l">
                        <a:spcAft>
                          <a:spcPts val="0"/>
                        </a:spcAft>
                      </a:pPr>
                      <a:r>
                        <a:rPr lang="zh-CN" sz="1200" kern="0">
                          <a:effectLst/>
                        </a:rPr>
                        <a:t>序号</a:t>
                      </a:r>
                      <a:endParaRPr lang="zh-CN" sz="105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tc>
                <a:tc>
                  <a:txBody>
                    <a:bodyPr/>
                    <a:lstStyle/>
                    <a:p>
                      <a:pPr algn="l">
                        <a:spcAft>
                          <a:spcPts val="0"/>
                        </a:spcAft>
                      </a:pPr>
                      <a:r>
                        <a:rPr lang="zh-CN" sz="1200" kern="0">
                          <a:effectLst/>
                        </a:rPr>
                        <a:t>房间</a:t>
                      </a:r>
                      <a:endParaRPr lang="zh-CN" sz="105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tc>
                <a:tc>
                  <a:txBody>
                    <a:bodyPr/>
                    <a:lstStyle/>
                    <a:p>
                      <a:pPr algn="l">
                        <a:spcAft>
                          <a:spcPts val="0"/>
                        </a:spcAft>
                      </a:pPr>
                      <a:r>
                        <a:rPr lang="zh-CN" sz="1200" kern="0">
                          <a:effectLst/>
                        </a:rPr>
                        <a:t>位置</a:t>
                      </a:r>
                      <a:endParaRPr lang="zh-CN" sz="105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tc>
                <a:tc>
                  <a:txBody>
                    <a:bodyPr/>
                    <a:lstStyle/>
                    <a:p>
                      <a:pPr algn="l">
                        <a:spcAft>
                          <a:spcPts val="0"/>
                        </a:spcAft>
                      </a:pPr>
                      <a:r>
                        <a:rPr lang="zh-CN" sz="1200" kern="0">
                          <a:effectLst/>
                        </a:rPr>
                        <a:t>噪声容许标准</a:t>
                      </a:r>
                      <a:endParaRPr lang="zh-CN" sz="105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tc>
              </a:tr>
              <a:tr h="327632">
                <a:tc>
                  <a:txBody>
                    <a:bodyPr/>
                    <a:lstStyle/>
                    <a:p>
                      <a:pPr algn="r">
                        <a:spcAft>
                          <a:spcPts val="0"/>
                        </a:spcAft>
                      </a:pPr>
                      <a:r>
                        <a:rPr lang="en-US" sz="1200" kern="0">
                          <a:effectLst/>
                        </a:rPr>
                        <a:t>1</a:t>
                      </a:r>
                      <a:endParaRPr lang="zh-CN" sz="105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tc>
                <a:tc>
                  <a:txBody>
                    <a:bodyPr/>
                    <a:lstStyle/>
                    <a:p>
                      <a:pPr algn="l">
                        <a:spcAft>
                          <a:spcPts val="0"/>
                        </a:spcAft>
                      </a:pPr>
                      <a:r>
                        <a:rPr lang="zh-CN" sz="1200" kern="0">
                          <a:effectLst/>
                        </a:rPr>
                        <a:t>球幕影院</a:t>
                      </a:r>
                      <a:endParaRPr lang="zh-CN" sz="105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tc>
                <a:tc>
                  <a:txBody>
                    <a:bodyPr/>
                    <a:lstStyle/>
                    <a:p>
                      <a:pPr algn="l">
                        <a:spcAft>
                          <a:spcPts val="0"/>
                        </a:spcAft>
                      </a:pPr>
                      <a:r>
                        <a:rPr lang="zh-CN" sz="1200" kern="0">
                          <a:effectLst/>
                        </a:rPr>
                        <a:t>二层</a:t>
                      </a:r>
                      <a:endParaRPr lang="zh-CN" sz="105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tc>
                <a:tc>
                  <a:txBody>
                    <a:bodyPr/>
                    <a:lstStyle/>
                    <a:p>
                      <a:pPr algn="l">
                        <a:spcAft>
                          <a:spcPts val="0"/>
                        </a:spcAft>
                      </a:pPr>
                      <a:r>
                        <a:rPr lang="en-US" sz="1200" kern="0">
                          <a:effectLst/>
                        </a:rPr>
                        <a:t>NR30</a:t>
                      </a:r>
                      <a:endParaRPr lang="zh-CN" sz="105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tc>
              </a:tr>
              <a:tr h="327632">
                <a:tc>
                  <a:txBody>
                    <a:bodyPr/>
                    <a:lstStyle/>
                    <a:p>
                      <a:pPr algn="r">
                        <a:spcAft>
                          <a:spcPts val="0"/>
                        </a:spcAft>
                      </a:pPr>
                      <a:r>
                        <a:rPr lang="en-US" sz="1200" kern="0">
                          <a:effectLst/>
                        </a:rPr>
                        <a:t>2</a:t>
                      </a:r>
                      <a:endParaRPr lang="zh-CN" sz="105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tc>
                <a:tc>
                  <a:txBody>
                    <a:bodyPr/>
                    <a:lstStyle/>
                    <a:p>
                      <a:pPr algn="l">
                        <a:spcAft>
                          <a:spcPts val="0"/>
                        </a:spcAft>
                      </a:pPr>
                      <a:r>
                        <a:rPr lang="zh-CN" sz="1200" kern="0">
                          <a:effectLst/>
                        </a:rPr>
                        <a:t>巨幕</a:t>
                      </a:r>
                      <a:r>
                        <a:rPr lang="en-US" sz="1200" kern="0">
                          <a:effectLst/>
                        </a:rPr>
                        <a:t>/4D</a:t>
                      </a:r>
                      <a:r>
                        <a:rPr lang="zh-CN" sz="1200" kern="0">
                          <a:effectLst/>
                        </a:rPr>
                        <a:t>影院</a:t>
                      </a:r>
                      <a:endParaRPr lang="zh-CN" sz="105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tc>
                <a:tc>
                  <a:txBody>
                    <a:bodyPr/>
                    <a:lstStyle/>
                    <a:p>
                      <a:pPr algn="l">
                        <a:spcAft>
                          <a:spcPts val="0"/>
                        </a:spcAft>
                      </a:pPr>
                      <a:r>
                        <a:rPr lang="zh-CN" sz="1200" kern="0">
                          <a:effectLst/>
                        </a:rPr>
                        <a:t>二层</a:t>
                      </a:r>
                      <a:endParaRPr lang="zh-CN" sz="105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tc>
                <a:tc>
                  <a:txBody>
                    <a:bodyPr/>
                    <a:lstStyle/>
                    <a:p>
                      <a:pPr algn="l">
                        <a:spcAft>
                          <a:spcPts val="0"/>
                        </a:spcAft>
                      </a:pPr>
                      <a:r>
                        <a:rPr lang="en-US" sz="1200" kern="0">
                          <a:effectLst/>
                        </a:rPr>
                        <a:t>NR30</a:t>
                      </a:r>
                      <a:endParaRPr lang="zh-CN" sz="105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tc>
              </a:tr>
              <a:tr h="327632">
                <a:tc>
                  <a:txBody>
                    <a:bodyPr/>
                    <a:lstStyle/>
                    <a:p>
                      <a:pPr algn="r">
                        <a:spcAft>
                          <a:spcPts val="0"/>
                        </a:spcAft>
                      </a:pPr>
                      <a:r>
                        <a:rPr lang="en-US" sz="1200" kern="0">
                          <a:effectLst/>
                        </a:rPr>
                        <a:t>3</a:t>
                      </a:r>
                      <a:endParaRPr lang="zh-CN" sz="105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tc>
                <a:tc>
                  <a:txBody>
                    <a:bodyPr/>
                    <a:lstStyle/>
                    <a:p>
                      <a:pPr algn="l">
                        <a:spcAft>
                          <a:spcPts val="0"/>
                        </a:spcAft>
                      </a:pPr>
                      <a:r>
                        <a:rPr lang="zh-CN" sz="1200" kern="0">
                          <a:effectLst/>
                        </a:rPr>
                        <a:t>梦幻剧场</a:t>
                      </a:r>
                      <a:endParaRPr lang="zh-CN" sz="105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tc>
                <a:tc>
                  <a:txBody>
                    <a:bodyPr/>
                    <a:lstStyle/>
                    <a:p>
                      <a:pPr algn="l">
                        <a:spcAft>
                          <a:spcPts val="0"/>
                        </a:spcAft>
                      </a:pPr>
                      <a:r>
                        <a:rPr lang="zh-CN" sz="1200" kern="0">
                          <a:effectLst/>
                        </a:rPr>
                        <a:t>二层</a:t>
                      </a:r>
                      <a:endParaRPr lang="zh-CN" sz="105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tc>
                <a:tc>
                  <a:txBody>
                    <a:bodyPr/>
                    <a:lstStyle/>
                    <a:p>
                      <a:pPr algn="l">
                        <a:spcAft>
                          <a:spcPts val="0"/>
                        </a:spcAft>
                      </a:pPr>
                      <a:r>
                        <a:rPr lang="en-US" sz="1200" kern="0">
                          <a:effectLst/>
                        </a:rPr>
                        <a:t>NR30</a:t>
                      </a:r>
                      <a:endParaRPr lang="zh-CN" sz="105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tc>
              </a:tr>
              <a:tr h="341282">
                <a:tc>
                  <a:txBody>
                    <a:bodyPr/>
                    <a:lstStyle/>
                    <a:p>
                      <a:pPr algn="r">
                        <a:spcAft>
                          <a:spcPts val="0"/>
                        </a:spcAft>
                      </a:pPr>
                      <a:r>
                        <a:rPr lang="en-US" sz="1200" kern="0">
                          <a:effectLst/>
                        </a:rPr>
                        <a:t>4</a:t>
                      </a:r>
                      <a:endParaRPr lang="zh-CN" sz="105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tc>
                <a:tc>
                  <a:txBody>
                    <a:bodyPr/>
                    <a:lstStyle/>
                    <a:p>
                      <a:pPr algn="l">
                        <a:spcAft>
                          <a:spcPts val="0"/>
                        </a:spcAft>
                      </a:pPr>
                      <a:r>
                        <a:rPr lang="zh-CN" sz="1200" kern="0">
                          <a:effectLst/>
                        </a:rPr>
                        <a:t>学术报告厅</a:t>
                      </a:r>
                      <a:endParaRPr lang="zh-CN" sz="105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tc>
                <a:tc>
                  <a:txBody>
                    <a:bodyPr/>
                    <a:lstStyle/>
                    <a:p>
                      <a:pPr algn="l">
                        <a:spcAft>
                          <a:spcPts val="0"/>
                        </a:spcAft>
                      </a:pPr>
                      <a:r>
                        <a:rPr lang="zh-CN" sz="1200" kern="0">
                          <a:effectLst/>
                        </a:rPr>
                        <a:t>四层</a:t>
                      </a:r>
                      <a:endParaRPr lang="zh-CN" sz="105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tc>
                <a:tc>
                  <a:txBody>
                    <a:bodyPr/>
                    <a:lstStyle/>
                    <a:p>
                      <a:pPr algn="l">
                        <a:spcAft>
                          <a:spcPts val="0"/>
                        </a:spcAft>
                      </a:pPr>
                      <a:r>
                        <a:rPr lang="en-US" sz="1200" kern="0" dirty="0">
                          <a:effectLst/>
                        </a:rPr>
                        <a:t>NR35</a:t>
                      </a:r>
                      <a:endParaRPr lang="zh-CN" sz="105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tc>
              </a:tr>
            </a:tbl>
          </a:graphicData>
        </a:graphic>
      </p:graphicFrame>
      <p:pic>
        <p:nvPicPr>
          <p:cNvPr id="5122" name="图片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350615" y="1237402"/>
            <a:ext cx="2674795" cy="25952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矩形 7"/>
          <p:cNvSpPr/>
          <p:nvPr/>
        </p:nvSpPr>
        <p:spPr>
          <a:xfrm>
            <a:off x="7025410" y="1555144"/>
            <a:ext cx="1997968" cy="4555093"/>
          </a:xfrm>
          <a:prstGeom prst="rect">
            <a:avLst/>
          </a:prstGeom>
        </p:spPr>
        <p:txBody>
          <a:bodyPr wrap="square">
            <a:spAutoFit/>
          </a:bodyPr>
          <a:lstStyle/>
          <a:p>
            <a:pPr algn="just">
              <a:spcAft>
                <a:spcPts val="0"/>
              </a:spcAft>
            </a:pPr>
            <a:r>
              <a:rPr lang="en-US" altLang="zh-CN" sz="1400" kern="100" dirty="0">
                <a:latin typeface="Calibri" panose="020F0502020204030204" pitchFamily="34" charset="0"/>
                <a:ea typeface="宋体" panose="02010600030101010101" pitchFamily="2" charset="-122"/>
                <a:cs typeface="Times New Roman" panose="02020603050405020304" pitchFamily="18" charset="0"/>
              </a:rPr>
              <a:t>1</a:t>
            </a:r>
            <a:r>
              <a:rPr lang="zh-CN" altLang="zh-CN" sz="1400" kern="100" dirty="0">
                <a:latin typeface="Calibri" panose="020F0502020204030204" pitchFamily="34" charset="0"/>
                <a:ea typeface="宋体" panose="02010600030101010101" pitchFamily="2" charset="-122"/>
                <a:cs typeface="Times New Roman" panose="02020603050405020304" pitchFamily="18" charset="0"/>
              </a:rPr>
              <a:t>）球幕影院</a:t>
            </a:r>
            <a:endParaRPr lang="zh-CN" altLang="zh-CN" sz="1050" kern="100" dirty="0">
              <a:latin typeface="Calibri" panose="020F0502020204030204" pitchFamily="34" charset="0"/>
              <a:ea typeface="宋体" panose="02010600030101010101" pitchFamily="2" charset="-122"/>
              <a:cs typeface="Times New Roman" panose="02020603050405020304" pitchFamily="18" charset="0"/>
            </a:endParaRPr>
          </a:p>
          <a:p>
            <a:pPr algn="just">
              <a:spcAft>
                <a:spcPts val="0"/>
              </a:spcAft>
            </a:pPr>
            <a:r>
              <a:rPr lang="zh-CN" altLang="zh-CN" sz="1400" kern="100" dirty="0">
                <a:latin typeface="Calibri" panose="020F0502020204030204" pitchFamily="34" charset="0"/>
                <a:ea typeface="宋体" panose="02010600030101010101" pitchFamily="2" charset="-122"/>
                <a:cs typeface="Times New Roman" panose="02020603050405020304" pitchFamily="18" charset="0"/>
              </a:rPr>
              <a:t>在外壳保持不变的情况下，在内壳增加轻钢龙骨</a:t>
            </a:r>
            <a:r>
              <a:rPr lang="en-US" altLang="zh-CN" sz="1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1400" kern="100" dirty="0">
                <a:latin typeface="Calibri" panose="020F0502020204030204" pitchFamily="34" charset="0"/>
                <a:ea typeface="宋体" panose="02010600030101010101" pitchFamily="2" charset="-122"/>
                <a:cs typeface="Times New Roman" panose="02020603050405020304" pitchFamily="18" charset="0"/>
              </a:rPr>
              <a:t>双层石膏板</a:t>
            </a:r>
            <a:r>
              <a:rPr lang="en-US" altLang="zh-CN" sz="1400" kern="100" dirty="0">
                <a:latin typeface="Calibri" panose="020F0502020204030204" pitchFamily="34" charset="0"/>
                <a:ea typeface="宋体" panose="02010600030101010101" pitchFamily="2" charset="-122"/>
                <a:cs typeface="Times New Roman" panose="02020603050405020304" pitchFamily="18" charset="0"/>
              </a:rPr>
              <a:t>+50</a:t>
            </a:r>
            <a:r>
              <a:rPr lang="zh-CN" altLang="zh-CN" sz="1400" kern="100" dirty="0">
                <a:latin typeface="Calibri" panose="020F0502020204030204" pitchFamily="34" charset="0"/>
                <a:ea typeface="宋体" panose="02010600030101010101" pitchFamily="2" charset="-122"/>
                <a:cs typeface="Times New Roman" panose="02020603050405020304" pitchFamily="18" charset="0"/>
              </a:rPr>
              <a:t>棉轻质隔声墙体。具体形式由建筑专业考虑。详见图</a:t>
            </a:r>
            <a:r>
              <a:rPr lang="en-US" altLang="zh-CN" sz="1400" kern="100" dirty="0">
                <a:latin typeface="Calibri" panose="020F0502020204030204" pitchFamily="34" charset="0"/>
                <a:ea typeface="宋体" panose="02010600030101010101" pitchFamily="2" charset="-122"/>
                <a:cs typeface="Times New Roman" panose="02020603050405020304" pitchFamily="18" charset="0"/>
              </a:rPr>
              <a:t>1</a:t>
            </a:r>
            <a:r>
              <a:rPr lang="zh-CN" altLang="zh-CN" sz="1400" kern="100" dirty="0" smtClean="0">
                <a:latin typeface="Calibri" panose="020F0502020204030204" pitchFamily="34" charset="0"/>
                <a:ea typeface="宋体" panose="02010600030101010101" pitchFamily="2" charset="-122"/>
                <a:cs typeface="Times New Roman" panose="02020603050405020304" pitchFamily="18" charset="0"/>
              </a:rPr>
              <a:t>。</a:t>
            </a:r>
            <a:endParaRPr lang="en-US" altLang="zh-CN" sz="1400" kern="100" dirty="0" smtClean="0">
              <a:latin typeface="Calibri" panose="020F0502020204030204" pitchFamily="34" charset="0"/>
              <a:ea typeface="宋体" panose="02010600030101010101" pitchFamily="2" charset="-122"/>
              <a:cs typeface="Times New Roman" panose="02020603050405020304" pitchFamily="18" charset="0"/>
            </a:endParaRPr>
          </a:p>
          <a:p>
            <a:pPr algn="just">
              <a:spcAft>
                <a:spcPts val="0"/>
              </a:spcAft>
            </a:pPr>
            <a:endParaRPr lang="en-US" altLang="zh-CN" sz="1400" kern="100" dirty="0">
              <a:latin typeface="Calibri" panose="020F0502020204030204" pitchFamily="34" charset="0"/>
              <a:ea typeface="宋体" panose="02010600030101010101" pitchFamily="2" charset="-122"/>
              <a:cs typeface="Times New Roman" panose="02020603050405020304" pitchFamily="18" charset="0"/>
            </a:endParaRPr>
          </a:p>
          <a:p>
            <a:pPr algn="just">
              <a:spcAft>
                <a:spcPts val="0"/>
              </a:spcAft>
            </a:pPr>
            <a:r>
              <a:rPr lang="en-US" altLang="zh-CN" sz="1400" kern="100" dirty="0">
                <a:latin typeface="Calibri" panose="020F0502020204030204" pitchFamily="34" charset="0"/>
                <a:ea typeface="宋体" panose="02010600030101010101" pitchFamily="2" charset="-122"/>
                <a:cs typeface="Times New Roman" panose="02020603050405020304" pitchFamily="18" charset="0"/>
              </a:rPr>
              <a:t>2</a:t>
            </a:r>
            <a:r>
              <a:rPr lang="zh-CN" altLang="zh-CN" sz="1400" kern="100" dirty="0">
                <a:latin typeface="Calibri" panose="020F0502020204030204" pitchFamily="34" charset="0"/>
                <a:ea typeface="宋体" panose="02010600030101010101" pitchFamily="2" charset="-122"/>
                <a:cs typeface="Times New Roman" panose="02020603050405020304" pitchFamily="18" charset="0"/>
              </a:rPr>
              <a:t>）巨幕</a:t>
            </a:r>
            <a:r>
              <a:rPr lang="en-US" altLang="zh-CN" sz="1400" kern="100" dirty="0">
                <a:latin typeface="Calibri" panose="020F0502020204030204" pitchFamily="34" charset="0"/>
                <a:ea typeface="宋体" panose="02010600030101010101" pitchFamily="2" charset="-122"/>
                <a:cs typeface="Times New Roman" panose="02020603050405020304" pitchFamily="18" charset="0"/>
              </a:rPr>
              <a:t>/4D</a:t>
            </a:r>
            <a:r>
              <a:rPr lang="zh-CN" altLang="zh-CN" sz="1400" kern="100" dirty="0">
                <a:latin typeface="Calibri" panose="020F0502020204030204" pitchFamily="34" charset="0"/>
                <a:ea typeface="宋体" panose="02010600030101010101" pitchFamily="2" charset="-122"/>
                <a:cs typeface="Times New Roman" panose="02020603050405020304" pitchFamily="18" charset="0"/>
              </a:rPr>
              <a:t>影院、梦幻剧场及学术报告厅</a:t>
            </a:r>
          </a:p>
          <a:p>
            <a:pPr algn="just">
              <a:spcAft>
                <a:spcPts val="0"/>
              </a:spcAft>
            </a:pPr>
            <a:r>
              <a:rPr lang="en-US" altLang="zh-CN" sz="1400" kern="100" dirty="0">
                <a:latin typeface="Calibri" panose="020F0502020204030204" pitchFamily="34" charset="0"/>
                <a:ea typeface="宋体" panose="02010600030101010101" pitchFamily="2" charset="-122"/>
                <a:cs typeface="Times New Roman" panose="02020603050405020304" pitchFamily="18" charset="0"/>
              </a:rPr>
              <a:t>1</a:t>
            </a:r>
            <a:r>
              <a:rPr lang="zh-CN" altLang="zh-CN" sz="1400" kern="100" dirty="0">
                <a:latin typeface="Calibri" panose="020F0502020204030204" pitchFamily="34" charset="0"/>
                <a:ea typeface="宋体" panose="02010600030101010101" pitchFamily="2" charset="-122"/>
                <a:cs typeface="Times New Roman" panose="02020603050405020304" pitchFamily="18" charset="0"/>
              </a:rPr>
              <a:t>空调风管以下，吸声层以上增加轻钢龙骨</a:t>
            </a:r>
            <a:r>
              <a:rPr lang="en-US" altLang="zh-CN" sz="1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1400" kern="100" dirty="0">
                <a:latin typeface="Calibri" panose="020F0502020204030204" pitchFamily="34" charset="0"/>
                <a:ea typeface="宋体" panose="02010600030101010101" pitchFamily="2" charset="-122"/>
                <a:cs typeface="Times New Roman" panose="02020603050405020304" pitchFamily="18" charset="0"/>
              </a:rPr>
              <a:t>双层石膏板轻质隔声吊顶。做法节点详见图</a:t>
            </a:r>
            <a:r>
              <a:rPr lang="en-US" altLang="zh-CN" sz="1400" kern="100" dirty="0">
                <a:latin typeface="Calibri" panose="020F0502020204030204" pitchFamily="34" charset="0"/>
                <a:ea typeface="宋体" panose="02010600030101010101" pitchFamily="2" charset="-122"/>
                <a:cs typeface="Times New Roman" panose="02020603050405020304" pitchFamily="18" charset="0"/>
              </a:rPr>
              <a:t>2</a:t>
            </a:r>
          </a:p>
          <a:p>
            <a:pPr algn="just">
              <a:spcAft>
                <a:spcPts val="0"/>
              </a:spcAft>
            </a:pPr>
            <a:r>
              <a:rPr lang="en-US" altLang="zh-CN" sz="1400" kern="100" dirty="0">
                <a:latin typeface="Calibri" panose="020F0502020204030204" pitchFamily="34" charset="0"/>
                <a:ea typeface="宋体" panose="02010600030101010101" pitchFamily="2" charset="-122"/>
                <a:cs typeface="Times New Roman" panose="02020603050405020304" pitchFamily="18" charset="0"/>
              </a:rPr>
              <a:t>2</a:t>
            </a:r>
            <a:r>
              <a:rPr lang="zh-CN" altLang="zh-CN" sz="1400" kern="100" dirty="0">
                <a:latin typeface="Calibri" panose="020F0502020204030204" pitchFamily="34" charset="0"/>
                <a:ea typeface="宋体" panose="02010600030101010101" pitchFamily="2" charset="-122"/>
                <a:cs typeface="Times New Roman" panose="02020603050405020304" pitchFamily="18" charset="0"/>
              </a:rPr>
              <a:t>影院围护墙增加一道容重不低于</a:t>
            </a:r>
            <a:r>
              <a:rPr lang="en-US" altLang="zh-CN" sz="1400" kern="100" dirty="0">
                <a:latin typeface="Calibri" panose="020F0502020204030204" pitchFamily="34" charset="0"/>
                <a:ea typeface="宋体" panose="02010600030101010101" pitchFamily="2" charset="-122"/>
                <a:cs typeface="Times New Roman" panose="02020603050405020304" pitchFamily="18" charset="0"/>
              </a:rPr>
              <a:t>750kg/</a:t>
            </a:r>
            <a:r>
              <a:rPr lang="zh-CN" altLang="zh-CN" sz="1400" kern="100" dirty="0">
                <a:latin typeface="Calibri" panose="020F0502020204030204" pitchFamily="34" charset="0"/>
                <a:ea typeface="宋体" panose="02010600030101010101" pitchFamily="2" charset="-122"/>
                <a:cs typeface="Times New Roman" panose="02020603050405020304" pitchFamily="18" charset="0"/>
              </a:rPr>
              <a:t>立方米的</a:t>
            </a:r>
            <a:r>
              <a:rPr lang="en-US" altLang="zh-CN" sz="1400" kern="100" dirty="0">
                <a:latin typeface="Calibri" panose="020F0502020204030204" pitchFamily="34" charset="0"/>
                <a:ea typeface="宋体" panose="02010600030101010101" pitchFamily="2" charset="-122"/>
                <a:cs typeface="Times New Roman" panose="02020603050405020304" pitchFamily="18" charset="0"/>
              </a:rPr>
              <a:t>200</a:t>
            </a:r>
            <a:r>
              <a:rPr lang="zh-CN" altLang="zh-CN" sz="1400" kern="100" dirty="0">
                <a:latin typeface="Calibri" panose="020F0502020204030204" pitchFamily="34" charset="0"/>
                <a:ea typeface="宋体" panose="02010600030101010101" pitchFamily="2" charset="-122"/>
                <a:cs typeface="Times New Roman" panose="02020603050405020304" pitchFamily="18" charset="0"/>
              </a:rPr>
              <a:t>厚加气混凝土砌块墙。具体区域详见图</a:t>
            </a:r>
            <a:r>
              <a:rPr lang="en-US" altLang="zh-CN" sz="1400" kern="100" dirty="0">
                <a:latin typeface="Calibri" panose="020F0502020204030204" pitchFamily="34" charset="0"/>
                <a:ea typeface="宋体" panose="02010600030101010101" pitchFamily="2" charset="-122"/>
                <a:cs typeface="Times New Roman" panose="02020603050405020304" pitchFamily="18" charset="0"/>
              </a:rPr>
              <a:t>3</a:t>
            </a:r>
            <a:r>
              <a:rPr lang="zh-CN" altLang="zh-CN" sz="1400" kern="100" dirty="0" smtClean="0">
                <a:latin typeface="Calibri" panose="020F0502020204030204" pitchFamily="34" charset="0"/>
                <a:ea typeface="宋体" panose="02010600030101010101" pitchFamily="2" charset="-122"/>
                <a:cs typeface="Times New Roman" panose="02020603050405020304" pitchFamily="18" charset="0"/>
              </a:rPr>
              <a:t>。</a:t>
            </a:r>
            <a:endParaRPr lang="en-US" altLang="zh-CN" sz="1400" kern="100" dirty="0" smtClean="0">
              <a:latin typeface="Calibri" panose="020F0502020204030204" pitchFamily="34" charset="0"/>
              <a:ea typeface="宋体" panose="02010600030101010101" pitchFamily="2" charset="-122"/>
              <a:cs typeface="Times New Roman" panose="02020603050405020304" pitchFamily="18" charset="0"/>
            </a:endParaRPr>
          </a:p>
          <a:p>
            <a:pPr algn="just">
              <a:spcAft>
                <a:spcPts val="0"/>
              </a:spcAft>
            </a:pPr>
            <a:endParaRPr lang="zh-CN" altLang="zh-CN" sz="1200" kern="100" dirty="0" smtClean="0">
              <a:latin typeface="Calibri" panose="020F0502020204030204" pitchFamily="34" charset="0"/>
              <a:ea typeface="宋体" panose="02010600030101010101" pitchFamily="2" charset="-122"/>
              <a:cs typeface="Times New Roman" panose="02020603050405020304" pitchFamily="18" charset="0"/>
            </a:endParaRPr>
          </a:p>
          <a:p>
            <a:pPr algn="just">
              <a:spcAft>
                <a:spcPts val="0"/>
              </a:spcAft>
            </a:pPr>
            <a:endParaRPr lang="zh-CN" altLang="zh-CN" sz="1200" kern="100" dirty="0">
              <a:latin typeface="Calibri" panose="020F0502020204030204" pitchFamily="34" charset="0"/>
              <a:ea typeface="宋体" panose="02010600030101010101" pitchFamily="2" charset="-122"/>
              <a:cs typeface="Times New Roman" panose="02020603050405020304" pitchFamily="18" charset="0"/>
            </a:endParaRPr>
          </a:p>
        </p:txBody>
      </p:sp>
      <p:graphicFrame>
        <p:nvGraphicFramePr>
          <p:cNvPr id="10" name="表格 9"/>
          <p:cNvGraphicFramePr>
            <a:graphicFrameLocks noGrp="1"/>
          </p:cNvGraphicFramePr>
          <p:nvPr>
            <p:extLst>
              <p:ext uri="{D42A27DB-BD31-4B8C-83A1-F6EECF244321}">
                <p14:modId xmlns:p14="http://schemas.microsoft.com/office/powerpoint/2010/main" val="1305997569"/>
              </p:ext>
            </p:extLst>
          </p:nvPr>
        </p:nvGraphicFramePr>
        <p:xfrm>
          <a:off x="302120" y="3789040"/>
          <a:ext cx="6002998" cy="2554680"/>
        </p:xfrm>
        <a:graphic>
          <a:graphicData uri="http://schemas.openxmlformats.org/drawingml/2006/table">
            <a:tbl>
              <a:tblPr firstRow="1" firstCol="1" bandRow="1">
                <a:tableStyleId>{F5AB1C69-6EDB-4FF4-983F-18BD219EF322}</a:tableStyleId>
              </a:tblPr>
              <a:tblGrid>
                <a:gridCol w="675938"/>
                <a:gridCol w="1196998"/>
                <a:gridCol w="3595795"/>
                <a:gridCol w="534267"/>
              </a:tblGrid>
              <a:tr h="207720">
                <a:tc>
                  <a:txBody>
                    <a:bodyPr/>
                    <a:lstStyle/>
                    <a:p>
                      <a:pPr algn="ctr">
                        <a:spcAft>
                          <a:spcPts val="0"/>
                        </a:spcAft>
                      </a:pPr>
                      <a:r>
                        <a:rPr lang="zh-CN" sz="1100" kern="0" dirty="0">
                          <a:effectLst/>
                        </a:rPr>
                        <a:t>编号</a:t>
                      </a:r>
                      <a:endParaRPr lang="zh-CN" sz="100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tc>
                <a:tc>
                  <a:txBody>
                    <a:bodyPr/>
                    <a:lstStyle/>
                    <a:p>
                      <a:pPr algn="ctr">
                        <a:spcAft>
                          <a:spcPts val="0"/>
                        </a:spcAft>
                      </a:pPr>
                      <a:r>
                        <a:rPr lang="zh-CN" sz="1100" kern="0">
                          <a:effectLst/>
                        </a:rPr>
                        <a:t>功能</a:t>
                      </a:r>
                      <a:endParaRPr lang="zh-CN" sz="10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tc>
                <a:tc>
                  <a:txBody>
                    <a:bodyPr/>
                    <a:lstStyle/>
                    <a:p>
                      <a:pPr algn="ctr">
                        <a:spcAft>
                          <a:spcPts val="0"/>
                        </a:spcAft>
                      </a:pPr>
                      <a:r>
                        <a:rPr lang="zh-CN" sz="1100" kern="0">
                          <a:effectLst/>
                        </a:rPr>
                        <a:t>文字简述</a:t>
                      </a:r>
                      <a:endParaRPr lang="zh-CN" sz="10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tc>
                <a:tc>
                  <a:txBody>
                    <a:bodyPr/>
                    <a:lstStyle/>
                    <a:p>
                      <a:pPr algn="ctr">
                        <a:spcAft>
                          <a:spcPts val="0"/>
                        </a:spcAft>
                      </a:pPr>
                      <a:r>
                        <a:rPr lang="zh-CN" sz="1100" kern="0" dirty="0">
                          <a:effectLst/>
                        </a:rPr>
                        <a:t>图示</a:t>
                      </a:r>
                      <a:endParaRPr lang="zh-CN" sz="100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tc>
              </a:tr>
              <a:tr h="258434">
                <a:tc>
                  <a:txBody>
                    <a:bodyPr/>
                    <a:lstStyle/>
                    <a:p>
                      <a:pPr algn="ctr">
                        <a:spcAft>
                          <a:spcPts val="0"/>
                        </a:spcAft>
                      </a:pPr>
                      <a:r>
                        <a:rPr lang="zh-CN" sz="1100" kern="0">
                          <a:effectLst/>
                        </a:rPr>
                        <a:t>构造</a:t>
                      </a:r>
                      <a:r>
                        <a:rPr lang="en-US" sz="1100" kern="0">
                          <a:effectLst/>
                        </a:rPr>
                        <a:t>1</a:t>
                      </a:r>
                      <a:endParaRPr lang="zh-CN" sz="10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tc>
                <a:tc>
                  <a:txBody>
                    <a:bodyPr/>
                    <a:lstStyle/>
                    <a:p>
                      <a:pPr algn="ctr">
                        <a:spcAft>
                          <a:spcPts val="0"/>
                        </a:spcAft>
                      </a:pPr>
                      <a:r>
                        <a:rPr lang="zh-CN" sz="1100" kern="0">
                          <a:effectLst/>
                        </a:rPr>
                        <a:t>中高频吸声</a:t>
                      </a:r>
                      <a:endParaRPr lang="zh-CN" sz="10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tc>
                <a:tc>
                  <a:txBody>
                    <a:bodyPr/>
                    <a:lstStyle/>
                    <a:p>
                      <a:pPr algn="ctr">
                        <a:spcAft>
                          <a:spcPts val="0"/>
                        </a:spcAft>
                      </a:pPr>
                      <a:r>
                        <a:rPr lang="zh-CN" sz="1100" kern="0">
                          <a:effectLst/>
                        </a:rPr>
                        <a:t>穿孔吊顶（</a:t>
                      </a:r>
                      <a:r>
                        <a:rPr lang="en-US" sz="1100" kern="0">
                          <a:effectLst/>
                        </a:rPr>
                        <a:t>FC</a:t>
                      </a:r>
                      <a:r>
                        <a:rPr lang="zh-CN" sz="1100" kern="0">
                          <a:effectLst/>
                        </a:rPr>
                        <a:t>板、铝塑板或直接钢板网喷漆）孔率不小于</a:t>
                      </a:r>
                      <a:r>
                        <a:rPr lang="en-US" sz="1100" kern="0">
                          <a:effectLst/>
                        </a:rPr>
                        <a:t>20%</a:t>
                      </a:r>
                      <a:r>
                        <a:rPr lang="zh-CN" sz="1100" kern="0">
                          <a:effectLst/>
                        </a:rPr>
                        <a:t>，上铺</a:t>
                      </a:r>
                      <a:r>
                        <a:rPr lang="en-US" sz="1100" kern="0">
                          <a:effectLst/>
                        </a:rPr>
                        <a:t>100</a:t>
                      </a:r>
                      <a:r>
                        <a:rPr lang="zh-CN" sz="1100" kern="0">
                          <a:effectLst/>
                        </a:rPr>
                        <a:t>厚</a:t>
                      </a:r>
                      <a:r>
                        <a:rPr lang="en-US" sz="1100" kern="0">
                          <a:effectLst/>
                        </a:rPr>
                        <a:t>32K</a:t>
                      </a:r>
                      <a:r>
                        <a:rPr lang="zh-CN" sz="1100" kern="0">
                          <a:effectLst/>
                        </a:rPr>
                        <a:t>玻璃棉</a:t>
                      </a:r>
                      <a:endParaRPr lang="zh-CN" sz="10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tc>
                <a:tc>
                  <a:txBody>
                    <a:bodyPr/>
                    <a:lstStyle/>
                    <a:p>
                      <a:pPr algn="ctr">
                        <a:spcAft>
                          <a:spcPts val="0"/>
                        </a:spcAft>
                      </a:pPr>
                      <a:r>
                        <a:rPr lang="zh-CN" sz="1100" kern="0">
                          <a:effectLst/>
                          <a:highlight>
                            <a:srgbClr val="FFFF00"/>
                          </a:highlight>
                        </a:rPr>
                        <a:t>□</a:t>
                      </a:r>
                      <a:endParaRPr lang="zh-CN" sz="10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tc>
              </a:tr>
              <a:tr h="129217">
                <a:tc>
                  <a:txBody>
                    <a:bodyPr/>
                    <a:lstStyle/>
                    <a:p>
                      <a:pPr algn="ctr">
                        <a:spcAft>
                          <a:spcPts val="0"/>
                        </a:spcAft>
                      </a:pPr>
                      <a:r>
                        <a:rPr lang="zh-CN" sz="1100" kern="0">
                          <a:effectLst/>
                        </a:rPr>
                        <a:t>构造</a:t>
                      </a:r>
                      <a:r>
                        <a:rPr lang="en-US" sz="1100" kern="0">
                          <a:effectLst/>
                        </a:rPr>
                        <a:t>2</a:t>
                      </a:r>
                      <a:endParaRPr lang="zh-CN" sz="10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tc>
                <a:tc>
                  <a:txBody>
                    <a:bodyPr/>
                    <a:lstStyle/>
                    <a:p>
                      <a:pPr algn="ctr">
                        <a:spcAft>
                          <a:spcPts val="0"/>
                        </a:spcAft>
                      </a:pPr>
                      <a:r>
                        <a:rPr lang="zh-CN" sz="1100" kern="0">
                          <a:effectLst/>
                        </a:rPr>
                        <a:t>低频吸声</a:t>
                      </a:r>
                      <a:endParaRPr lang="zh-CN" sz="10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tc>
                <a:tc>
                  <a:txBody>
                    <a:bodyPr/>
                    <a:lstStyle/>
                    <a:p>
                      <a:pPr algn="ctr">
                        <a:spcAft>
                          <a:spcPts val="0"/>
                        </a:spcAft>
                      </a:pPr>
                      <a:r>
                        <a:rPr lang="zh-CN" sz="1100" kern="0">
                          <a:effectLst/>
                        </a:rPr>
                        <a:t>不穿孔板材吊顶（单层</a:t>
                      </a:r>
                      <a:r>
                        <a:rPr lang="en-US" sz="1100" kern="0">
                          <a:effectLst/>
                        </a:rPr>
                        <a:t>12</a:t>
                      </a:r>
                      <a:r>
                        <a:rPr lang="zh-CN" sz="1100" kern="0">
                          <a:effectLst/>
                        </a:rPr>
                        <a:t>厚石膏板或硅钙板）</a:t>
                      </a:r>
                      <a:endParaRPr lang="zh-CN" sz="10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tc>
                <a:tc>
                  <a:txBody>
                    <a:bodyPr/>
                    <a:lstStyle/>
                    <a:p>
                      <a:pPr algn="ctr">
                        <a:spcAft>
                          <a:spcPts val="0"/>
                        </a:spcAft>
                      </a:pPr>
                      <a:r>
                        <a:rPr lang="zh-CN" sz="1100" kern="0">
                          <a:effectLst/>
                          <a:highlight>
                            <a:srgbClr val="00FF00"/>
                          </a:highlight>
                        </a:rPr>
                        <a:t>□</a:t>
                      </a:r>
                      <a:endParaRPr lang="zh-CN" sz="10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tc>
              </a:tr>
              <a:tr h="258434">
                <a:tc>
                  <a:txBody>
                    <a:bodyPr/>
                    <a:lstStyle/>
                    <a:p>
                      <a:pPr algn="ctr">
                        <a:spcAft>
                          <a:spcPts val="0"/>
                        </a:spcAft>
                      </a:pPr>
                      <a:r>
                        <a:rPr lang="zh-CN" sz="1100" kern="0">
                          <a:effectLst/>
                        </a:rPr>
                        <a:t>构造</a:t>
                      </a:r>
                      <a:r>
                        <a:rPr lang="en-US" sz="1100" kern="0">
                          <a:effectLst/>
                        </a:rPr>
                        <a:t>3</a:t>
                      </a:r>
                      <a:endParaRPr lang="zh-CN" sz="10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tc>
                <a:tc>
                  <a:txBody>
                    <a:bodyPr/>
                    <a:lstStyle/>
                    <a:p>
                      <a:pPr algn="ctr">
                        <a:spcAft>
                          <a:spcPts val="0"/>
                        </a:spcAft>
                      </a:pPr>
                      <a:r>
                        <a:rPr lang="zh-CN" sz="1100" kern="0">
                          <a:effectLst/>
                        </a:rPr>
                        <a:t>全频</a:t>
                      </a:r>
                      <a:endParaRPr lang="zh-CN" sz="10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tc>
                <a:tc>
                  <a:txBody>
                    <a:bodyPr/>
                    <a:lstStyle/>
                    <a:p>
                      <a:pPr algn="ctr">
                        <a:spcAft>
                          <a:spcPts val="0"/>
                        </a:spcAft>
                      </a:pPr>
                      <a:r>
                        <a:rPr lang="en-US" sz="1100" kern="0" dirty="0">
                          <a:effectLst/>
                        </a:rPr>
                        <a:t>150</a:t>
                      </a:r>
                      <a:r>
                        <a:rPr lang="zh-CN" sz="1100" kern="0" dirty="0">
                          <a:effectLst/>
                        </a:rPr>
                        <a:t>空腔内填</a:t>
                      </a:r>
                      <a:r>
                        <a:rPr lang="en-US" sz="1100" kern="0" dirty="0">
                          <a:effectLst/>
                        </a:rPr>
                        <a:t>150</a:t>
                      </a:r>
                      <a:r>
                        <a:rPr lang="zh-CN" sz="1100" kern="0" dirty="0">
                          <a:effectLst/>
                        </a:rPr>
                        <a:t>厚</a:t>
                      </a:r>
                      <a:r>
                        <a:rPr lang="en-US" sz="1100" kern="0" dirty="0">
                          <a:effectLst/>
                        </a:rPr>
                        <a:t>32K</a:t>
                      </a:r>
                      <a:r>
                        <a:rPr lang="zh-CN" sz="1100" kern="0" dirty="0">
                          <a:effectLst/>
                        </a:rPr>
                        <a:t>玻璃棉，外罩透声饰面（软包，透声阻燃织物，条形穿孔板，大穿孔板等）</a:t>
                      </a:r>
                      <a:endParaRPr lang="zh-CN" sz="100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tc>
                <a:tc>
                  <a:txBody>
                    <a:bodyPr/>
                    <a:lstStyle/>
                    <a:p>
                      <a:pPr algn="ctr">
                        <a:spcAft>
                          <a:spcPts val="0"/>
                        </a:spcAft>
                      </a:pPr>
                      <a:r>
                        <a:rPr lang="zh-CN" sz="1100" kern="0">
                          <a:effectLst/>
                          <a:highlight>
                            <a:srgbClr val="00FFFF"/>
                          </a:highlight>
                        </a:rPr>
                        <a:t>□</a:t>
                      </a:r>
                      <a:endParaRPr lang="zh-CN" sz="10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tc>
              </a:tr>
              <a:tr h="258434">
                <a:tc>
                  <a:txBody>
                    <a:bodyPr/>
                    <a:lstStyle/>
                    <a:p>
                      <a:pPr algn="ctr">
                        <a:spcAft>
                          <a:spcPts val="0"/>
                        </a:spcAft>
                      </a:pPr>
                      <a:r>
                        <a:rPr lang="zh-CN" sz="1100" kern="0">
                          <a:effectLst/>
                        </a:rPr>
                        <a:t>构造</a:t>
                      </a:r>
                      <a:r>
                        <a:rPr lang="en-US" sz="1100" kern="0">
                          <a:effectLst/>
                        </a:rPr>
                        <a:t>4</a:t>
                      </a:r>
                      <a:endParaRPr lang="zh-CN" sz="10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tc>
                <a:tc>
                  <a:txBody>
                    <a:bodyPr/>
                    <a:lstStyle/>
                    <a:p>
                      <a:pPr algn="ctr">
                        <a:spcAft>
                          <a:spcPts val="0"/>
                        </a:spcAft>
                      </a:pPr>
                      <a:r>
                        <a:rPr lang="zh-CN" sz="1100" kern="0">
                          <a:effectLst/>
                        </a:rPr>
                        <a:t>全频</a:t>
                      </a:r>
                      <a:endParaRPr lang="zh-CN" sz="10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tc>
                <a:tc>
                  <a:txBody>
                    <a:bodyPr/>
                    <a:lstStyle/>
                    <a:p>
                      <a:pPr algn="ctr">
                        <a:spcAft>
                          <a:spcPts val="0"/>
                        </a:spcAft>
                      </a:pPr>
                      <a:r>
                        <a:rPr lang="en-US" sz="1100" kern="0">
                          <a:effectLst/>
                        </a:rPr>
                        <a:t>200</a:t>
                      </a:r>
                      <a:r>
                        <a:rPr lang="zh-CN" sz="1100" kern="0">
                          <a:effectLst/>
                        </a:rPr>
                        <a:t>空腔内填</a:t>
                      </a:r>
                      <a:r>
                        <a:rPr lang="en-US" sz="1100" kern="0">
                          <a:effectLst/>
                        </a:rPr>
                        <a:t>200</a:t>
                      </a:r>
                      <a:r>
                        <a:rPr lang="zh-CN" sz="1100" kern="0">
                          <a:effectLst/>
                        </a:rPr>
                        <a:t>厚</a:t>
                      </a:r>
                      <a:r>
                        <a:rPr lang="en-US" sz="1100" kern="0">
                          <a:effectLst/>
                        </a:rPr>
                        <a:t>32K</a:t>
                      </a:r>
                      <a:r>
                        <a:rPr lang="zh-CN" sz="1100" kern="0">
                          <a:effectLst/>
                        </a:rPr>
                        <a:t>玻璃棉，外罩透声饰面（软包，透声阻燃织物，条形穿孔板，大穿孔板等）</a:t>
                      </a:r>
                      <a:endParaRPr lang="zh-CN" sz="10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tc>
                <a:tc>
                  <a:txBody>
                    <a:bodyPr/>
                    <a:lstStyle/>
                    <a:p>
                      <a:pPr algn="ctr">
                        <a:spcAft>
                          <a:spcPts val="0"/>
                        </a:spcAft>
                      </a:pPr>
                      <a:r>
                        <a:rPr lang="zh-CN" sz="1100" kern="0">
                          <a:effectLst/>
                          <a:highlight>
                            <a:srgbClr val="FF00FF"/>
                          </a:highlight>
                        </a:rPr>
                        <a:t>□</a:t>
                      </a:r>
                      <a:endParaRPr lang="zh-CN" sz="10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tc>
              </a:tr>
              <a:tr h="258434">
                <a:tc>
                  <a:txBody>
                    <a:bodyPr/>
                    <a:lstStyle/>
                    <a:p>
                      <a:pPr algn="ctr">
                        <a:spcAft>
                          <a:spcPts val="0"/>
                        </a:spcAft>
                      </a:pPr>
                      <a:r>
                        <a:rPr lang="zh-CN" sz="1100" kern="0">
                          <a:effectLst/>
                        </a:rPr>
                        <a:t>构造</a:t>
                      </a:r>
                      <a:r>
                        <a:rPr lang="en-US" sz="1100" kern="0">
                          <a:effectLst/>
                        </a:rPr>
                        <a:t>5</a:t>
                      </a:r>
                      <a:endParaRPr lang="zh-CN" sz="10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tc>
                <a:tc>
                  <a:txBody>
                    <a:bodyPr/>
                    <a:lstStyle/>
                    <a:p>
                      <a:pPr algn="ctr">
                        <a:spcAft>
                          <a:spcPts val="0"/>
                        </a:spcAft>
                      </a:pPr>
                      <a:r>
                        <a:rPr lang="zh-CN" sz="1100" kern="0">
                          <a:effectLst/>
                        </a:rPr>
                        <a:t>高频吸声</a:t>
                      </a:r>
                      <a:endParaRPr lang="zh-CN" sz="10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tc>
                <a:tc>
                  <a:txBody>
                    <a:bodyPr/>
                    <a:lstStyle/>
                    <a:p>
                      <a:pPr algn="ctr">
                        <a:spcAft>
                          <a:spcPts val="0"/>
                        </a:spcAft>
                      </a:pPr>
                      <a:r>
                        <a:rPr lang="en-US" sz="1100" kern="0">
                          <a:effectLst/>
                        </a:rPr>
                        <a:t>100</a:t>
                      </a:r>
                      <a:r>
                        <a:rPr lang="zh-CN" sz="1100" kern="0">
                          <a:effectLst/>
                        </a:rPr>
                        <a:t>空腔内填</a:t>
                      </a:r>
                      <a:r>
                        <a:rPr lang="en-US" sz="1100" kern="0">
                          <a:effectLst/>
                        </a:rPr>
                        <a:t>50</a:t>
                      </a:r>
                      <a:r>
                        <a:rPr lang="zh-CN" sz="1100" kern="0">
                          <a:effectLst/>
                        </a:rPr>
                        <a:t>厚</a:t>
                      </a:r>
                      <a:r>
                        <a:rPr lang="en-US" sz="1100" kern="0">
                          <a:effectLst/>
                        </a:rPr>
                        <a:t>32K</a:t>
                      </a:r>
                      <a:r>
                        <a:rPr lang="zh-CN" sz="1100" kern="0">
                          <a:effectLst/>
                        </a:rPr>
                        <a:t>玻璃棉后</a:t>
                      </a:r>
                      <a:r>
                        <a:rPr lang="en-US" sz="1100" kern="0">
                          <a:effectLst/>
                        </a:rPr>
                        <a:t>50</a:t>
                      </a:r>
                      <a:r>
                        <a:rPr lang="zh-CN" sz="1100" kern="0">
                          <a:effectLst/>
                        </a:rPr>
                        <a:t>空腔</a:t>
                      </a:r>
                      <a:r>
                        <a:rPr lang="en-US" sz="1100" kern="0">
                          <a:effectLst/>
                        </a:rPr>
                        <a:t>,</a:t>
                      </a:r>
                      <a:r>
                        <a:rPr lang="zh-CN" sz="1100" kern="0">
                          <a:effectLst/>
                        </a:rPr>
                        <a:t>外罩透声饰面（软包，透声阻燃织物，条形穿孔板，大穿孔板等）</a:t>
                      </a:r>
                      <a:endParaRPr lang="zh-CN" sz="10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tc>
                <a:tc>
                  <a:txBody>
                    <a:bodyPr/>
                    <a:lstStyle/>
                    <a:p>
                      <a:pPr algn="ctr">
                        <a:spcAft>
                          <a:spcPts val="0"/>
                        </a:spcAft>
                      </a:pPr>
                      <a:r>
                        <a:rPr lang="zh-CN" sz="1100" kern="0">
                          <a:effectLst/>
                          <a:highlight>
                            <a:srgbClr val="0000FF"/>
                          </a:highlight>
                        </a:rPr>
                        <a:t>□</a:t>
                      </a:r>
                      <a:endParaRPr lang="zh-CN" sz="10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tc>
              </a:tr>
              <a:tr h="129217">
                <a:tc>
                  <a:txBody>
                    <a:bodyPr/>
                    <a:lstStyle/>
                    <a:p>
                      <a:pPr algn="ctr">
                        <a:spcAft>
                          <a:spcPts val="0"/>
                        </a:spcAft>
                      </a:pPr>
                      <a:r>
                        <a:rPr lang="zh-CN" sz="1100" kern="0">
                          <a:effectLst/>
                        </a:rPr>
                        <a:t>构造</a:t>
                      </a:r>
                      <a:r>
                        <a:rPr lang="en-US" sz="1100" kern="0">
                          <a:effectLst/>
                        </a:rPr>
                        <a:t>6</a:t>
                      </a:r>
                      <a:endParaRPr lang="zh-CN" sz="10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tc>
                <a:tc>
                  <a:txBody>
                    <a:bodyPr/>
                    <a:lstStyle/>
                    <a:p>
                      <a:pPr algn="ctr">
                        <a:spcAft>
                          <a:spcPts val="0"/>
                        </a:spcAft>
                      </a:pPr>
                      <a:r>
                        <a:rPr lang="zh-CN" sz="1100" kern="0">
                          <a:effectLst/>
                        </a:rPr>
                        <a:t>低频吸声</a:t>
                      </a:r>
                      <a:endParaRPr lang="zh-CN" sz="10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tc>
                <a:tc>
                  <a:txBody>
                    <a:bodyPr/>
                    <a:lstStyle/>
                    <a:p>
                      <a:pPr algn="ctr">
                        <a:spcAft>
                          <a:spcPts val="0"/>
                        </a:spcAft>
                      </a:pPr>
                      <a:r>
                        <a:rPr lang="en-US" sz="1100" kern="0">
                          <a:effectLst/>
                        </a:rPr>
                        <a:t>6</a:t>
                      </a:r>
                      <a:r>
                        <a:rPr lang="zh-CN" sz="1100" kern="0">
                          <a:effectLst/>
                        </a:rPr>
                        <a:t>厚</a:t>
                      </a:r>
                      <a:r>
                        <a:rPr lang="en-US" sz="1100" kern="0">
                          <a:effectLst/>
                        </a:rPr>
                        <a:t>FC</a:t>
                      </a:r>
                      <a:r>
                        <a:rPr lang="zh-CN" sz="1100" kern="0">
                          <a:effectLst/>
                        </a:rPr>
                        <a:t>板后</a:t>
                      </a:r>
                      <a:r>
                        <a:rPr lang="en-US" sz="1100" kern="0">
                          <a:effectLst/>
                        </a:rPr>
                        <a:t>100</a:t>
                      </a:r>
                      <a:r>
                        <a:rPr lang="zh-CN" sz="1100" kern="0">
                          <a:effectLst/>
                        </a:rPr>
                        <a:t>空腔</a:t>
                      </a:r>
                      <a:r>
                        <a:rPr lang="en-US" sz="1100" kern="0">
                          <a:effectLst/>
                        </a:rPr>
                        <a:t>,</a:t>
                      </a:r>
                      <a:r>
                        <a:rPr lang="zh-CN" sz="1100" kern="0">
                          <a:effectLst/>
                        </a:rPr>
                        <a:t>内填</a:t>
                      </a:r>
                      <a:r>
                        <a:rPr lang="en-US" sz="1100" kern="0">
                          <a:effectLst/>
                        </a:rPr>
                        <a:t>50</a:t>
                      </a:r>
                      <a:r>
                        <a:rPr lang="zh-CN" sz="1100" kern="0">
                          <a:effectLst/>
                        </a:rPr>
                        <a:t>厚玻璃棉，外包织物或喷漆。</a:t>
                      </a:r>
                      <a:endParaRPr lang="zh-CN" sz="10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tc>
                <a:tc>
                  <a:txBody>
                    <a:bodyPr/>
                    <a:lstStyle/>
                    <a:p>
                      <a:pPr algn="ctr">
                        <a:spcAft>
                          <a:spcPts val="0"/>
                        </a:spcAft>
                      </a:pPr>
                      <a:r>
                        <a:rPr lang="zh-CN" sz="1100" kern="0">
                          <a:effectLst/>
                          <a:highlight>
                            <a:srgbClr val="FF0000"/>
                          </a:highlight>
                        </a:rPr>
                        <a:t>□</a:t>
                      </a:r>
                      <a:endParaRPr lang="zh-CN" sz="10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tc>
              </a:tr>
              <a:tr h="129217">
                <a:tc>
                  <a:txBody>
                    <a:bodyPr/>
                    <a:lstStyle/>
                    <a:p>
                      <a:pPr algn="ctr">
                        <a:spcAft>
                          <a:spcPts val="0"/>
                        </a:spcAft>
                      </a:pPr>
                      <a:r>
                        <a:rPr lang="zh-CN" sz="1100" kern="0">
                          <a:effectLst/>
                        </a:rPr>
                        <a:t>构造</a:t>
                      </a:r>
                      <a:r>
                        <a:rPr lang="en-US" sz="1100" kern="0">
                          <a:effectLst/>
                        </a:rPr>
                        <a:t>7</a:t>
                      </a:r>
                      <a:endParaRPr lang="zh-CN" sz="10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tc>
                <a:tc>
                  <a:txBody>
                    <a:bodyPr/>
                    <a:lstStyle/>
                    <a:p>
                      <a:pPr algn="ctr">
                        <a:spcAft>
                          <a:spcPts val="0"/>
                        </a:spcAft>
                      </a:pPr>
                      <a:r>
                        <a:rPr lang="zh-CN" sz="1100" kern="0">
                          <a:effectLst/>
                        </a:rPr>
                        <a:t>隔声低频吸声</a:t>
                      </a:r>
                      <a:endParaRPr lang="zh-CN" sz="10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tc>
                <a:tc>
                  <a:txBody>
                    <a:bodyPr/>
                    <a:lstStyle/>
                    <a:p>
                      <a:pPr algn="ctr">
                        <a:spcAft>
                          <a:spcPts val="0"/>
                        </a:spcAft>
                      </a:pPr>
                      <a:r>
                        <a:rPr lang="en-US" sz="1100" kern="0">
                          <a:effectLst/>
                        </a:rPr>
                        <a:t>100</a:t>
                      </a:r>
                      <a:r>
                        <a:rPr lang="zh-CN" sz="1100" kern="0">
                          <a:effectLst/>
                        </a:rPr>
                        <a:t>空腔双层</a:t>
                      </a:r>
                      <a:r>
                        <a:rPr lang="en-US" sz="1100" kern="0">
                          <a:effectLst/>
                        </a:rPr>
                        <a:t>12</a:t>
                      </a:r>
                      <a:r>
                        <a:rPr lang="zh-CN" sz="1100" kern="0">
                          <a:effectLst/>
                        </a:rPr>
                        <a:t>厚石膏板</a:t>
                      </a:r>
                      <a:r>
                        <a:rPr lang="en-US" sz="1100" kern="0">
                          <a:effectLst/>
                        </a:rPr>
                        <a:t>+6</a:t>
                      </a:r>
                      <a:r>
                        <a:rPr lang="zh-CN" sz="1100" kern="0">
                          <a:effectLst/>
                        </a:rPr>
                        <a:t>厚</a:t>
                      </a:r>
                      <a:r>
                        <a:rPr lang="en-US" sz="1100" kern="0">
                          <a:effectLst/>
                        </a:rPr>
                        <a:t>FC</a:t>
                      </a:r>
                      <a:r>
                        <a:rPr lang="zh-CN" sz="1100" kern="0">
                          <a:effectLst/>
                        </a:rPr>
                        <a:t>板拼成</a:t>
                      </a:r>
                      <a:endParaRPr lang="zh-CN" sz="10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tc>
                <a:tc>
                  <a:txBody>
                    <a:bodyPr/>
                    <a:lstStyle/>
                    <a:p>
                      <a:pPr algn="ctr">
                        <a:spcAft>
                          <a:spcPts val="0"/>
                        </a:spcAft>
                      </a:pPr>
                      <a:r>
                        <a:rPr lang="zh-CN" sz="1100" kern="0">
                          <a:effectLst/>
                          <a:highlight>
                            <a:srgbClr val="800080"/>
                          </a:highlight>
                        </a:rPr>
                        <a:t>□</a:t>
                      </a:r>
                      <a:endParaRPr lang="zh-CN" sz="10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tc>
              </a:tr>
              <a:tr h="129217">
                <a:tc>
                  <a:txBody>
                    <a:bodyPr/>
                    <a:lstStyle/>
                    <a:p>
                      <a:pPr algn="ctr">
                        <a:spcAft>
                          <a:spcPts val="0"/>
                        </a:spcAft>
                      </a:pPr>
                      <a:r>
                        <a:rPr lang="zh-CN" sz="1100" kern="0">
                          <a:effectLst/>
                        </a:rPr>
                        <a:t>构造</a:t>
                      </a:r>
                      <a:r>
                        <a:rPr lang="en-US" sz="1100" kern="0">
                          <a:effectLst/>
                        </a:rPr>
                        <a:t>8</a:t>
                      </a:r>
                      <a:endParaRPr lang="zh-CN" sz="10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tc>
                <a:tc>
                  <a:txBody>
                    <a:bodyPr/>
                    <a:lstStyle/>
                    <a:p>
                      <a:pPr algn="ctr">
                        <a:spcAft>
                          <a:spcPts val="0"/>
                        </a:spcAft>
                      </a:pPr>
                      <a:r>
                        <a:rPr lang="zh-CN" sz="1100" kern="0">
                          <a:effectLst/>
                        </a:rPr>
                        <a:t>隔声全频吸声</a:t>
                      </a:r>
                      <a:endParaRPr lang="zh-CN" sz="10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tc>
                <a:tc>
                  <a:txBody>
                    <a:bodyPr/>
                    <a:lstStyle/>
                    <a:p>
                      <a:pPr algn="ctr">
                        <a:spcAft>
                          <a:spcPts val="0"/>
                        </a:spcAft>
                      </a:pPr>
                      <a:r>
                        <a:rPr lang="en-US" sz="1100" kern="0">
                          <a:effectLst/>
                        </a:rPr>
                        <a:t>100</a:t>
                      </a:r>
                      <a:r>
                        <a:rPr lang="zh-CN" sz="1100" kern="0">
                          <a:effectLst/>
                        </a:rPr>
                        <a:t>空腔</a:t>
                      </a:r>
                      <a:r>
                        <a:rPr lang="en-US" sz="1100" kern="0">
                          <a:effectLst/>
                        </a:rPr>
                        <a:t>+</a:t>
                      </a:r>
                      <a:r>
                        <a:rPr lang="zh-CN" sz="1100" kern="0">
                          <a:effectLst/>
                        </a:rPr>
                        <a:t>双层</a:t>
                      </a:r>
                      <a:r>
                        <a:rPr lang="en-US" sz="1100" kern="0">
                          <a:effectLst/>
                        </a:rPr>
                        <a:t>12</a:t>
                      </a:r>
                      <a:r>
                        <a:rPr lang="zh-CN" sz="1100" kern="0">
                          <a:effectLst/>
                        </a:rPr>
                        <a:t>厚石膏板</a:t>
                      </a:r>
                      <a:r>
                        <a:rPr lang="en-US" sz="1100" kern="0">
                          <a:effectLst/>
                        </a:rPr>
                        <a:t>+100</a:t>
                      </a:r>
                      <a:r>
                        <a:rPr lang="zh-CN" sz="1100" kern="0">
                          <a:effectLst/>
                        </a:rPr>
                        <a:t>空腔内填</a:t>
                      </a:r>
                      <a:r>
                        <a:rPr lang="en-US" sz="1100" kern="0">
                          <a:effectLst/>
                        </a:rPr>
                        <a:t>100</a:t>
                      </a:r>
                      <a:r>
                        <a:rPr lang="zh-CN" sz="1100" kern="0">
                          <a:effectLst/>
                        </a:rPr>
                        <a:t>厚</a:t>
                      </a:r>
                      <a:r>
                        <a:rPr lang="en-US" sz="1100" kern="0">
                          <a:effectLst/>
                        </a:rPr>
                        <a:t>32K</a:t>
                      </a:r>
                      <a:r>
                        <a:rPr lang="zh-CN" sz="1100" kern="0">
                          <a:effectLst/>
                        </a:rPr>
                        <a:t>玻璃棉</a:t>
                      </a:r>
                      <a:endParaRPr lang="zh-CN" sz="10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tc>
                <a:tc>
                  <a:txBody>
                    <a:bodyPr/>
                    <a:lstStyle/>
                    <a:p>
                      <a:pPr algn="ctr">
                        <a:spcAft>
                          <a:spcPts val="0"/>
                        </a:spcAft>
                      </a:pPr>
                      <a:r>
                        <a:rPr lang="zh-CN" sz="1100" kern="0">
                          <a:effectLst/>
                          <a:highlight>
                            <a:srgbClr val="800000"/>
                          </a:highlight>
                        </a:rPr>
                        <a:t>□</a:t>
                      </a:r>
                      <a:endParaRPr lang="zh-CN" sz="10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tc>
              </a:tr>
              <a:tr h="258434">
                <a:tc>
                  <a:txBody>
                    <a:bodyPr/>
                    <a:lstStyle/>
                    <a:p>
                      <a:pPr algn="ctr">
                        <a:spcAft>
                          <a:spcPts val="0"/>
                        </a:spcAft>
                      </a:pPr>
                      <a:r>
                        <a:rPr lang="zh-CN" sz="1100" kern="0">
                          <a:effectLst/>
                        </a:rPr>
                        <a:t>构造</a:t>
                      </a:r>
                      <a:r>
                        <a:rPr lang="en-US" sz="1100" kern="0">
                          <a:effectLst/>
                        </a:rPr>
                        <a:t>9</a:t>
                      </a:r>
                      <a:endParaRPr lang="zh-CN" sz="10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tc>
                <a:tc>
                  <a:txBody>
                    <a:bodyPr/>
                    <a:lstStyle/>
                    <a:p>
                      <a:pPr algn="ctr">
                        <a:spcAft>
                          <a:spcPts val="0"/>
                        </a:spcAft>
                      </a:pPr>
                      <a:r>
                        <a:rPr lang="zh-CN" sz="1100" kern="0">
                          <a:effectLst/>
                        </a:rPr>
                        <a:t>隔声全频吸声</a:t>
                      </a:r>
                      <a:endParaRPr lang="zh-CN" sz="10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tc>
                <a:tc>
                  <a:txBody>
                    <a:bodyPr/>
                    <a:lstStyle/>
                    <a:p>
                      <a:pPr algn="ctr">
                        <a:spcAft>
                          <a:spcPts val="0"/>
                        </a:spcAft>
                      </a:pPr>
                      <a:r>
                        <a:rPr lang="en-US" sz="1100" kern="0">
                          <a:effectLst/>
                        </a:rPr>
                        <a:t>100</a:t>
                      </a:r>
                      <a:r>
                        <a:rPr lang="zh-CN" sz="1100" kern="0">
                          <a:effectLst/>
                        </a:rPr>
                        <a:t>空腔</a:t>
                      </a:r>
                      <a:r>
                        <a:rPr lang="en-US" sz="1100" kern="0">
                          <a:effectLst/>
                        </a:rPr>
                        <a:t>+</a:t>
                      </a:r>
                      <a:r>
                        <a:rPr lang="zh-CN" sz="1100" kern="0">
                          <a:effectLst/>
                        </a:rPr>
                        <a:t>双层</a:t>
                      </a:r>
                      <a:r>
                        <a:rPr lang="en-US" sz="1100" kern="0">
                          <a:effectLst/>
                        </a:rPr>
                        <a:t>12</a:t>
                      </a:r>
                      <a:r>
                        <a:rPr lang="zh-CN" sz="1100" kern="0">
                          <a:effectLst/>
                        </a:rPr>
                        <a:t>厚石膏板</a:t>
                      </a:r>
                      <a:r>
                        <a:rPr lang="en-US" sz="1100" kern="0">
                          <a:effectLst/>
                        </a:rPr>
                        <a:t>+100</a:t>
                      </a:r>
                      <a:r>
                        <a:rPr lang="zh-CN" sz="1100" kern="0">
                          <a:effectLst/>
                        </a:rPr>
                        <a:t>空腔内填</a:t>
                      </a:r>
                      <a:r>
                        <a:rPr lang="en-US" sz="1100" kern="0">
                          <a:effectLst/>
                        </a:rPr>
                        <a:t>100</a:t>
                      </a:r>
                      <a:r>
                        <a:rPr lang="zh-CN" sz="1100" kern="0">
                          <a:effectLst/>
                        </a:rPr>
                        <a:t>厚</a:t>
                      </a:r>
                      <a:r>
                        <a:rPr lang="en-US" sz="1100" kern="0">
                          <a:effectLst/>
                        </a:rPr>
                        <a:t>32K</a:t>
                      </a:r>
                      <a:r>
                        <a:rPr lang="zh-CN" sz="1100" kern="0">
                          <a:effectLst/>
                        </a:rPr>
                        <a:t>玻璃棉</a:t>
                      </a:r>
                      <a:r>
                        <a:rPr lang="en-US" sz="1100" kern="0">
                          <a:effectLst/>
                        </a:rPr>
                        <a:t>+50</a:t>
                      </a:r>
                      <a:r>
                        <a:rPr lang="zh-CN" sz="1100" kern="0">
                          <a:effectLst/>
                        </a:rPr>
                        <a:t>厚</a:t>
                      </a:r>
                      <a:r>
                        <a:rPr lang="en-US" sz="1100" kern="0">
                          <a:effectLst/>
                        </a:rPr>
                        <a:t>80K</a:t>
                      </a:r>
                      <a:r>
                        <a:rPr lang="zh-CN" sz="1100" kern="0">
                          <a:effectLst/>
                        </a:rPr>
                        <a:t>玻璃棉阻燃板</a:t>
                      </a:r>
                      <a:endParaRPr lang="zh-CN" sz="10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tc>
                <a:tc>
                  <a:txBody>
                    <a:bodyPr/>
                    <a:lstStyle/>
                    <a:p>
                      <a:pPr algn="ctr">
                        <a:spcAft>
                          <a:spcPts val="0"/>
                        </a:spcAft>
                      </a:pPr>
                      <a:r>
                        <a:rPr lang="zh-CN" sz="1100" kern="0" dirty="0">
                          <a:effectLst/>
                          <a:highlight>
                            <a:srgbClr val="808000"/>
                          </a:highlight>
                        </a:rPr>
                        <a:t>□</a:t>
                      </a:r>
                      <a:endParaRPr lang="zh-CN" sz="100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tc>
              </a:tr>
            </a:tbl>
          </a:graphicData>
        </a:graphic>
      </p:graphicFrame>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3" name="直接连接符 16"/>
          <p:cNvSpPr>
            <a:spLocks noChangeShapeType="1"/>
          </p:cNvSpPr>
          <p:nvPr/>
        </p:nvSpPr>
        <p:spPr bwMode="auto">
          <a:xfrm>
            <a:off x="-20638" y="942975"/>
            <a:ext cx="9144001" cy="3175"/>
          </a:xfrm>
          <a:prstGeom prst="line">
            <a:avLst/>
          </a:prstGeom>
          <a:noFill/>
          <a:ln w="9525">
            <a:solidFill>
              <a:srgbClr val="595959"/>
            </a:solidFill>
            <a:prstDash val="sysDash"/>
            <a:round/>
            <a:headEnd/>
            <a:tailEnd/>
          </a:ln>
        </p:spPr>
        <p:txBody>
          <a:bodyPr/>
          <a:lstStyle/>
          <a:p>
            <a:endParaRPr lang="zh-CN" altLang="en-US"/>
          </a:p>
        </p:txBody>
      </p:sp>
      <p:sp>
        <p:nvSpPr>
          <p:cNvPr id="6" name="矩形 1"/>
          <p:cNvSpPr>
            <a:spLocks noChangeArrowheads="1"/>
          </p:cNvSpPr>
          <p:nvPr/>
        </p:nvSpPr>
        <p:spPr bwMode="auto">
          <a:xfrm>
            <a:off x="377825" y="546100"/>
            <a:ext cx="5310188" cy="400050"/>
          </a:xfrm>
          <a:prstGeom prst="rect">
            <a:avLst/>
          </a:prstGeom>
          <a:noFill/>
          <a:ln>
            <a:noFill/>
          </a:ln>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fontAlgn="auto" hangingPunct="1">
              <a:spcBef>
                <a:spcPts val="0"/>
              </a:spcBef>
              <a:spcAft>
                <a:spcPts val="0"/>
              </a:spcAft>
              <a:defRPr/>
            </a:pPr>
            <a:r>
              <a:rPr lang="en-US" altLang="zh-CN" sz="2000" b="1" dirty="0">
                <a:solidFill>
                  <a:schemeClr val="accent4">
                    <a:lumMod val="75000"/>
                  </a:schemeClr>
                </a:solidFill>
                <a:latin typeface="微软雅黑" pitchFamily="34" charset="-122"/>
                <a:ea typeface="微软雅黑" pitchFamily="34" charset="-122"/>
                <a:sym typeface="微软雅黑" pitchFamily="34" charset="-122"/>
              </a:rPr>
              <a:t>│</a:t>
            </a:r>
            <a:r>
              <a:rPr lang="zh-CN" altLang="en-US" sz="2000" b="1" dirty="0">
                <a:solidFill>
                  <a:schemeClr val="accent4">
                    <a:lumMod val="75000"/>
                  </a:schemeClr>
                </a:solidFill>
                <a:latin typeface="微软雅黑" pitchFamily="34" charset="-122"/>
                <a:ea typeface="微软雅黑" pitchFamily="34" charset="-122"/>
                <a:sym typeface="微软雅黑" pitchFamily="34" charset="-122"/>
              </a:rPr>
              <a:t>主要技术</a:t>
            </a:r>
            <a:r>
              <a:rPr lang="en-US" altLang="zh-CN" sz="2000" b="1" dirty="0">
                <a:solidFill>
                  <a:schemeClr val="accent4">
                    <a:lumMod val="75000"/>
                  </a:schemeClr>
                </a:solidFill>
                <a:latin typeface="华文细黑" panose="02010600040101010101" pitchFamily="2" charset="-122"/>
                <a:ea typeface="华文细黑" panose="02010600040101010101" pitchFamily="2" charset="-122"/>
                <a:sym typeface="微软雅黑" pitchFamily="34" charset="-122"/>
              </a:rPr>
              <a:t>│</a:t>
            </a:r>
            <a:r>
              <a:rPr lang="zh-CN" altLang="en-US" sz="2000" b="1" dirty="0">
                <a:solidFill>
                  <a:schemeClr val="accent4">
                    <a:lumMod val="75000"/>
                  </a:schemeClr>
                </a:solidFill>
                <a:latin typeface="华文细黑" panose="02010600040101010101" pitchFamily="2" charset="-122"/>
                <a:ea typeface="华文细黑" panose="02010600040101010101" pitchFamily="2" charset="-122"/>
                <a:sym typeface="微软雅黑" pitchFamily="34" charset="-122"/>
              </a:rPr>
              <a:t>建筑</a:t>
            </a:r>
            <a:r>
              <a:rPr lang="en-US" altLang="zh-CN" sz="2000" dirty="0">
                <a:solidFill>
                  <a:schemeClr val="accent4">
                    <a:lumMod val="75000"/>
                  </a:schemeClr>
                </a:solidFill>
                <a:latin typeface="华文细黑" panose="02010600040101010101" pitchFamily="2" charset="-122"/>
                <a:ea typeface="华文细黑" panose="02010600040101010101" pitchFamily="2" charset="-122"/>
                <a:sym typeface="微软雅黑" pitchFamily="34" charset="-122"/>
              </a:rPr>
              <a:t>│</a:t>
            </a:r>
            <a:r>
              <a:rPr lang="zh-CN" altLang="en-US" dirty="0" smtClean="0">
                <a:solidFill>
                  <a:schemeClr val="accent4">
                    <a:lumMod val="75000"/>
                  </a:schemeClr>
                </a:solidFill>
                <a:latin typeface="华文细黑" panose="02010600040101010101" pitchFamily="2" charset="-122"/>
                <a:ea typeface="华文细黑" panose="02010600040101010101" pitchFamily="2" charset="-122"/>
                <a:sym typeface="微软雅黑" pitchFamily="34" charset="-122"/>
              </a:rPr>
              <a:t>室内光环境</a:t>
            </a:r>
            <a:endParaRPr lang="zh-CN" altLang="en-US" dirty="0">
              <a:solidFill>
                <a:schemeClr val="accent4">
                  <a:lumMod val="75000"/>
                </a:schemeClr>
              </a:solidFill>
              <a:latin typeface="华文细黑" panose="02010600040101010101" pitchFamily="2" charset="-122"/>
              <a:ea typeface="华文细黑" panose="02010600040101010101" pitchFamily="2" charset="-122"/>
            </a:endParaRPr>
          </a:p>
        </p:txBody>
      </p:sp>
      <p:sp>
        <p:nvSpPr>
          <p:cNvPr id="12" name="矩形 19"/>
          <p:cNvSpPr>
            <a:spLocks noChangeArrowheads="1"/>
          </p:cNvSpPr>
          <p:nvPr/>
        </p:nvSpPr>
        <p:spPr bwMode="auto">
          <a:xfrm>
            <a:off x="0" y="6499225"/>
            <a:ext cx="9144000" cy="153988"/>
          </a:xfrm>
          <a:prstGeom prst="rect">
            <a:avLst/>
          </a:prstGeom>
          <a:solidFill>
            <a:schemeClr val="accent4">
              <a:lumMod val="50000"/>
            </a:schemeClr>
          </a:solidFill>
          <a:ln>
            <a:noFill/>
          </a:ln>
          <a:extLst/>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fontAlgn="auto" hangingPunct="1">
              <a:spcBef>
                <a:spcPts val="0"/>
              </a:spcBef>
              <a:spcAft>
                <a:spcPts val="0"/>
              </a:spcAft>
              <a:defRPr/>
            </a:pPr>
            <a:endParaRPr lang="zh-CN" altLang="en-US">
              <a:solidFill>
                <a:srgbClr val="FFFFFF"/>
              </a:solidFill>
              <a:latin typeface="宋体" pitchFamily="2" charset="-122"/>
              <a:sym typeface="宋体" pitchFamily="2" charset="-122"/>
            </a:endParaRPr>
          </a:p>
        </p:txBody>
      </p:sp>
      <p:sp>
        <p:nvSpPr>
          <p:cNvPr id="54276" name="灯片编号占位符 5"/>
          <p:cNvSpPr txBox="1">
            <a:spLocks/>
          </p:cNvSpPr>
          <p:nvPr/>
        </p:nvSpPr>
        <p:spPr bwMode="auto">
          <a:xfrm>
            <a:off x="8832850" y="6664325"/>
            <a:ext cx="323850" cy="365125"/>
          </a:xfrm>
          <a:prstGeom prst="rect">
            <a:avLst/>
          </a:prstGeom>
          <a:noFill/>
          <a:ln w="9525">
            <a:noFill/>
            <a:miter lim="800000"/>
            <a:headEnd/>
            <a:tailEnd/>
          </a:ln>
        </p:spPr>
        <p:txBody>
          <a:bodyPr/>
          <a:lstStyle/>
          <a:p>
            <a:fld id="{604074FF-544F-4AC6-BC34-5E75F5F55ED0}" type="slidenum">
              <a:rPr lang="zh-CN" altLang="en-US" sz="1000">
                <a:solidFill>
                  <a:schemeClr val="bg1"/>
                </a:solidFill>
                <a:latin typeface="Arial Unicode MS" pitchFamily="34" charset="-122"/>
                <a:ea typeface="Arial Unicode MS" pitchFamily="34" charset="-122"/>
                <a:cs typeface="Arial Unicode MS" pitchFamily="34" charset="-122"/>
              </a:rPr>
              <a:pPr/>
              <a:t>19</a:t>
            </a:fld>
            <a:endParaRPr lang="zh-CN" altLang="en-US" sz="1000">
              <a:solidFill>
                <a:schemeClr val="bg1"/>
              </a:solidFill>
              <a:latin typeface="Arial Unicode MS" pitchFamily="34" charset="-122"/>
              <a:ea typeface="Arial Unicode MS" pitchFamily="34" charset="-122"/>
              <a:cs typeface="Arial Unicode MS" pitchFamily="34" charset="-122"/>
            </a:endParaRPr>
          </a:p>
        </p:txBody>
      </p:sp>
      <p:pic>
        <p:nvPicPr>
          <p:cNvPr id="16" name="图片 15" descr="D:\科技馆\最终图纸\采光\11.27\1127pic\1层.bmp"/>
          <p:cNvPicPr/>
          <p:nvPr/>
        </p:nvPicPr>
        <p:blipFill>
          <a:blip r:embed="rId2" cstate="print"/>
          <a:srcRect/>
          <a:stretch>
            <a:fillRect/>
          </a:stretch>
        </p:blipFill>
        <p:spPr bwMode="auto">
          <a:xfrm>
            <a:off x="827584" y="1143844"/>
            <a:ext cx="3326616" cy="1429599"/>
          </a:xfrm>
          <a:prstGeom prst="rect">
            <a:avLst/>
          </a:prstGeom>
          <a:noFill/>
          <a:ln w="9525">
            <a:noFill/>
            <a:miter lim="800000"/>
            <a:headEnd/>
            <a:tailEnd/>
          </a:ln>
        </p:spPr>
      </p:pic>
      <p:sp>
        <p:nvSpPr>
          <p:cNvPr id="3" name="矩形 2"/>
          <p:cNvSpPr/>
          <p:nvPr/>
        </p:nvSpPr>
        <p:spPr>
          <a:xfrm>
            <a:off x="2195736" y="2535686"/>
            <a:ext cx="505267" cy="348813"/>
          </a:xfrm>
          <a:prstGeom prst="rect">
            <a:avLst/>
          </a:prstGeom>
        </p:spPr>
        <p:txBody>
          <a:bodyPr wrap="none">
            <a:spAutoFit/>
          </a:bodyPr>
          <a:lstStyle/>
          <a:p>
            <a:pPr indent="127000" algn="ctr" eaLnBrk="0">
              <a:lnSpc>
                <a:spcPts val="2000"/>
              </a:lnSpc>
              <a:spcAft>
                <a:spcPts val="0"/>
              </a:spcAft>
            </a:pPr>
            <a:r>
              <a:rPr lang="en-US" altLang="zh-CN" sz="1000" dirty="0">
                <a:latin typeface="宋体" panose="02010600030101010101" pitchFamily="2" charset="-122"/>
                <a:ea typeface="宋体" panose="02010600030101010101" pitchFamily="2" charset="-122"/>
              </a:rPr>
              <a:t>1</a:t>
            </a:r>
            <a:r>
              <a:rPr lang="zh-CN" altLang="zh-CN" sz="1000" dirty="0">
                <a:latin typeface="Times New Roman" panose="02020603050405020304" pitchFamily="18" charset="0"/>
                <a:ea typeface="宋体" panose="02010600030101010101" pitchFamily="2" charset="-122"/>
              </a:rPr>
              <a:t>层</a:t>
            </a:r>
            <a:endParaRPr lang="zh-CN" altLang="zh-CN" sz="1000" dirty="0">
              <a:effectLst/>
              <a:latin typeface="Times New Roman" panose="02020603050405020304" pitchFamily="18" charset="0"/>
              <a:ea typeface="宋体" panose="02010600030101010101" pitchFamily="2" charset="-122"/>
            </a:endParaRPr>
          </a:p>
        </p:txBody>
      </p:sp>
      <p:pic>
        <p:nvPicPr>
          <p:cNvPr id="19" name="图片 18" descr="D:\科技馆\最终图纸\采光\11.27\1127pic\2层.bmp"/>
          <p:cNvPicPr/>
          <p:nvPr/>
        </p:nvPicPr>
        <p:blipFill>
          <a:blip r:embed="rId3" cstate="print"/>
          <a:srcRect/>
          <a:stretch>
            <a:fillRect/>
          </a:stretch>
        </p:blipFill>
        <p:spPr bwMode="auto">
          <a:xfrm>
            <a:off x="5220072" y="1068195"/>
            <a:ext cx="3090448" cy="1422849"/>
          </a:xfrm>
          <a:prstGeom prst="rect">
            <a:avLst/>
          </a:prstGeom>
          <a:noFill/>
          <a:ln w="9525">
            <a:noFill/>
            <a:miter lim="800000"/>
            <a:headEnd/>
            <a:tailEnd/>
          </a:ln>
        </p:spPr>
      </p:pic>
      <p:sp>
        <p:nvSpPr>
          <p:cNvPr id="20" name="矩形 19"/>
          <p:cNvSpPr/>
          <p:nvPr/>
        </p:nvSpPr>
        <p:spPr>
          <a:xfrm>
            <a:off x="6268116" y="2500453"/>
            <a:ext cx="505267" cy="313227"/>
          </a:xfrm>
          <a:prstGeom prst="rect">
            <a:avLst/>
          </a:prstGeom>
        </p:spPr>
        <p:txBody>
          <a:bodyPr wrap="none">
            <a:spAutoFit/>
          </a:bodyPr>
          <a:lstStyle/>
          <a:p>
            <a:pPr indent="127000" algn="ctr" eaLnBrk="0">
              <a:lnSpc>
                <a:spcPts val="2000"/>
              </a:lnSpc>
              <a:spcAft>
                <a:spcPts val="0"/>
              </a:spcAft>
            </a:pPr>
            <a:r>
              <a:rPr lang="en-US" altLang="zh-CN" sz="1000" dirty="0" smtClean="0">
                <a:latin typeface="宋体" panose="02010600030101010101" pitchFamily="2" charset="-122"/>
                <a:ea typeface="宋体" panose="02010600030101010101" pitchFamily="2" charset="-122"/>
              </a:rPr>
              <a:t>2</a:t>
            </a:r>
            <a:r>
              <a:rPr lang="zh-CN" altLang="zh-CN" sz="1000" dirty="0" smtClean="0">
                <a:latin typeface="Times New Roman" panose="02020603050405020304" pitchFamily="18" charset="0"/>
                <a:ea typeface="宋体" panose="02010600030101010101" pitchFamily="2" charset="-122"/>
              </a:rPr>
              <a:t>层</a:t>
            </a:r>
            <a:endParaRPr lang="zh-CN" altLang="zh-CN" sz="1000" dirty="0">
              <a:effectLst/>
              <a:latin typeface="Times New Roman" panose="02020603050405020304" pitchFamily="18" charset="0"/>
              <a:ea typeface="宋体" panose="02010600030101010101" pitchFamily="2" charset="-122"/>
            </a:endParaRPr>
          </a:p>
        </p:txBody>
      </p:sp>
      <p:pic>
        <p:nvPicPr>
          <p:cNvPr id="21" name="图片 20" descr="D:\科技馆\最终图纸\采光\11.27\1127pic\3层.bmp"/>
          <p:cNvPicPr/>
          <p:nvPr/>
        </p:nvPicPr>
        <p:blipFill>
          <a:blip r:embed="rId4" cstate="print"/>
          <a:srcRect/>
          <a:stretch>
            <a:fillRect/>
          </a:stretch>
        </p:blipFill>
        <p:spPr bwMode="auto">
          <a:xfrm>
            <a:off x="827584" y="2884499"/>
            <a:ext cx="3326616" cy="1531581"/>
          </a:xfrm>
          <a:prstGeom prst="rect">
            <a:avLst/>
          </a:prstGeom>
          <a:noFill/>
          <a:ln w="9525">
            <a:noFill/>
            <a:miter lim="800000"/>
            <a:headEnd/>
            <a:tailEnd/>
          </a:ln>
        </p:spPr>
      </p:pic>
      <p:sp>
        <p:nvSpPr>
          <p:cNvPr id="23" name="矩形 22"/>
          <p:cNvSpPr/>
          <p:nvPr/>
        </p:nvSpPr>
        <p:spPr>
          <a:xfrm>
            <a:off x="2195736" y="4416080"/>
            <a:ext cx="505267" cy="313227"/>
          </a:xfrm>
          <a:prstGeom prst="rect">
            <a:avLst/>
          </a:prstGeom>
        </p:spPr>
        <p:txBody>
          <a:bodyPr wrap="none">
            <a:spAutoFit/>
          </a:bodyPr>
          <a:lstStyle/>
          <a:p>
            <a:pPr indent="127000" algn="ctr" eaLnBrk="0">
              <a:lnSpc>
                <a:spcPts val="2000"/>
              </a:lnSpc>
              <a:spcAft>
                <a:spcPts val="0"/>
              </a:spcAft>
            </a:pPr>
            <a:r>
              <a:rPr lang="en-US" altLang="zh-CN" sz="1000" dirty="0" smtClean="0">
                <a:latin typeface="宋体" panose="02010600030101010101" pitchFamily="2" charset="-122"/>
                <a:ea typeface="宋体" panose="02010600030101010101" pitchFamily="2" charset="-122"/>
              </a:rPr>
              <a:t>3</a:t>
            </a:r>
            <a:r>
              <a:rPr lang="zh-CN" altLang="zh-CN" sz="1000" dirty="0" smtClean="0">
                <a:latin typeface="Times New Roman" panose="02020603050405020304" pitchFamily="18" charset="0"/>
                <a:ea typeface="宋体" panose="02010600030101010101" pitchFamily="2" charset="-122"/>
              </a:rPr>
              <a:t>层</a:t>
            </a:r>
            <a:endParaRPr lang="zh-CN" altLang="zh-CN" sz="1000" dirty="0">
              <a:effectLst/>
              <a:latin typeface="Times New Roman" panose="02020603050405020304" pitchFamily="18" charset="0"/>
              <a:ea typeface="宋体" panose="02010600030101010101" pitchFamily="2" charset="-122"/>
            </a:endParaRPr>
          </a:p>
        </p:txBody>
      </p:sp>
      <p:pic>
        <p:nvPicPr>
          <p:cNvPr id="24" name="图片 23" descr="D:\科技馆\最终图纸\采光\11.27\1127pic\4层.bmp"/>
          <p:cNvPicPr/>
          <p:nvPr/>
        </p:nvPicPr>
        <p:blipFill>
          <a:blip r:embed="rId5" cstate="print"/>
          <a:srcRect/>
          <a:stretch>
            <a:fillRect/>
          </a:stretch>
        </p:blipFill>
        <p:spPr bwMode="auto">
          <a:xfrm>
            <a:off x="5148064" y="2897941"/>
            <a:ext cx="3578533" cy="1418614"/>
          </a:xfrm>
          <a:prstGeom prst="rect">
            <a:avLst/>
          </a:prstGeom>
          <a:noFill/>
          <a:ln w="9525">
            <a:noFill/>
            <a:miter lim="800000"/>
            <a:headEnd/>
            <a:tailEnd/>
          </a:ln>
        </p:spPr>
      </p:pic>
      <p:sp>
        <p:nvSpPr>
          <p:cNvPr id="25" name="矩形 24"/>
          <p:cNvSpPr/>
          <p:nvPr/>
        </p:nvSpPr>
        <p:spPr>
          <a:xfrm>
            <a:off x="6268116" y="4286221"/>
            <a:ext cx="505267" cy="313227"/>
          </a:xfrm>
          <a:prstGeom prst="rect">
            <a:avLst/>
          </a:prstGeom>
        </p:spPr>
        <p:txBody>
          <a:bodyPr wrap="none">
            <a:spAutoFit/>
          </a:bodyPr>
          <a:lstStyle/>
          <a:p>
            <a:pPr indent="127000" algn="ctr" eaLnBrk="0">
              <a:lnSpc>
                <a:spcPts val="2000"/>
              </a:lnSpc>
              <a:spcAft>
                <a:spcPts val="0"/>
              </a:spcAft>
            </a:pPr>
            <a:r>
              <a:rPr lang="en-US" altLang="zh-CN" sz="1000" dirty="0" smtClean="0">
                <a:latin typeface="宋体" panose="02010600030101010101" pitchFamily="2" charset="-122"/>
                <a:ea typeface="宋体" panose="02010600030101010101" pitchFamily="2" charset="-122"/>
              </a:rPr>
              <a:t>4</a:t>
            </a:r>
            <a:r>
              <a:rPr lang="zh-CN" altLang="zh-CN" sz="1000" dirty="0" smtClean="0">
                <a:latin typeface="Times New Roman" panose="02020603050405020304" pitchFamily="18" charset="0"/>
                <a:ea typeface="宋体" panose="02010600030101010101" pitchFamily="2" charset="-122"/>
              </a:rPr>
              <a:t>层</a:t>
            </a:r>
            <a:endParaRPr lang="zh-CN" altLang="zh-CN" sz="1000" dirty="0">
              <a:effectLst/>
              <a:latin typeface="Times New Roman" panose="02020603050405020304" pitchFamily="18" charset="0"/>
              <a:ea typeface="宋体" panose="02010600030101010101" pitchFamily="2" charset="-122"/>
            </a:endParaRPr>
          </a:p>
        </p:txBody>
      </p:sp>
      <p:pic>
        <p:nvPicPr>
          <p:cNvPr id="26" name="图片 25" descr="D:\科技馆\最终图纸\采光\11.27\1127pic\5层.bmp"/>
          <p:cNvPicPr/>
          <p:nvPr/>
        </p:nvPicPr>
        <p:blipFill>
          <a:blip r:embed="rId6" cstate="print"/>
          <a:srcRect/>
          <a:stretch>
            <a:fillRect/>
          </a:stretch>
        </p:blipFill>
        <p:spPr bwMode="auto">
          <a:xfrm>
            <a:off x="827584" y="4748708"/>
            <a:ext cx="3546666" cy="1405981"/>
          </a:xfrm>
          <a:prstGeom prst="rect">
            <a:avLst/>
          </a:prstGeom>
          <a:noFill/>
          <a:ln w="9525">
            <a:noFill/>
            <a:miter lim="800000"/>
            <a:headEnd/>
            <a:tailEnd/>
          </a:ln>
        </p:spPr>
      </p:pic>
      <p:sp>
        <p:nvSpPr>
          <p:cNvPr id="27" name="矩形 26"/>
          <p:cNvSpPr/>
          <p:nvPr/>
        </p:nvSpPr>
        <p:spPr>
          <a:xfrm>
            <a:off x="2238258" y="6017476"/>
            <a:ext cx="505267" cy="313227"/>
          </a:xfrm>
          <a:prstGeom prst="rect">
            <a:avLst/>
          </a:prstGeom>
        </p:spPr>
        <p:txBody>
          <a:bodyPr wrap="none">
            <a:spAutoFit/>
          </a:bodyPr>
          <a:lstStyle/>
          <a:p>
            <a:pPr indent="127000" algn="ctr" eaLnBrk="0">
              <a:lnSpc>
                <a:spcPts val="2000"/>
              </a:lnSpc>
              <a:spcAft>
                <a:spcPts val="0"/>
              </a:spcAft>
            </a:pPr>
            <a:r>
              <a:rPr lang="en-US" altLang="zh-CN" sz="1000" dirty="0" smtClean="0">
                <a:latin typeface="宋体" panose="02010600030101010101" pitchFamily="2" charset="-122"/>
                <a:ea typeface="宋体" panose="02010600030101010101" pitchFamily="2" charset="-122"/>
              </a:rPr>
              <a:t>5</a:t>
            </a:r>
            <a:r>
              <a:rPr lang="zh-CN" altLang="zh-CN" sz="1000" dirty="0" smtClean="0">
                <a:latin typeface="Times New Roman" panose="02020603050405020304" pitchFamily="18" charset="0"/>
                <a:ea typeface="宋体" panose="02010600030101010101" pitchFamily="2" charset="-122"/>
              </a:rPr>
              <a:t>层</a:t>
            </a:r>
            <a:endParaRPr lang="zh-CN" altLang="zh-CN" sz="1000" dirty="0">
              <a:effectLst/>
              <a:latin typeface="Times New Roman" panose="02020603050405020304" pitchFamily="18" charset="0"/>
              <a:ea typeface="宋体" panose="02010600030101010101" pitchFamily="2" charset="-122"/>
            </a:endParaRPr>
          </a:p>
        </p:txBody>
      </p:sp>
      <p:graphicFrame>
        <p:nvGraphicFramePr>
          <p:cNvPr id="5" name="表格 4"/>
          <p:cNvGraphicFramePr>
            <a:graphicFrameLocks noGrp="1"/>
          </p:cNvGraphicFramePr>
          <p:nvPr>
            <p:extLst>
              <p:ext uri="{D42A27DB-BD31-4B8C-83A1-F6EECF244321}">
                <p14:modId xmlns:p14="http://schemas.microsoft.com/office/powerpoint/2010/main" val="3200612335"/>
              </p:ext>
            </p:extLst>
          </p:nvPr>
        </p:nvGraphicFramePr>
        <p:xfrm>
          <a:off x="4932039" y="4638598"/>
          <a:ext cx="3857476" cy="1501559"/>
        </p:xfrm>
        <a:graphic>
          <a:graphicData uri="http://schemas.openxmlformats.org/drawingml/2006/table">
            <a:tbl>
              <a:tblPr firstRow="1" firstCol="1" bandRow="1">
                <a:tableStyleId>{F5AB1C69-6EDB-4FF4-983F-18BD219EF322}</a:tableStyleId>
              </a:tblPr>
              <a:tblGrid>
                <a:gridCol w="1095644"/>
                <a:gridCol w="952588"/>
                <a:gridCol w="904622"/>
                <a:gridCol w="904622"/>
              </a:tblGrid>
              <a:tr h="754537">
                <a:tc>
                  <a:txBody>
                    <a:bodyPr/>
                    <a:lstStyle/>
                    <a:p>
                      <a:pPr indent="127000" algn="ctr" eaLnBrk="0">
                        <a:lnSpc>
                          <a:spcPts val="2000"/>
                        </a:lnSpc>
                        <a:spcAft>
                          <a:spcPts val="0"/>
                        </a:spcAft>
                      </a:pPr>
                      <a:r>
                        <a:rPr lang="zh-CN" sz="1050" dirty="0">
                          <a:effectLst/>
                        </a:rPr>
                        <a:t>房间</a:t>
                      </a:r>
                      <a:r>
                        <a:rPr lang="en-US" sz="1050" dirty="0">
                          <a:effectLst/>
                        </a:rPr>
                        <a:t>/</a:t>
                      </a:r>
                      <a:r>
                        <a:rPr lang="zh-CN" sz="1050" dirty="0">
                          <a:effectLst/>
                        </a:rPr>
                        <a:t>面积</a:t>
                      </a:r>
                      <a:endParaRPr lang="zh-CN" sz="1050" dirty="0">
                        <a:effectLst/>
                        <a:latin typeface="Times New Roman" panose="02020603050405020304" pitchFamily="18" charset="0"/>
                        <a:ea typeface="宋体" panose="02010600030101010101" pitchFamily="2" charset="-122"/>
                      </a:endParaRPr>
                    </a:p>
                  </a:txBody>
                  <a:tcPr marL="68580" marR="68580" marT="0" marB="0" anchor="ctr"/>
                </a:tc>
                <a:tc>
                  <a:txBody>
                    <a:bodyPr/>
                    <a:lstStyle/>
                    <a:p>
                      <a:pPr indent="127000" algn="ctr" eaLnBrk="0">
                        <a:lnSpc>
                          <a:spcPts val="2000"/>
                        </a:lnSpc>
                        <a:spcAft>
                          <a:spcPts val="0"/>
                        </a:spcAft>
                      </a:pPr>
                      <a:r>
                        <a:rPr lang="zh-CN" sz="1050" dirty="0">
                          <a:effectLst/>
                        </a:rPr>
                        <a:t>总数</a:t>
                      </a:r>
                      <a:endParaRPr lang="zh-CN" sz="1050" dirty="0">
                        <a:effectLst/>
                        <a:latin typeface="Times New Roman" panose="02020603050405020304" pitchFamily="18" charset="0"/>
                        <a:ea typeface="宋体" panose="02010600030101010101" pitchFamily="2" charset="-122"/>
                      </a:endParaRPr>
                    </a:p>
                  </a:txBody>
                  <a:tcPr marL="68580" marR="68580" marT="0" marB="0" anchor="ctr"/>
                </a:tc>
                <a:tc>
                  <a:txBody>
                    <a:bodyPr/>
                    <a:lstStyle/>
                    <a:p>
                      <a:pPr indent="127000" algn="ctr" eaLnBrk="0">
                        <a:lnSpc>
                          <a:spcPts val="2000"/>
                        </a:lnSpc>
                        <a:spcAft>
                          <a:spcPts val="0"/>
                        </a:spcAft>
                      </a:pPr>
                      <a:r>
                        <a:rPr lang="zh-CN" sz="1050">
                          <a:effectLst/>
                        </a:rPr>
                        <a:t>满足要求数量</a:t>
                      </a:r>
                      <a:endParaRPr lang="zh-CN" sz="1050">
                        <a:effectLst/>
                        <a:latin typeface="Times New Roman" panose="02020603050405020304" pitchFamily="18" charset="0"/>
                        <a:ea typeface="宋体" panose="02010600030101010101" pitchFamily="2" charset="-122"/>
                      </a:endParaRPr>
                    </a:p>
                  </a:txBody>
                  <a:tcPr marL="68580" marR="68580" marT="0" marB="0" anchor="ctr"/>
                </a:tc>
                <a:tc>
                  <a:txBody>
                    <a:bodyPr/>
                    <a:lstStyle/>
                    <a:p>
                      <a:pPr indent="127000" algn="ctr" eaLnBrk="0">
                        <a:lnSpc>
                          <a:spcPts val="2000"/>
                        </a:lnSpc>
                        <a:spcAft>
                          <a:spcPts val="0"/>
                        </a:spcAft>
                      </a:pPr>
                      <a:r>
                        <a:rPr lang="zh-CN" sz="1050">
                          <a:effectLst/>
                        </a:rPr>
                        <a:t>满足要求比例</a:t>
                      </a:r>
                      <a:r>
                        <a:rPr lang="en-US" sz="1050">
                          <a:effectLst/>
                        </a:rPr>
                        <a:t>(%)</a:t>
                      </a:r>
                      <a:endParaRPr lang="zh-CN" sz="1050">
                        <a:effectLst/>
                        <a:latin typeface="Times New Roman" panose="02020603050405020304" pitchFamily="18" charset="0"/>
                        <a:ea typeface="宋体" panose="02010600030101010101" pitchFamily="2" charset="-122"/>
                      </a:endParaRPr>
                    </a:p>
                  </a:txBody>
                  <a:tcPr marL="68580" marR="68580" marT="0" marB="0" anchor="ctr"/>
                </a:tc>
              </a:tr>
              <a:tr h="231507">
                <a:tc>
                  <a:txBody>
                    <a:bodyPr/>
                    <a:lstStyle/>
                    <a:p>
                      <a:pPr indent="127000" algn="just" eaLnBrk="0">
                        <a:lnSpc>
                          <a:spcPts val="2000"/>
                        </a:lnSpc>
                        <a:spcAft>
                          <a:spcPts val="0"/>
                        </a:spcAft>
                      </a:pPr>
                      <a:r>
                        <a:rPr lang="zh-CN" sz="1050">
                          <a:effectLst/>
                        </a:rPr>
                        <a:t>房间</a:t>
                      </a:r>
                      <a:r>
                        <a:rPr lang="en-US" sz="1050">
                          <a:effectLst/>
                        </a:rPr>
                        <a:t>(</a:t>
                      </a:r>
                      <a:r>
                        <a:rPr lang="zh-CN" sz="1050">
                          <a:effectLst/>
                        </a:rPr>
                        <a:t>个</a:t>
                      </a:r>
                      <a:r>
                        <a:rPr lang="en-US" sz="1050">
                          <a:effectLst/>
                        </a:rPr>
                        <a:t>)</a:t>
                      </a:r>
                      <a:endParaRPr lang="zh-CN" sz="1050">
                        <a:effectLst/>
                        <a:latin typeface="Times New Roman" panose="02020603050405020304" pitchFamily="18" charset="0"/>
                        <a:ea typeface="宋体" panose="02010600030101010101" pitchFamily="2" charset="-122"/>
                      </a:endParaRPr>
                    </a:p>
                  </a:txBody>
                  <a:tcPr marL="68580" marR="68580" marT="0" marB="0" anchor="ctr"/>
                </a:tc>
                <a:tc>
                  <a:txBody>
                    <a:bodyPr/>
                    <a:lstStyle/>
                    <a:p>
                      <a:pPr indent="127000" algn="just" eaLnBrk="0">
                        <a:lnSpc>
                          <a:spcPts val="2000"/>
                        </a:lnSpc>
                        <a:spcAft>
                          <a:spcPts val="0"/>
                        </a:spcAft>
                      </a:pPr>
                      <a:r>
                        <a:rPr lang="en-US" sz="1050">
                          <a:effectLst/>
                        </a:rPr>
                        <a:t>99</a:t>
                      </a:r>
                      <a:endParaRPr lang="zh-CN" sz="1050">
                        <a:effectLst/>
                        <a:latin typeface="Times New Roman" panose="02020603050405020304" pitchFamily="18" charset="0"/>
                        <a:ea typeface="宋体" panose="02010600030101010101" pitchFamily="2" charset="-122"/>
                      </a:endParaRPr>
                    </a:p>
                  </a:txBody>
                  <a:tcPr marL="68580" marR="68580" marT="0" marB="0" anchor="ctr"/>
                </a:tc>
                <a:tc>
                  <a:txBody>
                    <a:bodyPr/>
                    <a:lstStyle/>
                    <a:p>
                      <a:pPr indent="127000" algn="just" eaLnBrk="0">
                        <a:lnSpc>
                          <a:spcPts val="2000"/>
                        </a:lnSpc>
                        <a:spcAft>
                          <a:spcPts val="0"/>
                        </a:spcAft>
                      </a:pPr>
                      <a:r>
                        <a:rPr lang="en-US" sz="1050">
                          <a:effectLst/>
                        </a:rPr>
                        <a:t>67</a:t>
                      </a:r>
                      <a:endParaRPr lang="zh-CN" sz="1050">
                        <a:effectLst/>
                        <a:latin typeface="Times New Roman" panose="02020603050405020304" pitchFamily="18" charset="0"/>
                        <a:ea typeface="宋体" panose="02010600030101010101" pitchFamily="2" charset="-122"/>
                      </a:endParaRPr>
                    </a:p>
                  </a:txBody>
                  <a:tcPr marL="68580" marR="68580" marT="0" marB="0" anchor="ctr"/>
                </a:tc>
                <a:tc>
                  <a:txBody>
                    <a:bodyPr/>
                    <a:lstStyle/>
                    <a:p>
                      <a:pPr indent="127000" algn="just" eaLnBrk="0">
                        <a:lnSpc>
                          <a:spcPts val="2000"/>
                        </a:lnSpc>
                        <a:spcAft>
                          <a:spcPts val="0"/>
                        </a:spcAft>
                      </a:pPr>
                      <a:r>
                        <a:rPr lang="en-US" sz="1050">
                          <a:effectLst/>
                        </a:rPr>
                        <a:t>67.68</a:t>
                      </a:r>
                      <a:endParaRPr lang="zh-CN" sz="1050">
                        <a:effectLst/>
                        <a:latin typeface="Times New Roman" panose="02020603050405020304" pitchFamily="18" charset="0"/>
                        <a:ea typeface="宋体" panose="02010600030101010101" pitchFamily="2" charset="-122"/>
                      </a:endParaRPr>
                    </a:p>
                  </a:txBody>
                  <a:tcPr marL="68580" marR="68580" marT="0" marB="0" anchor="ctr"/>
                </a:tc>
              </a:tr>
              <a:tr h="493022">
                <a:tc>
                  <a:txBody>
                    <a:bodyPr/>
                    <a:lstStyle/>
                    <a:p>
                      <a:pPr indent="127000" algn="just" eaLnBrk="0">
                        <a:lnSpc>
                          <a:spcPts val="2000"/>
                        </a:lnSpc>
                        <a:spcAft>
                          <a:spcPts val="0"/>
                        </a:spcAft>
                      </a:pPr>
                      <a:r>
                        <a:rPr lang="zh-CN" sz="1050">
                          <a:effectLst/>
                        </a:rPr>
                        <a:t>采光面积</a:t>
                      </a:r>
                      <a:r>
                        <a:rPr lang="en-US" sz="1050">
                          <a:effectLst/>
                        </a:rPr>
                        <a:t>(</a:t>
                      </a:r>
                      <a:r>
                        <a:rPr lang="zh-CN" sz="1050">
                          <a:effectLst/>
                        </a:rPr>
                        <a:t>㎡</a:t>
                      </a:r>
                      <a:r>
                        <a:rPr lang="en-US" sz="1050">
                          <a:effectLst/>
                        </a:rPr>
                        <a:t>)</a:t>
                      </a:r>
                      <a:endParaRPr lang="zh-CN" sz="1050">
                        <a:effectLst/>
                        <a:latin typeface="Times New Roman" panose="02020603050405020304" pitchFamily="18" charset="0"/>
                        <a:ea typeface="宋体" panose="02010600030101010101" pitchFamily="2" charset="-122"/>
                      </a:endParaRPr>
                    </a:p>
                  </a:txBody>
                  <a:tcPr marL="68580" marR="68580" marT="0" marB="0" anchor="ctr"/>
                </a:tc>
                <a:tc>
                  <a:txBody>
                    <a:bodyPr/>
                    <a:lstStyle/>
                    <a:p>
                      <a:pPr indent="127000" algn="just" eaLnBrk="0">
                        <a:lnSpc>
                          <a:spcPts val="2000"/>
                        </a:lnSpc>
                        <a:spcAft>
                          <a:spcPts val="0"/>
                        </a:spcAft>
                      </a:pPr>
                      <a:r>
                        <a:rPr lang="en-US" sz="1050">
                          <a:effectLst/>
                        </a:rPr>
                        <a:t>20446.51</a:t>
                      </a:r>
                      <a:endParaRPr lang="zh-CN" sz="1050">
                        <a:effectLst/>
                        <a:latin typeface="Times New Roman" panose="02020603050405020304" pitchFamily="18" charset="0"/>
                        <a:ea typeface="宋体" panose="02010600030101010101" pitchFamily="2" charset="-122"/>
                      </a:endParaRPr>
                    </a:p>
                  </a:txBody>
                  <a:tcPr marL="68580" marR="68580" marT="0" marB="0" anchor="ctr"/>
                </a:tc>
                <a:tc>
                  <a:txBody>
                    <a:bodyPr/>
                    <a:lstStyle/>
                    <a:p>
                      <a:pPr indent="127000" algn="just" eaLnBrk="0">
                        <a:lnSpc>
                          <a:spcPts val="2000"/>
                        </a:lnSpc>
                        <a:spcAft>
                          <a:spcPts val="0"/>
                        </a:spcAft>
                      </a:pPr>
                      <a:r>
                        <a:rPr lang="en-US" sz="1050">
                          <a:effectLst/>
                        </a:rPr>
                        <a:t>16764.96</a:t>
                      </a:r>
                      <a:endParaRPr lang="zh-CN" sz="1050">
                        <a:effectLst/>
                        <a:latin typeface="Times New Roman" panose="02020603050405020304" pitchFamily="18" charset="0"/>
                        <a:ea typeface="宋体" panose="02010600030101010101" pitchFamily="2" charset="-122"/>
                      </a:endParaRPr>
                    </a:p>
                  </a:txBody>
                  <a:tcPr marL="68580" marR="68580" marT="0" marB="0" anchor="ctr"/>
                </a:tc>
                <a:tc>
                  <a:txBody>
                    <a:bodyPr/>
                    <a:lstStyle/>
                    <a:p>
                      <a:pPr indent="127000" algn="just" eaLnBrk="0">
                        <a:lnSpc>
                          <a:spcPts val="2000"/>
                        </a:lnSpc>
                        <a:spcAft>
                          <a:spcPts val="0"/>
                        </a:spcAft>
                      </a:pPr>
                      <a:r>
                        <a:rPr lang="en-US" sz="1050" dirty="0">
                          <a:effectLst/>
                        </a:rPr>
                        <a:t>81.99</a:t>
                      </a:r>
                      <a:endParaRPr lang="zh-CN" sz="1050" dirty="0">
                        <a:effectLst/>
                        <a:latin typeface="Times New Roman" panose="02020603050405020304" pitchFamily="18" charset="0"/>
                        <a:ea typeface="宋体" panose="02010600030101010101" pitchFamily="2" charset="-122"/>
                      </a:endParaRPr>
                    </a:p>
                  </a:txBody>
                  <a:tcPr marL="68580" marR="68580" marT="0" marB="0" anchor="ctr"/>
                </a:tc>
              </a:tr>
            </a:tbl>
          </a:graphicData>
        </a:graphic>
      </p:graphicFrame>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椭圆 33"/>
          <p:cNvSpPr/>
          <p:nvPr/>
        </p:nvSpPr>
        <p:spPr>
          <a:xfrm>
            <a:off x="841375" y="3857947"/>
            <a:ext cx="1119187" cy="1104900"/>
          </a:xfrm>
          <a:prstGeom prst="ellipse">
            <a:avLst/>
          </a:prstGeom>
          <a:gradFill flip="none" rotWithShape="1">
            <a:gsLst>
              <a:gs pos="0">
                <a:schemeClr val="bg1"/>
              </a:gs>
              <a:gs pos="70000">
                <a:schemeClr val="bg1"/>
              </a:gs>
              <a:gs pos="100000">
                <a:schemeClr val="bg1">
                  <a:lumMod val="50000"/>
                  <a:alpha val="79000"/>
                </a:scheme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altLang="zh-CN" sz="4000" b="1" dirty="0">
                <a:solidFill>
                  <a:schemeClr val="tx1">
                    <a:lumMod val="65000"/>
                    <a:lumOff val="35000"/>
                  </a:schemeClr>
                </a:solidFill>
                <a:latin typeface="Agency FB" pitchFamily="34" charset="0"/>
                <a:ea typeface="Arial Unicode MS" pitchFamily="34" charset="-122"/>
                <a:cs typeface="Arial Unicode MS" pitchFamily="34" charset="-122"/>
              </a:rPr>
              <a:t>01</a:t>
            </a:r>
            <a:endParaRPr lang="zh-CN" altLang="en-US" b="1" dirty="0">
              <a:solidFill>
                <a:schemeClr val="tx1">
                  <a:lumMod val="65000"/>
                  <a:lumOff val="35000"/>
                </a:schemeClr>
              </a:solidFill>
              <a:latin typeface="Agency FB" pitchFamily="34" charset="0"/>
              <a:ea typeface="Arial Unicode MS" pitchFamily="34" charset="-122"/>
              <a:cs typeface="Arial Unicode MS" pitchFamily="34" charset="-122"/>
            </a:endParaRPr>
          </a:p>
        </p:txBody>
      </p:sp>
      <p:sp>
        <p:nvSpPr>
          <p:cNvPr id="35" name="椭圆 34"/>
          <p:cNvSpPr/>
          <p:nvPr/>
        </p:nvSpPr>
        <p:spPr>
          <a:xfrm>
            <a:off x="2749550" y="2008510"/>
            <a:ext cx="1041400" cy="1027112"/>
          </a:xfrm>
          <a:prstGeom prst="ellipse">
            <a:avLst/>
          </a:prstGeom>
          <a:gradFill flip="none" rotWithShape="1">
            <a:gsLst>
              <a:gs pos="0">
                <a:schemeClr val="bg1"/>
              </a:gs>
              <a:gs pos="70000">
                <a:schemeClr val="bg1"/>
              </a:gs>
              <a:gs pos="100000">
                <a:schemeClr val="bg1">
                  <a:lumMod val="50000"/>
                  <a:alpha val="79000"/>
                </a:scheme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altLang="zh-CN" sz="4000" b="1" dirty="0">
                <a:solidFill>
                  <a:schemeClr val="tx1">
                    <a:lumMod val="65000"/>
                    <a:lumOff val="35000"/>
                  </a:schemeClr>
                </a:solidFill>
                <a:latin typeface="Agency FB" pitchFamily="34" charset="0"/>
                <a:ea typeface="Arial Unicode MS" pitchFamily="34" charset="-122"/>
                <a:cs typeface="Arial Unicode MS" pitchFamily="34" charset="-122"/>
              </a:rPr>
              <a:t>02</a:t>
            </a:r>
            <a:endParaRPr lang="zh-CN" altLang="en-US" b="1" dirty="0">
              <a:solidFill>
                <a:schemeClr val="tx1">
                  <a:lumMod val="65000"/>
                  <a:lumOff val="35000"/>
                </a:schemeClr>
              </a:solidFill>
              <a:latin typeface="Agency FB" pitchFamily="34" charset="0"/>
              <a:ea typeface="Arial Unicode MS" pitchFamily="34" charset="-122"/>
              <a:cs typeface="Arial Unicode MS" pitchFamily="34" charset="-122"/>
            </a:endParaRPr>
          </a:p>
        </p:txBody>
      </p:sp>
      <p:sp>
        <p:nvSpPr>
          <p:cNvPr id="36" name="矩形 35"/>
          <p:cNvSpPr/>
          <p:nvPr/>
        </p:nvSpPr>
        <p:spPr>
          <a:xfrm>
            <a:off x="0" y="3068960"/>
            <a:ext cx="3257550" cy="161925"/>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7" name="椭圆 36"/>
          <p:cNvSpPr/>
          <p:nvPr/>
        </p:nvSpPr>
        <p:spPr>
          <a:xfrm>
            <a:off x="2727325" y="2005335"/>
            <a:ext cx="1058862" cy="1044575"/>
          </a:xfrm>
          <a:prstGeom prst="ellipse">
            <a:avLst/>
          </a:prstGeom>
          <a:gradFill flip="none" rotWithShape="1">
            <a:gsLst>
              <a:gs pos="0">
                <a:schemeClr val="bg1"/>
              </a:gs>
              <a:gs pos="70000">
                <a:schemeClr val="bg1"/>
              </a:gs>
              <a:gs pos="100000">
                <a:schemeClr val="bg1">
                  <a:lumMod val="50000"/>
                  <a:alpha val="79000"/>
                </a:scheme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altLang="zh-CN" sz="4000" b="1" dirty="0">
                <a:solidFill>
                  <a:schemeClr val="tx1">
                    <a:lumMod val="65000"/>
                    <a:lumOff val="35000"/>
                  </a:schemeClr>
                </a:solidFill>
                <a:latin typeface="Agency FB" pitchFamily="34" charset="0"/>
                <a:ea typeface="Arial Unicode MS" pitchFamily="34" charset="-122"/>
                <a:cs typeface="Arial Unicode MS" pitchFamily="34" charset="-122"/>
              </a:rPr>
              <a:t>02</a:t>
            </a:r>
            <a:endParaRPr lang="zh-CN" altLang="en-US" b="1" dirty="0">
              <a:solidFill>
                <a:schemeClr val="tx1">
                  <a:lumMod val="65000"/>
                  <a:lumOff val="35000"/>
                </a:schemeClr>
              </a:solidFill>
              <a:latin typeface="Agency FB" pitchFamily="34" charset="0"/>
              <a:ea typeface="Arial Unicode MS" pitchFamily="34" charset="-122"/>
              <a:cs typeface="Arial Unicode MS" pitchFamily="34" charset="-122"/>
            </a:endParaRPr>
          </a:p>
        </p:txBody>
      </p:sp>
      <p:sp>
        <p:nvSpPr>
          <p:cNvPr id="38" name="矩形 37"/>
          <p:cNvSpPr/>
          <p:nvPr/>
        </p:nvSpPr>
        <p:spPr>
          <a:xfrm flipV="1">
            <a:off x="-7938" y="3708722"/>
            <a:ext cx="1416050" cy="161925"/>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9" name="同心圆 38"/>
          <p:cNvSpPr/>
          <p:nvPr/>
        </p:nvSpPr>
        <p:spPr>
          <a:xfrm rot="10800000">
            <a:off x="688975" y="3708722"/>
            <a:ext cx="1423987" cy="1403350"/>
          </a:xfrm>
          <a:prstGeom prst="donut">
            <a:avLst>
              <a:gd name="adj" fmla="val 13848"/>
            </a:avLst>
          </a:prstGeom>
          <a:gradFill>
            <a:gsLst>
              <a:gs pos="0">
                <a:schemeClr val="accent6">
                  <a:lumMod val="100000"/>
                </a:schemeClr>
              </a:gs>
              <a:gs pos="79000">
                <a:schemeClr val="accent6">
                  <a:lumMod val="75000"/>
                </a:schemeClr>
              </a:gs>
              <a:gs pos="80000">
                <a:srgbClr val="FFC000"/>
              </a:gs>
              <a:gs pos="100000">
                <a:srgbClr val="FFC000"/>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tx1"/>
              </a:solidFill>
            </a:endParaRPr>
          </a:p>
        </p:txBody>
      </p:sp>
      <p:grpSp>
        <p:nvGrpSpPr>
          <p:cNvPr id="40" name="组合 39"/>
          <p:cNvGrpSpPr/>
          <p:nvPr/>
        </p:nvGrpSpPr>
        <p:grpSpPr>
          <a:xfrm rot="10800000">
            <a:off x="4517694" y="3406490"/>
            <a:ext cx="1423818" cy="1404156"/>
            <a:chOff x="3347864" y="1268760"/>
            <a:chExt cx="1872208" cy="1872208"/>
          </a:xfrm>
          <a:gradFill>
            <a:gsLst>
              <a:gs pos="0">
                <a:schemeClr val="accent6">
                  <a:lumMod val="100000"/>
                </a:schemeClr>
              </a:gs>
              <a:gs pos="79000">
                <a:schemeClr val="accent6">
                  <a:lumMod val="75000"/>
                </a:schemeClr>
              </a:gs>
              <a:gs pos="80000">
                <a:srgbClr val="FFC000"/>
              </a:gs>
              <a:gs pos="100000">
                <a:srgbClr val="FFC000"/>
              </a:gs>
            </a:gsLst>
            <a:lin ang="5400000" scaled="0"/>
          </a:gradFill>
        </p:grpSpPr>
        <p:sp>
          <p:nvSpPr>
            <p:cNvPr id="41" name="同心圆 40"/>
            <p:cNvSpPr/>
            <p:nvPr/>
          </p:nvSpPr>
          <p:spPr>
            <a:xfrm>
              <a:off x="3347864" y="1268760"/>
              <a:ext cx="1872208" cy="1872208"/>
            </a:xfrm>
            <a:prstGeom prst="donut">
              <a:avLst>
                <a:gd name="adj" fmla="val 13848"/>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tx1"/>
                </a:solidFill>
              </a:endParaRPr>
            </a:p>
          </p:txBody>
        </p:sp>
        <p:sp>
          <p:nvSpPr>
            <p:cNvPr id="42" name="椭圆 41"/>
            <p:cNvSpPr/>
            <p:nvPr/>
          </p:nvSpPr>
          <p:spPr>
            <a:xfrm>
              <a:off x="3599892" y="1520788"/>
              <a:ext cx="1368152" cy="136815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altLang="zh-CN" sz="4000" b="1" dirty="0">
                  <a:solidFill>
                    <a:schemeClr val="tx1">
                      <a:lumMod val="65000"/>
                      <a:lumOff val="35000"/>
                    </a:schemeClr>
                  </a:solidFill>
                  <a:latin typeface="Agency FB" pitchFamily="34" charset="0"/>
                  <a:ea typeface="Arial Unicode MS" pitchFamily="34" charset="-122"/>
                  <a:cs typeface="Arial Unicode MS" pitchFamily="34" charset="-122"/>
                </a:rPr>
                <a:t>02</a:t>
              </a:r>
              <a:endParaRPr lang="zh-CN" altLang="en-US" b="1" dirty="0">
                <a:solidFill>
                  <a:schemeClr val="tx1">
                    <a:lumMod val="65000"/>
                    <a:lumOff val="35000"/>
                  </a:schemeClr>
                </a:solidFill>
                <a:latin typeface="Agency FB" pitchFamily="34" charset="0"/>
                <a:ea typeface="Arial Unicode MS" pitchFamily="34" charset="-122"/>
                <a:cs typeface="Arial Unicode MS" pitchFamily="34" charset="-122"/>
              </a:endParaRPr>
            </a:p>
          </p:txBody>
        </p:sp>
      </p:grpSp>
      <p:sp>
        <p:nvSpPr>
          <p:cNvPr id="43" name="矩形 42"/>
          <p:cNvSpPr/>
          <p:nvPr/>
        </p:nvSpPr>
        <p:spPr>
          <a:xfrm>
            <a:off x="7937" y="3407097"/>
            <a:ext cx="5233988" cy="161925"/>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44" name="椭圆 43"/>
          <p:cNvSpPr/>
          <p:nvPr/>
        </p:nvSpPr>
        <p:spPr>
          <a:xfrm>
            <a:off x="4678362" y="3583310"/>
            <a:ext cx="1076325" cy="1062037"/>
          </a:xfrm>
          <a:prstGeom prst="ellipse">
            <a:avLst/>
          </a:prstGeom>
          <a:gradFill flip="none" rotWithShape="1">
            <a:gsLst>
              <a:gs pos="0">
                <a:schemeClr val="bg1"/>
              </a:gs>
              <a:gs pos="70000">
                <a:schemeClr val="bg1"/>
              </a:gs>
              <a:gs pos="100000">
                <a:schemeClr val="bg1">
                  <a:lumMod val="50000"/>
                  <a:alpha val="79000"/>
                </a:scheme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altLang="zh-CN" sz="4000" b="1" dirty="0">
                <a:solidFill>
                  <a:schemeClr val="tx1">
                    <a:lumMod val="65000"/>
                    <a:lumOff val="35000"/>
                  </a:schemeClr>
                </a:solidFill>
                <a:latin typeface="Agency FB" pitchFamily="34" charset="0"/>
                <a:ea typeface="Arial Unicode MS" pitchFamily="34" charset="-122"/>
                <a:cs typeface="Arial Unicode MS" pitchFamily="34" charset="-122"/>
              </a:rPr>
              <a:t>03</a:t>
            </a:r>
            <a:endParaRPr lang="zh-CN" altLang="en-US" b="1" dirty="0">
              <a:solidFill>
                <a:schemeClr val="tx1">
                  <a:lumMod val="65000"/>
                  <a:lumOff val="35000"/>
                </a:schemeClr>
              </a:solidFill>
              <a:latin typeface="Agency FB" pitchFamily="34" charset="0"/>
              <a:ea typeface="Arial Unicode MS" pitchFamily="34" charset="-122"/>
              <a:cs typeface="Arial Unicode MS" pitchFamily="34" charset="-122"/>
            </a:endParaRPr>
          </a:p>
        </p:txBody>
      </p:sp>
      <p:sp>
        <p:nvSpPr>
          <p:cNvPr id="45" name="同心圆 44"/>
          <p:cNvSpPr/>
          <p:nvPr/>
        </p:nvSpPr>
        <p:spPr>
          <a:xfrm>
            <a:off x="2557462" y="1827535"/>
            <a:ext cx="1423988" cy="1403350"/>
          </a:xfrm>
          <a:prstGeom prst="donut">
            <a:avLst>
              <a:gd name="adj" fmla="val 13848"/>
            </a:avLst>
          </a:prstGeom>
          <a:gradFill>
            <a:gsLst>
              <a:gs pos="0">
                <a:schemeClr val="accent6">
                  <a:lumMod val="100000"/>
                </a:schemeClr>
              </a:gs>
              <a:gs pos="79000">
                <a:schemeClr val="accent6">
                  <a:lumMod val="75000"/>
                </a:schemeClr>
              </a:gs>
              <a:gs pos="80000">
                <a:srgbClr val="FFC000"/>
              </a:gs>
              <a:gs pos="100000">
                <a:srgbClr val="FFC000"/>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tx1"/>
              </a:solidFill>
            </a:endParaRPr>
          </a:p>
        </p:txBody>
      </p:sp>
      <p:sp>
        <p:nvSpPr>
          <p:cNvPr id="47" name="TextBox 46"/>
          <p:cNvSpPr txBox="1"/>
          <p:nvPr/>
        </p:nvSpPr>
        <p:spPr>
          <a:xfrm>
            <a:off x="2219325" y="3737297"/>
            <a:ext cx="1414462" cy="1052513"/>
          </a:xfrm>
          <a:prstGeom prst="rect">
            <a:avLst/>
          </a:prstGeom>
          <a:noFill/>
        </p:spPr>
        <p:txBody>
          <a:bodyPr wrap="none">
            <a:spAutoFit/>
          </a:bodyPr>
          <a:lstStyle/>
          <a:p>
            <a:pPr fontAlgn="auto">
              <a:spcBef>
                <a:spcPts val="0"/>
              </a:spcBef>
              <a:spcAft>
                <a:spcPts val="0"/>
              </a:spcAft>
              <a:defRPr/>
            </a:pPr>
            <a:r>
              <a:rPr lang="zh-CN" altLang="en-US" sz="2400" b="1" dirty="0">
                <a:solidFill>
                  <a:srgbClr val="0070C0"/>
                </a:solidFill>
                <a:latin typeface="华文细黑" panose="02010600040101010101" pitchFamily="2" charset="-122"/>
                <a:ea typeface="华文细黑" panose="02010600040101010101" pitchFamily="2" charset="-122"/>
              </a:rPr>
              <a:t>项目简介</a:t>
            </a:r>
            <a:endParaRPr lang="en-US" altLang="zh-CN" sz="2400" b="1" dirty="0">
              <a:solidFill>
                <a:srgbClr val="0070C0"/>
              </a:solidFill>
              <a:latin typeface="华文细黑" panose="02010600040101010101" pitchFamily="2" charset="-122"/>
              <a:ea typeface="华文细黑" panose="02010600040101010101" pitchFamily="2" charset="-122"/>
            </a:endParaRPr>
          </a:p>
          <a:p>
            <a:pPr marL="342900" indent="-342900" fontAlgn="auto">
              <a:spcBef>
                <a:spcPct val="20000"/>
              </a:spcBef>
              <a:spcAft>
                <a:spcPts val="0"/>
              </a:spcAft>
              <a:buClr>
                <a:srgbClr val="A3032F"/>
              </a:buClr>
              <a:buSzPct val="150000"/>
              <a:buFont typeface="Wingdings" pitchFamily="2" charset="2"/>
              <a:buChar char="§"/>
              <a:defRPr/>
            </a:pPr>
            <a:r>
              <a:rPr lang="zh-CN" altLang="en-US" sz="1600" dirty="0">
                <a:solidFill>
                  <a:srgbClr val="000000"/>
                </a:solidFill>
                <a:latin typeface="华文细黑" pitchFamily="2" charset="-122"/>
                <a:ea typeface="华文细黑" pitchFamily="2" charset="-122"/>
                <a:cs typeface="Times New Roman" pitchFamily="18" charset="0"/>
              </a:rPr>
              <a:t>区位分析</a:t>
            </a:r>
            <a:endParaRPr lang="en-US" altLang="zh-CN" sz="1600" dirty="0">
              <a:solidFill>
                <a:srgbClr val="000000"/>
              </a:solidFill>
              <a:latin typeface="华文细黑" pitchFamily="2" charset="-122"/>
              <a:ea typeface="华文细黑" pitchFamily="2" charset="-122"/>
              <a:cs typeface="Times New Roman" pitchFamily="18" charset="0"/>
            </a:endParaRPr>
          </a:p>
          <a:p>
            <a:pPr marL="342900" indent="-342900" fontAlgn="auto">
              <a:spcBef>
                <a:spcPct val="20000"/>
              </a:spcBef>
              <a:spcAft>
                <a:spcPts val="0"/>
              </a:spcAft>
              <a:buClr>
                <a:srgbClr val="A3032F"/>
              </a:buClr>
              <a:buSzPct val="150000"/>
              <a:buFont typeface="Wingdings" pitchFamily="2" charset="2"/>
              <a:buChar char="§"/>
              <a:defRPr/>
            </a:pPr>
            <a:r>
              <a:rPr lang="zh-CN" altLang="en-US" sz="1600" dirty="0">
                <a:latin typeface="华文细黑" pitchFamily="2" charset="-122"/>
                <a:ea typeface="华文细黑" pitchFamily="2" charset="-122"/>
                <a:cs typeface="Times New Roman" pitchFamily="18" charset="0"/>
              </a:rPr>
              <a:t>基本情况</a:t>
            </a:r>
            <a:endParaRPr lang="en-US" altLang="zh-CN" sz="1600" dirty="0">
              <a:latin typeface="华文细黑" pitchFamily="2" charset="-122"/>
              <a:ea typeface="华文细黑" pitchFamily="2" charset="-122"/>
              <a:cs typeface="Times New Roman" pitchFamily="18" charset="0"/>
            </a:endParaRPr>
          </a:p>
        </p:txBody>
      </p:sp>
      <p:sp>
        <p:nvSpPr>
          <p:cNvPr id="50" name="矩形 49"/>
          <p:cNvSpPr>
            <a:spLocks noChangeArrowheads="1"/>
          </p:cNvSpPr>
          <p:nvPr/>
        </p:nvSpPr>
        <p:spPr bwMode="auto">
          <a:xfrm>
            <a:off x="1976834" y="599607"/>
            <a:ext cx="5003800" cy="647700"/>
          </a:xfrm>
          <a:prstGeom prst="rect">
            <a:avLst/>
          </a:prstGeom>
          <a:noFill/>
          <a:ln>
            <a:noFill/>
          </a:ln>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fontAlgn="auto" hangingPunct="1">
              <a:spcBef>
                <a:spcPts val="0"/>
              </a:spcBef>
              <a:spcAft>
                <a:spcPts val="0"/>
              </a:spcAft>
              <a:defRPr/>
            </a:pPr>
            <a:r>
              <a:rPr lang="zh-CN" altLang="en-US" sz="3600" b="1" dirty="0" smtClean="0">
                <a:solidFill>
                  <a:schemeClr val="accent4">
                    <a:lumMod val="75000"/>
                  </a:schemeClr>
                </a:solidFill>
                <a:latin typeface="华文琥珀" panose="02010800040101010101" pitchFamily="2" charset="-122"/>
                <a:ea typeface="华文琥珀" panose="02010800040101010101" pitchFamily="2" charset="-122"/>
              </a:rPr>
              <a:t>目     录</a:t>
            </a:r>
            <a:endParaRPr lang="zh-CN" altLang="en-US" sz="3600" b="1" dirty="0">
              <a:solidFill>
                <a:schemeClr val="accent4">
                  <a:lumMod val="75000"/>
                </a:schemeClr>
              </a:solidFill>
              <a:latin typeface="华文琥珀" panose="02010800040101010101" pitchFamily="2" charset="-122"/>
              <a:ea typeface="华文琥珀" panose="02010800040101010101" pitchFamily="2" charset="-122"/>
            </a:endParaRPr>
          </a:p>
        </p:txBody>
      </p:sp>
      <p:sp>
        <p:nvSpPr>
          <p:cNvPr id="55" name="TextBox 54"/>
          <p:cNvSpPr txBox="1"/>
          <p:nvPr/>
        </p:nvSpPr>
        <p:spPr>
          <a:xfrm>
            <a:off x="4217013" y="1678139"/>
            <a:ext cx="4673879" cy="1643527"/>
          </a:xfrm>
          <a:prstGeom prst="rect">
            <a:avLst/>
          </a:prstGeom>
          <a:noFill/>
        </p:spPr>
        <p:txBody>
          <a:bodyPr numCol="2">
            <a:spAutoFit/>
          </a:bodyPr>
          <a:lstStyle/>
          <a:p>
            <a:pPr fontAlgn="auto">
              <a:spcBef>
                <a:spcPts val="0"/>
              </a:spcBef>
              <a:spcAft>
                <a:spcPts val="0"/>
              </a:spcAft>
              <a:defRPr/>
            </a:pPr>
            <a:r>
              <a:rPr lang="zh-CN" altLang="en-US" sz="2400" b="1" dirty="0" smtClean="0">
                <a:solidFill>
                  <a:srgbClr val="0070C0"/>
                </a:solidFill>
                <a:latin typeface="华文细黑" panose="02010600040101010101" pitchFamily="2" charset="-122"/>
                <a:ea typeface="华文细黑" panose="02010600040101010101" pitchFamily="2" charset="-122"/>
              </a:rPr>
              <a:t>主要技术</a:t>
            </a:r>
            <a:endParaRPr lang="en-US" altLang="zh-CN" sz="2400" b="1" dirty="0">
              <a:solidFill>
                <a:srgbClr val="0070C0"/>
              </a:solidFill>
              <a:latin typeface="华文细黑" panose="02010600040101010101" pitchFamily="2" charset="-122"/>
              <a:ea typeface="华文细黑" panose="02010600040101010101" pitchFamily="2" charset="-122"/>
            </a:endParaRPr>
          </a:p>
          <a:p>
            <a:pPr marL="342900" indent="-342900" fontAlgn="auto">
              <a:spcBef>
                <a:spcPct val="20000"/>
              </a:spcBef>
              <a:spcAft>
                <a:spcPts val="0"/>
              </a:spcAft>
              <a:buClr>
                <a:srgbClr val="A3032F"/>
              </a:buClr>
              <a:buSzPct val="150000"/>
              <a:buFont typeface="Wingdings" pitchFamily="2" charset="2"/>
              <a:buChar char="§"/>
              <a:defRPr/>
            </a:pPr>
            <a:r>
              <a:rPr lang="zh-CN" altLang="en-US" sz="1600" dirty="0" smtClean="0">
                <a:solidFill>
                  <a:srgbClr val="000000"/>
                </a:solidFill>
                <a:latin typeface="华文细黑" pitchFamily="2" charset="-122"/>
                <a:ea typeface="华文细黑" pitchFamily="2" charset="-122"/>
                <a:cs typeface="Times New Roman" pitchFamily="18" charset="0"/>
              </a:rPr>
              <a:t>规划</a:t>
            </a:r>
            <a:endParaRPr lang="en-US" altLang="zh-CN" sz="1600" dirty="0" smtClean="0">
              <a:solidFill>
                <a:srgbClr val="000000"/>
              </a:solidFill>
              <a:latin typeface="华文细黑" pitchFamily="2" charset="-122"/>
              <a:ea typeface="华文细黑" pitchFamily="2" charset="-122"/>
              <a:cs typeface="Times New Roman" pitchFamily="18" charset="0"/>
            </a:endParaRPr>
          </a:p>
          <a:p>
            <a:pPr marL="342900" indent="-342900" fontAlgn="auto">
              <a:spcBef>
                <a:spcPct val="20000"/>
              </a:spcBef>
              <a:spcAft>
                <a:spcPts val="0"/>
              </a:spcAft>
              <a:buClr>
                <a:srgbClr val="A3032F"/>
              </a:buClr>
              <a:buSzPct val="150000"/>
              <a:buFont typeface="Wingdings" pitchFamily="2" charset="2"/>
              <a:buChar char="§"/>
              <a:defRPr/>
            </a:pPr>
            <a:r>
              <a:rPr lang="zh-CN" altLang="en-US" sz="1600" dirty="0" smtClean="0">
                <a:solidFill>
                  <a:srgbClr val="000000"/>
                </a:solidFill>
                <a:latin typeface="华文细黑" pitchFamily="2" charset="-122"/>
                <a:ea typeface="华文细黑" pitchFamily="2" charset="-122"/>
                <a:cs typeface="Times New Roman" pitchFamily="18" charset="0"/>
              </a:rPr>
              <a:t>建筑</a:t>
            </a:r>
            <a:endParaRPr lang="en-US" altLang="zh-CN" sz="1600" dirty="0" smtClean="0">
              <a:solidFill>
                <a:srgbClr val="000000"/>
              </a:solidFill>
              <a:latin typeface="华文细黑" pitchFamily="2" charset="-122"/>
              <a:ea typeface="华文细黑" pitchFamily="2" charset="-122"/>
              <a:cs typeface="Times New Roman" pitchFamily="18" charset="0"/>
            </a:endParaRPr>
          </a:p>
          <a:p>
            <a:pPr marL="342900" indent="-342900" fontAlgn="auto">
              <a:spcBef>
                <a:spcPct val="20000"/>
              </a:spcBef>
              <a:spcAft>
                <a:spcPts val="0"/>
              </a:spcAft>
              <a:buClr>
                <a:srgbClr val="A3032F"/>
              </a:buClr>
              <a:buSzPct val="150000"/>
              <a:buFont typeface="Wingdings" pitchFamily="2" charset="2"/>
              <a:buChar char="§"/>
              <a:defRPr/>
            </a:pPr>
            <a:r>
              <a:rPr lang="zh-CN" altLang="en-US" sz="1600" dirty="0" smtClean="0">
                <a:solidFill>
                  <a:srgbClr val="000000"/>
                </a:solidFill>
                <a:latin typeface="华文细黑" pitchFamily="2" charset="-122"/>
                <a:ea typeface="华文细黑" pitchFamily="2" charset="-122"/>
                <a:cs typeface="Times New Roman" pitchFamily="18" charset="0"/>
              </a:rPr>
              <a:t>结构</a:t>
            </a:r>
            <a:endParaRPr lang="en-US" altLang="zh-CN" sz="1600" dirty="0">
              <a:solidFill>
                <a:srgbClr val="000000"/>
              </a:solidFill>
              <a:latin typeface="华文细黑" pitchFamily="2" charset="-122"/>
              <a:ea typeface="华文细黑" pitchFamily="2" charset="-122"/>
              <a:cs typeface="Times New Roman" pitchFamily="18" charset="0"/>
            </a:endParaRPr>
          </a:p>
          <a:p>
            <a:pPr marL="342900" indent="-342900" fontAlgn="auto">
              <a:spcBef>
                <a:spcPct val="20000"/>
              </a:spcBef>
              <a:spcAft>
                <a:spcPts val="0"/>
              </a:spcAft>
              <a:buClr>
                <a:srgbClr val="A3032F"/>
              </a:buClr>
              <a:buSzPct val="150000"/>
              <a:buFont typeface="Wingdings" pitchFamily="2" charset="2"/>
              <a:buChar char="§"/>
              <a:defRPr/>
            </a:pPr>
            <a:endParaRPr lang="en-US" altLang="zh-CN" sz="1600" dirty="0">
              <a:solidFill>
                <a:srgbClr val="000000"/>
              </a:solidFill>
              <a:latin typeface="华文细黑" pitchFamily="2" charset="-122"/>
              <a:ea typeface="华文细黑" pitchFamily="2" charset="-122"/>
              <a:cs typeface="Times New Roman" pitchFamily="18" charset="0"/>
            </a:endParaRPr>
          </a:p>
          <a:p>
            <a:pPr fontAlgn="auto">
              <a:spcBef>
                <a:spcPct val="20000"/>
              </a:spcBef>
              <a:spcAft>
                <a:spcPts val="0"/>
              </a:spcAft>
              <a:buClr>
                <a:srgbClr val="A3032F"/>
              </a:buClr>
              <a:buSzPct val="150000"/>
              <a:defRPr/>
            </a:pPr>
            <a:endParaRPr lang="en-US" altLang="zh-CN" sz="1600" dirty="0">
              <a:solidFill>
                <a:srgbClr val="000000"/>
              </a:solidFill>
              <a:latin typeface="华文细黑" pitchFamily="2" charset="-122"/>
              <a:ea typeface="华文细黑" pitchFamily="2" charset="-122"/>
              <a:cs typeface="Times New Roman" pitchFamily="18" charset="0"/>
            </a:endParaRPr>
          </a:p>
          <a:p>
            <a:pPr marL="342900" indent="-342900" fontAlgn="auto">
              <a:spcBef>
                <a:spcPct val="20000"/>
              </a:spcBef>
              <a:spcAft>
                <a:spcPts val="0"/>
              </a:spcAft>
              <a:buClr>
                <a:srgbClr val="A3032F"/>
              </a:buClr>
              <a:buSzPct val="150000"/>
              <a:buFont typeface="Wingdings" pitchFamily="2" charset="2"/>
              <a:buChar char="§"/>
              <a:defRPr/>
            </a:pPr>
            <a:r>
              <a:rPr lang="zh-CN" altLang="en-US" sz="1600" dirty="0" smtClean="0">
                <a:solidFill>
                  <a:srgbClr val="000000"/>
                </a:solidFill>
                <a:latin typeface="华文细黑" pitchFamily="2" charset="-122"/>
                <a:ea typeface="华文细黑" pitchFamily="2" charset="-122"/>
                <a:cs typeface="Times New Roman" pitchFamily="18" charset="0"/>
              </a:rPr>
              <a:t>暖通</a:t>
            </a:r>
            <a:endParaRPr lang="en-US" altLang="zh-CN" sz="1600" dirty="0" smtClean="0">
              <a:solidFill>
                <a:srgbClr val="000000"/>
              </a:solidFill>
              <a:latin typeface="华文细黑" pitchFamily="2" charset="-122"/>
              <a:ea typeface="华文细黑" pitchFamily="2" charset="-122"/>
              <a:cs typeface="Times New Roman" pitchFamily="18" charset="0"/>
            </a:endParaRPr>
          </a:p>
          <a:p>
            <a:pPr marL="342900" indent="-342900" fontAlgn="auto">
              <a:spcBef>
                <a:spcPct val="20000"/>
              </a:spcBef>
              <a:spcAft>
                <a:spcPts val="0"/>
              </a:spcAft>
              <a:buClr>
                <a:srgbClr val="A3032F"/>
              </a:buClr>
              <a:buSzPct val="150000"/>
              <a:buFont typeface="Wingdings" pitchFamily="2" charset="2"/>
              <a:buChar char="§"/>
              <a:defRPr/>
            </a:pPr>
            <a:r>
              <a:rPr lang="zh-CN" altLang="en-US" sz="1600" dirty="0" smtClean="0">
                <a:solidFill>
                  <a:srgbClr val="000000"/>
                </a:solidFill>
                <a:latin typeface="华文细黑" pitchFamily="2" charset="-122"/>
                <a:ea typeface="华文细黑" pitchFamily="2" charset="-122"/>
                <a:cs typeface="Times New Roman" pitchFamily="18" charset="0"/>
              </a:rPr>
              <a:t>给排水</a:t>
            </a:r>
            <a:endParaRPr lang="en-US" altLang="zh-CN" sz="1600" dirty="0" smtClean="0">
              <a:solidFill>
                <a:srgbClr val="000000"/>
              </a:solidFill>
              <a:latin typeface="华文细黑" pitchFamily="2" charset="-122"/>
              <a:ea typeface="华文细黑" pitchFamily="2" charset="-122"/>
              <a:cs typeface="Times New Roman" pitchFamily="18" charset="0"/>
            </a:endParaRPr>
          </a:p>
          <a:p>
            <a:pPr marL="342900" indent="-342900" fontAlgn="auto">
              <a:spcBef>
                <a:spcPct val="20000"/>
              </a:spcBef>
              <a:spcAft>
                <a:spcPts val="0"/>
              </a:spcAft>
              <a:buClr>
                <a:srgbClr val="A3032F"/>
              </a:buClr>
              <a:buSzPct val="150000"/>
              <a:buFont typeface="Wingdings" pitchFamily="2" charset="2"/>
              <a:buChar char="§"/>
              <a:defRPr/>
            </a:pPr>
            <a:r>
              <a:rPr lang="zh-CN" altLang="en-US" sz="1600" dirty="0" smtClean="0">
                <a:solidFill>
                  <a:srgbClr val="000000"/>
                </a:solidFill>
                <a:latin typeface="华文细黑" pitchFamily="2" charset="-122"/>
                <a:ea typeface="华文细黑" pitchFamily="2" charset="-122"/>
                <a:cs typeface="Times New Roman" pitchFamily="18" charset="0"/>
              </a:rPr>
              <a:t>电气</a:t>
            </a:r>
            <a:endParaRPr lang="en-US" altLang="zh-CN" sz="1600" dirty="0" smtClean="0">
              <a:solidFill>
                <a:srgbClr val="000000"/>
              </a:solidFill>
              <a:latin typeface="华文细黑" pitchFamily="2" charset="-122"/>
              <a:ea typeface="华文细黑" pitchFamily="2" charset="-122"/>
              <a:cs typeface="Times New Roman" pitchFamily="18" charset="0"/>
            </a:endParaRPr>
          </a:p>
          <a:p>
            <a:pPr marL="342900" indent="-342900" fontAlgn="auto">
              <a:spcBef>
                <a:spcPct val="20000"/>
              </a:spcBef>
              <a:spcAft>
                <a:spcPts val="0"/>
              </a:spcAft>
              <a:buClr>
                <a:srgbClr val="A3032F"/>
              </a:buClr>
              <a:buSzPct val="150000"/>
              <a:buFont typeface="Wingdings" pitchFamily="2" charset="2"/>
              <a:buChar char="§"/>
              <a:defRPr/>
            </a:pPr>
            <a:r>
              <a:rPr lang="zh-CN" altLang="en-US" sz="1600" dirty="0">
                <a:solidFill>
                  <a:srgbClr val="000000"/>
                </a:solidFill>
                <a:latin typeface="华文细黑" pitchFamily="2" charset="-122"/>
                <a:ea typeface="华文细黑" pitchFamily="2" charset="-122"/>
                <a:cs typeface="Times New Roman" pitchFamily="18" charset="0"/>
              </a:rPr>
              <a:t>景观</a:t>
            </a:r>
            <a:endParaRPr lang="en-US" altLang="zh-CN" sz="1600" dirty="0">
              <a:solidFill>
                <a:srgbClr val="000000"/>
              </a:solidFill>
              <a:latin typeface="华文细黑" pitchFamily="2" charset="-122"/>
              <a:ea typeface="华文细黑" pitchFamily="2" charset="-122"/>
              <a:cs typeface="Times New Roman" pitchFamily="18" charset="0"/>
            </a:endParaRPr>
          </a:p>
        </p:txBody>
      </p:sp>
      <p:sp>
        <p:nvSpPr>
          <p:cNvPr id="21519" name="TextBox 55"/>
          <p:cNvSpPr txBox="1">
            <a:spLocks noChangeArrowheads="1"/>
          </p:cNvSpPr>
          <p:nvPr/>
        </p:nvSpPr>
        <p:spPr bwMode="auto">
          <a:xfrm>
            <a:off x="6154737" y="3651572"/>
            <a:ext cx="1416050" cy="461963"/>
          </a:xfrm>
          <a:prstGeom prst="rect">
            <a:avLst/>
          </a:prstGeom>
          <a:noFill/>
          <a:ln w="9525">
            <a:noFill/>
            <a:miter lim="800000"/>
            <a:headEnd/>
            <a:tailEnd/>
          </a:ln>
        </p:spPr>
        <p:txBody>
          <a:bodyPr wrap="none">
            <a:spAutoFit/>
          </a:bodyPr>
          <a:lstStyle/>
          <a:p>
            <a:r>
              <a:rPr lang="zh-CN" altLang="en-US" sz="2400" b="1">
                <a:solidFill>
                  <a:srgbClr val="0070C0"/>
                </a:solidFill>
                <a:latin typeface="华文细黑" pitchFamily="2" charset="-122"/>
                <a:ea typeface="华文细黑" pitchFamily="2" charset="-122"/>
              </a:rPr>
              <a:t>评价结论</a:t>
            </a:r>
            <a:endParaRPr lang="en-US" altLang="zh-CN" sz="2400" b="1">
              <a:solidFill>
                <a:srgbClr val="0070C0"/>
              </a:solidFill>
              <a:latin typeface="华文细黑" pitchFamily="2" charset="-122"/>
              <a:ea typeface="华文细黑" pitchFamily="2" charset="-122"/>
            </a:endParaRPr>
          </a:p>
        </p:txBody>
      </p:sp>
      <p:sp>
        <p:nvSpPr>
          <p:cNvPr id="57" name="灯片编号占位符 56"/>
          <p:cNvSpPr>
            <a:spLocks noGrp="1"/>
          </p:cNvSpPr>
          <p:nvPr>
            <p:ph type="sldNum" sz="quarter" idx="12"/>
          </p:nvPr>
        </p:nvSpPr>
        <p:spPr/>
        <p:txBody>
          <a:bodyPr/>
          <a:lstStyle/>
          <a:p>
            <a:pPr>
              <a:defRPr/>
            </a:pPr>
            <a:fld id="{EFB0211B-6173-48B5-AC0D-1C7DDA5AD6F6}" type="slidenum">
              <a:rPr lang="zh-CN" altLang="en-US"/>
              <a:pPr>
                <a:defRPr/>
              </a:pPr>
              <a:t>2</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2000" advTm="3567"/>
    </mc:Choice>
    <mc:Fallback xmlns="">
      <p:transition spd="slow" advTm="3567"/>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3" name="直接连接符 16"/>
          <p:cNvSpPr>
            <a:spLocks noChangeShapeType="1"/>
          </p:cNvSpPr>
          <p:nvPr/>
        </p:nvSpPr>
        <p:spPr bwMode="auto">
          <a:xfrm>
            <a:off x="-20638" y="942975"/>
            <a:ext cx="9144001" cy="3175"/>
          </a:xfrm>
          <a:prstGeom prst="line">
            <a:avLst/>
          </a:prstGeom>
          <a:noFill/>
          <a:ln w="9525">
            <a:solidFill>
              <a:srgbClr val="595959"/>
            </a:solidFill>
            <a:prstDash val="sysDash"/>
            <a:round/>
            <a:headEnd/>
            <a:tailEnd/>
          </a:ln>
        </p:spPr>
        <p:txBody>
          <a:bodyPr/>
          <a:lstStyle/>
          <a:p>
            <a:endParaRPr lang="zh-CN" altLang="en-US"/>
          </a:p>
        </p:txBody>
      </p:sp>
      <p:sp>
        <p:nvSpPr>
          <p:cNvPr id="6" name="矩形 1"/>
          <p:cNvSpPr>
            <a:spLocks noChangeArrowheads="1"/>
          </p:cNvSpPr>
          <p:nvPr/>
        </p:nvSpPr>
        <p:spPr bwMode="auto">
          <a:xfrm>
            <a:off x="377825" y="546100"/>
            <a:ext cx="5310188" cy="400050"/>
          </a:xfrm>
          <a:prstGeom prst="rect">
            <a:avLst/>
          </a:prstGeom>
          <a:noFill/>
          <a:ln>
            <a:noFill/>
          </a:ln>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fontAlgn="auto" hangingPunct="1">
              <a:spcBef>
                <a:spcPts val="0"/>
              </a:spcBef>
              <a:spcAft>
                <a:spcPts val="0"/>
              </a:spcAft>
              <a:defRPr/>
            </a:pPr>
            <a:r>
              <a:rPr lang="en-US" altLang="zh-CN" sz="2000" b="1" dirty="0">
                <a:solidFill>
                  <a:schemeClr val="accent4">
                    <a:lumMod val="75000"/>
                  </a:schemeClr>
                </a:solidFill>
                <a:latin typeface="微软雅黑" pitchFamily="34" charset="-122"/>
                <a:ea typeface="微软雅黑" pitchFamily="34" charset="-122"/>
                <a:sym typeface="微软雅黑" pitchFamily="34" charset="-122"/>
              </a:rPr>
              <a:t>│</a:t>
            </a:r>
            <a:r>
              <a:rPr lang="zh-CN" altLang="en-US" sz="2000" b="1" dirty="0">
                <a:solidFill>
                  <a:schemeClr val="accent4">
                    <a:lumMod val="75000"/>
                  </a:schemeClr>
                </a:solidFill>
                <a:latin typeface="微软雅黑" pitchFamily="34" charset="-122"/>
                <a:ea typeface="微软雅黑" pitchFamily="34" charset="-122"/>
                <a:sym typeface="微软雅黑" pitchFamily="34" charset="-122"/>
              </a:rPr>
              <a:t>主要技术</a:t>
            </a:r>
            <a:r>
              <a:rPr lang="en-US" altLang="zh-CN" sz="2000" b="1" dirty="0">
                <a:solidFill>
                  <a:schemeClr val="accent4">
                    <a:lumMod val="75000"/>
                  </a:schemeClr>
                </a:solidFill>
                <a:latin typeface="华文细黑" panose="02010600040101010101" pitchFamily="2" charset="-122"/>
                <a:ea typeface="华文细黑" panose="02010600040101010101" pitchFamily="2" charset="-122"/>
                <a:sym typeface="微软雅黑" pitchFamily="34" charset="-122"/>
              </a:rPr>
              <a:t>│</a:t>
            </a:r>
            <a:r>
              <a:rPr lang="zh-CN" altLang="en-US" sz="2000" b="1" dirty="0">
                <a:solidFill>
                  <a:schemeClr val="accent4">
                    <a:lumMod val="75000"/>
                  </a:schemeClr>
                </a:solidFill>
                <a:latin typeface="华文细黑" panose="02010600040101010101" pitchFamily="2" charset="-122"/>
                <a:ea typeface="华文细黑" panose="02010600040101010101" pitchFamily="2" charset="-122"/>
                <a:sym typeface="微软雅黑" pitchFamily="34" charset="-122"/>
              </a:rPr>
              <a:t>建筑</a:t>
            </a:r>
            <a:r>
              <a:rPr lang="en-US" altLang="zh-CN" sz="2000" dirty="0" smtClean="0">
                <a:solidFill>
                  <a:schemeClr val="accent4">
                    <a:lumMod val="75000"/>
                  </a:schemeClr>
                </a:solidFill>
                <a:latin typeface="华文细黑" panose="02010600040101010101" pitchFamily="2" charset="-122"/>
                <a:ea typeface="华文细黑" panose="02010600040101010101" pitchFamily="2" charset="-122"/>
                <a:sym typeface="微软雅黑" pitchFamily="34" charset="-122"/>
              </a:rPr>
              <a:t>│</a:t>
            </a:r>
            <a:r>
              <a:rPr lang="zh-CN" altLang="en-US" sz="2000" dirty="0" smtClean="0">
                <a:solidFill>
                  <a:schemeClr val="accent4">
                    <a:lumMod val="75000"/>
                  </a:schemeClr>
                </a:solidFill>
                <a:latin typeface="华文细黑" panose="02010600040101010101" pitchFamily="2" charset="-122"/>
                <a:ea typeface="华文细黑" panose="02010600040101010101" pitchFamily="2" charset="-122"/>
                <a:sym typeface="微软雅黑" pitchFamily="34" charset="-122"/>
              </a:rPr>
              <a:t>地下室采光</a:t>
            </a:r>
            <a:endParaRPr lang="zh-CN" altLang="en-US" dirty="0">
              <a:solidFill>
                <a:schemeClr val="accent4">
                  <a:lumMod val="75000"/>
                </a:schemeClr>
              </a:solidFill>
              <a:latin typeface="华文细黑" panose="02010600040101010101" pitchFamily="2" charset="-122"/>
              <a:ea typeface="华文细黑" panose="02010600040101010101" pitchFamily="2" charset="-122"/>
            </a:endParaRPr>
          </a:p>
        </p:txBody>
      </p:sp>
      <p:sp>
        <p:nvSpPr>
          <p:cNvPr id="12" name="矩形 19"/>
          <p:cNvSpPr>
            <a:spLocks noChangeArrowheads="1"/>
          </p:cNvSpPr>
          <p:nvPr/>
        </p:nvSpPr>
        <p:spPr bwMode="auto">
          <a:xfrm>
            <a:off x="0" y="6499225"/>
            <a:ext cx="9144000" cy="153988"/>
          </a:xfrm>
          <a:prstGeom prst="rect">
            <a:avLst/>
          </a:prstGeom>
          <a:solidFill>
            <a:schemeClr val="accent4">
              <a:lumMod val="50000"/>
            </a:schemeClr>
          </a:solidFill>
          <a:ln>
            <a:noFill/>
          </a:ln>
          <a:extLst/>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fontAlgn="auto" hangingPunct="1">
              <a:spcBef>
                <a:spcPts val="0"/>
              </a:spcBef>
              <a:spcAft>
                <a:spcPts val="0"/>
              </a:spcAft>
              <a:defRPr/>
            </a:pPr>
            <a:endParaRPr lang="zh-CN" altLang="en-US">
              <a:solidFill>
                <a:srgbClr val="FFFFFF"/>
              </a:solidFill>
              <a:latin typeface="宋体" pitchFamily="2" charset="-122"/>
              <a:sym typeface="宋体" pitchFamily="2" charset="-122"/>
            </a:endParaRPr>
          </a:p>
        </p:txBody>
      </p:sp>
      <p:sp>
        <p:nvSpPr>
          <p:cNvPr id="54276" name="灯片编号占位符 5"/>
          <p:cNvSpPr txBox="1">
            <a:spLocks/>
          </p:cNvSpPr>
          <p:nvPr/>
        </p:nvSpPr>
        <p:spPr bwMode="auto">
          <a:xfrm>
            <a:off x="8832850" y="6664325"/>
            <a:ext cx="323850" cy="365125"/>
          </a:xfrm>
          <a:prstGeom prst="rect">
            <a:avLst/>
          </a:prstGeom>
          <a:noFill/>
          <a:ln w="9525">
            <a:noFill/>
            <a:miter lim="800000"/>
            <a:headEnd/>
            <a:tailEnd/>
          </a:ln>
        </p:spPr>
        <p:txBody>
          <a:bodyPr/>
          <a:lstStyle/>
          <a:p>
            <a:fld id="{604074FF-544F-4AC6-BC34-5E75F5F55ED0}" type="slidenum">
              <a:rPr lang="zh-CN" altLang="en-US" sz="1000">
                <a:solidFill>
                  <a:schemeClr val="bg1"/>
                </a:solidFill>
                <a:latin typeface="Arial Unicode MS" pitchFamily="34" charset="-122"/>
                <a:ea typeface="Arial Unicode MS" pitchFamily="34" charset="-122"/>
                <a:cs typeface="Arial Unicode MS" pitchFamily="34" charset="-122"/>
              </a:rPr>
              <a:pPr/>
              <a:t>20</a:t>
            </a:fld>
            <a:endParaRPr lang="zh-CN" altLang="en-US" sz="1000">
              <a:solidFill>
                <a:schemeClr val="bg1"/>
              </a:solidFill>
              <a:latin typeface="Arial Unicode MS" pitchFamily="34" charset="-122"/>
              <a:ea typeface="Arial Unicode MS" pitchFamily="34" charset="-122"/>
              <a:cs typeface="Arial Unicode MS" pitchFamily="34" charset="-122"/>
            </a:endParaRPr>
          </a:p>
        </p:txBody>
      </p:sp>
      <p:pic>
        <p:nvPicPr>
          <p:cNvPr id="17" name="图片 16" descr="D:\科技馆\最终图纸\采光\采光问题\地下模型pic\地下采光达标图\地下采光达标图.bmp"/>
          <p:cNvPicPr/>
          <p:nvPr/>
        </p:nvPicPr>
        <p:blipFill>
          <a:blip r:embed="rId2" cstate="print"/>
          <a:srcRect/>
          <a:stretch>
            <a:fillRect/>
          </a:stretch>
        </p:blipFill>
        <p:spPr bwMode="auto">
          <a:xfrm>
            <a:off x="377825" y="1343025"/>
            <a:ext cx="6402445" cy="2862020"/>
          </a:xfrm>
          <a:prstGeom prst="rect">
            <a:avLst/>
          </a:prstGeom>
          <a:noFill/>
          <a:ln w="9525">
            <a:noFill/>
            <a:miter lim="800000"/>
            <a:headEnd/>
            <a:tailEnd/>
          </a:ln>
        </p:spPr>
      </p:pic>
      <p:graphicFrame>
        <p:nvGraphicFramePr>
          <p:cNvPr id="2" name="表格 1"/>
          <p:cNvGraphicFramePr>
            <a:graphicFrameLocks noGrp="1"/>
          </p:cNvGraphicFramePr>
          <p:nvPr>
            <p:extLst>
              <p:ext uri="{D42A27DB-BD31-4B8C-83A1-F6EECF244321}">
                <p14:modId xmlns:p14="http://schemas.microsoft.com/office/powerpoint/2010/main" val="1073844175"/>
              </p:ext>
            </p:extLst>
          </p:nvPr>
        </p:nvGraphicFramePr>
        <p:xfrm>
          <a:off x="2751336" y="4581128"/>
          <a:ext cx="5544616" cy="1368152"/>
        </p:xfrm>
        <a:graphic>
          <a:graphicData uri="http://schemas.openxmlformats.org/drawingml/2006/table">
            <a:tbl>
              <a:tblPr>
                <a:tableStyleId>{0505E3EF-67EA-436B-97B2-0124C06EBD24}</a:tableStyleId>
              </a:tblPr>
              <a:tblGrid>
                <a:gridCol w="1441601"/>
                <a:gridCol w="2106954"/>
                <a:gridCol w="1219815"/>
                <a:gridCol w="776246"/>
              </a:tblGrid>
              <a:tr h="684076">
                <a:tc>
                  <a:txBody>
                    <a:bodyPr/>
                    <a:lstStyle/>
                    <a:p>
                      <a:pPr indent="304800" algn="ctr">
                        <a:lnSpc>
                          <a:spcPct val="150000"/>
                        </a:lnSpc>
                        <a:spcAft>
                          <a:spcPts val="0"/>
                        </a:spcAft>
                      </a:pPr>
                      <a:r>
                        <a:rPr lang="zh-CN" sz="1050" kern="100" dirty="0">
                          <a:effectLst/>
                        </a:rPr>
                        <a:t>首层地下室面积</a:t>
                      </a:r>
                      <a:r>
                        <a:rPr lang="zh-CN" sz="1050" kern="0" dirty="0">
                          <a:effectLst/>
                        </a:rPr>
                        <a:t>（㎡）</a:t>
                      </a:r>
                      <a:endParaRPr lang="zh-CN" sz="1600" kern="100" dirty="0">
                        <a:effectLst/>
                        <a:latin typeface="宋体" panose="02010600030101010101" pitchFamily="2" charset="-122"/>
                        <a:ea typeface="宋体" panose="02010600030101010101" pitchFamily="2" charset="-122"/>
                        <a:cs typeface="Times New Roman" panose="02020603050405020304" pitchFamily="18" charset="0"/>
                      </a:endParaRPr>
                    </a:p>
                  </a:txBody>
                  <a:tcPr marL="68580" marR="68580" marT="0" marB="0" anchor="ctr"/>
                </a:tc>
                <a:tc>
                  <a:txBody>
                    <a:bodyPr/>
                    <a:lstStyle/>
                    <a:p>
                      <a:pPr indent="304800" algn="ctr">
                        <a:lnSpc>
                          <a:spcPct val="150000"/>
                        </a:lnSpc>
                        <a:spcAft>
                          <a:spcPts val="0"/>
                        </a:spcAft>
                      </a:pPr>
                      <a:r>
                        <a:rPr lang="zh-CN" sz="1050" kern="100">
                          <a:effectLst/>
                        </a:rPr>
                        <a:t>平均采光系数≥</a:t>
                      </a:r>
                      <a:r>
                        <a:rPr lang="en-US" sz="1050" kern="100">
                          <a:effectLst/>
                        </a:rPr>
                        <a:t>0.50%</a:t>
                      </a:r>
                      <a:r>
                        <a:rPr lang="zh-CN" sz="1050" kern="100">
                          <a:effectLst/>
                        </a:rPr>
                        <a:t>的面积</a:t>
                      </a:r>
                      <a:r>
                        <a:rPr lang="zh-CN" sz="1050" kern="0">
                          <a:effectLst/>
                        </a:rPr>
                        <a:t>（㎡）</a:t>
                      </a:r>
                      <a:endParaRPr lang="zh-CN" sz="1600" kern="100">
                        <a:effectLst/>
                        <a:latin typeface="宋体" panose="02010600030101010101" pitchFamily="2" charset="-122"/>
                        <a:ea typeface="宋体" panose="02010600030101010101" pitchFamily="2" charset="-122"/>
                        <a:cs typeface="Times New Roman" panose="02020603050405020304" pitchFamily="18" charset="0"/>
                      </a:endParaRPr>
                    </a:p>
                  </a:txBody>
                  <a:tcPr marL="68580" marR="68580" marT="0" marB="0" anchor="ctr"/>
                </a:tc>
                <a:tc>
                  <a:txBody>
                    <a:bodyPr/>
                    <a:lstStyle/>
                    <a:p>
                      <a:pPr indent="304800" algn="ctr">
                        <a:lnSpc>
                          <a:spcPct val="150000"/>
                        </a:lnSpc>
                        <a:spcAft>
                          <a:spcPts val="0"/>
                        </a:spcAft>
                      </a:pPr>
                      <a:r>
                        <a:rPr lang="zh-CN" sz="1050" kern="100" dirty="0">
                          <a:effectLst/>
                        </a:rPr>
                        <a:t>面积比例</a:t>
                      </a:r>
                      <a:r>
                        <a:rPr lang="en-US" sz="1050" kern="100" dirty="0">
                          <a:effectLst/>
                        </a:rPr>
                        <a:t>R</a:t>
                      </a:r>
                      <a:r>
                        <a:rPr lang="en-US" sz="1050" kern="100" baseline="-25000" dirty="0">
                          <a:effectLst/>
                        </a:rPr>
                        <a:t>A</a:t>
                      </a:r>
                      <a:r>
                        <a:rPr lang="zh-CN" sz="1050" kern="100" dirty="0">
                          <a:effectLst/>
                        </a:rPr>
                        <a:t>（</a:t>
                      </a:r>
                      <a:r>
                        <a:rPr lang="en-US" sz="1050" kern="100" dirty="0">
                          <a:effectLst/>
                        </a:rPr>
                        <a:t>%</a:t>
                      </a:r>
                      <a:r>
                        <a:rPr lang="zh-CN" sz="1050" kern="100" dirty="0">
                          <a:effectLst/>
                        </a:rPr>
                        <a:t>）</a:t>
                      </a:r>
                      <a:endParaRPr lang="zh-CN" sz="1600" kern="100" dirty="0">
                        <a:effectLst/>
                        <a:latin typeface="宋体" panose="02010600030101010101" pitchFamily="2" charset="-122"/>
                        <a:ea typeface="宋体" panose="02010600030101010101" pitchFamily="2" charset="-122"/>
                        <a:cs typeface="Times New Roman" panose="02020603050405020304" pitchFamily="18" charset="0"/>
                      </a:endParaRPr>
                    </a:p>
                  </a:txBody>
                  <a:tcPr marL="68580" marR="68580" marT="0" marB="0" anchor="ctr"/>
                </a:tc>
                <a:tc>
                  <a:txBody>
                    <a:bodyPr/>
                    <a:lstStyle/>
                    <a:p>
                      <a:pPr indent="304800" algn="ctr">
                        <a:lnSpc>
                          <a:spcPct val="150000"/>
                        </a:lnSpc>
                        <a:spcAft>
                          <a:spcPts val="0"/>
                        </a:spcAft>
                      </a:pPr>
                      <a:r>
                        <a:rPr lang="zh-CN" sz="1050" kern="100">
                          <a:effectLst/>
                        </a:rPr>
                        <a:t>得分</a:t>
                      </a:r>
                      <a:endParaRPr lang="zh-CN" sz="1600" kern="100">
                        <a:effectLst/>
                        <a:latin typeface="宋体" panose="02010600030101010101" pitchFamily="2" charset="-122"/>
                        <a:ea typeface="宋体" panose="02010600030101010101" pitchFamily="2" charset="-122"/>
                        <a:cs typeface="Times New Roman" panose="02020603050405020304" pitchFamily="18" charset="0"/>
                      </a:endParaRPr>
                    </a:p>
                  </a:txBody>
                  <a:tcPr marL="68580" marR="68580" marT="0" marB="0" anchor="ctr"/>
                </a:tc>
              </a:tr>
              <a:tr h="684076">
                <a:tc>
                  <a:txBody>
                    <a:bodyPr/>
                    <a:lstStyle/>
                    <a:p>
                      <a:pPr indent="304800" algn="ctr">
                        <a:lnSpc>
                          <a:spcPct val="150000"/>
                        </a:lnSpc>
                        <a:spcAft>
                          <a:spcPts val="0"/>
                        </a:spcAft>
                      </a:pPr>
                      <a:r>
                        <a:rPr lang="en-US" sz="1050" kern="100">
                          <a:effectLst/>
                        </a:rPr>
                        <a:t>9930</a:t>
                      </a:r>
                      <a:endParaRPr lang="zh-CN" sz="1600" kern="100">
                        <a:effectLst/>
                        <a:latin typeface="宋体" panose="02010600030101010101" pitchFamily="2" charset="-122"/>
                        <a:ea typeface="宋体" panose="02010600030101010101" pitchFamily="2" charset="-122"/>
                        <a:cs typeface="Times New Roman" panose="02020603050405020304" pitchFamily="18" charset="0"/>
                      </a:endParaRPr>
                    </a:p>
                  </a:txBody>
                  <a:tcPr marL="68580" marR="68580" marT="0" marB="0" anchor="ctr"/>
                </a:tc>
                <a:tc>
                  <a:txBody>
                    <a:bodyPr/>
                    <a:lstStyle/>
                    <a:p>
                      <a:pPr indent="304800" algn="ctr">
                        <a:lnSpc>
                          <a:spcPct val="150000"/>
                        </a:lnSpc>
                        <a:spcAft>
                          <a:spcPts val="0"/>
                        </a:spcAft>
                      </a:pPr>
                      <a:r>
                        <a:rPr lang="en-US" sz="1050" kern="100">
                          <a:effectLst/>
                        </a:rPr>
                        <a:t>1032.92</a:t>
                      </a:r>
                      <a:endParaRPr lang="zh-CN" sz="1600" kern="100">
                        <a:effectLst/>
                        <a:latin typeface="宋体" panose="02010600030101010101" pitchFamily="2" charset="-122"/>
                        <a:ea typeface="宋体" panose="02010600030101010101" pitchFamily="2" charset="-122"/>
                        <a:cs typeface="Times New Roman" panose="02020603050405020304" pitchFamily="18" charset="0"/>
                      </a:endParaRPr>
                    </a:p>
                  </a:txBody>
                  <a:tcPr marL="68580" marR="68580" marT="0" marB="0" anchor="ctr"/>
                </a:tc>
                <a:tc>
                  <a:txBody>
                    <a:bodyPr/>
                    <a:lstStyle/>
                    <a:p>
                      <a:pPr indent="304800" algn="ctr">
                        <a:lnSpc>
                          <a:spcPct val="150000"/>
                        </a:lnSpc>
                        <a:spcAft>
                          <a:spcPts val="0"/>
                        </a:spcAft>
                      </a:pPr>
                      <a:r>
                        <a:rPr lang="en-US" sz="1050" kern="100">
                          <a:effectLst/>
                        </a:rPr>
                        <a:t>10.41</a:t>
                      </a:r>
                      <a:endParaRPr lang="zh-CN" sz="1600" kern="100">
                        <a:effectLst/>
                        <a:latin typeface="宋体" panose="02010600030101010101" pitchFamily="2" charset="-122"/>
                        <a:ea typeface="宋体" panose="02010600030101010101" pitchFamily="2" charset="-122"/>
                        <a:cs typeface="Times New Roman" panose="02020603050405020304" pitchFamily="18" charset="0"/>
                      </a:endParaRPr>
                    </a:p>
                  </a:txBody>
                  <a:tcPr marL="68580" marR="68580" marT="0" marB="0" anchor="ctr"/>
                </a:tc>
                <a:tc>
                  <a:txBody>
                    <a:bodyPr/>
                    <a:lstStyle/>
                    <a:p>
                      <a:pPr indent="304800" algn="ctr">
                        <a:lnSpc>
                          <a:spcPct val="150000"/>
                        </a:lnSpc>
                        <a:spcAft>
                          <a:spcPts val="0"/>
                        </a:spcAft>
                      </a:pPr>
                      <a:r>
                        <a:rPr lang="en-US" sz="1050" kern="100" dirty="0">
                          <a:effectLst/>
                        </a:rPr>
                        <a:t>2</a:t>
                      </a:r>
                      <a:endParaRPr lang="zh-CN" sz="1600" kern="100" dirty="0">
                        <a:effectLst/>
                        <a:latin typeface="宋体" panose="02010600030101010101" pitchFamily="2" charset="-122"/>
                        <a:ea typeface="宋体" panose="02010600030101010101" pitchFamily="2" charset="-122"/>
                        <a:cs typeface="Times New Roman" panose="02020603050405020304" pitchFamily="18" charset="0"/>
                      </a:endParaRPr>
                    </a:p>
                  </a:txBody>
                  <a:tcPr marL="68580" marR="68580" marT="0" marB="0" anchor="ctr"/>
                </a:tc>
              </a:tr>
            </a:tbl>
          </a:graphicData>
        </a:graphic>
      </p:graphicFrame>
    </p:spTree>
    <p:extLst>
      <p:ext uri="{BB962C8B-B14F-4D97-AF65-F5344CB8AC3E}">
        <p14:creationId xmlns:p14="http://schemas.microsoft.com/office/powerpoint/2010/main" val="379307432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3" name="直接连接符 16"/>
          <p:cNvSpPr>
            <a:spLocks noChangeShapeType="1"/>
          </p:cNvSpPr>
          <p:nvPr/>
        </p:nvSpPr>
        <p:spPr bwMode="auto">
          <a:xfrm>
            <a:off x="-20638" y="942975"/>
            <a:ext cx="9144001" cy="3175"/>
          </a:xfrm>
          <a:prstGeom prst="line">
            <a:avLst/>
          </a:prstGeom>
          <a:noFill/>
          <a:ln w="9525">
            <a:solidFill>
              <a:srgbClr val="595959"/>
            </a:solidFill>
            <a:prstDash val="sysDash"/>
            <a:round/>
            <a:headEnd/>
            <a:tailEnd/>
          </a:ln>
        </p:spPr>
        <p:txBody>
          <a:bodyPr/>
          <a:lstStyle/>
          <a:p>
            <a:endParaRPr lang="zh-CN" altLang="en-US"/>
          </a:p>
        </p:txBody>
      </p:sp>
      <p:sp>
        <p:nvSpPr>
          <p:cNvPr id="49154" name="矩形 1"/>
          <p:cNvSpPr>
            <a:spLocks noChangeArrowheads="1"/>
          </p:cNvSpPr>
          <p:nvPr/>
        </p:nvSpPr>
        <p:spPr bwMode="auto">
          <a:xfrm>
            <a:off x="377825" y="546100"/>
            <a:ext cx="5310188" cy="400050"/>
          </a:xfrm>
          <a:prstGeom prst="rect">
            <a:avLst/>
          </a:prstGeom>
          <a:noFill/>
          <a:ln w="9525">
            <a:noFill/>
            <a:miter lim="800000"/>
            <a:headEnd/>
            <a:tailEnd/>
          </a:ln>
        </p:spPr>
        <p:txBody>
          <a:bodyPr>
            <a:spAutoFit/>
          </a:bodyPr>
          <a:lstStyle/>
          <a:p>
            <a:r>
              <a:rPr lang="en-US" altLang="zh-CN" sz="2000" b="1" dirty="0">
                <a:solidFill>
                  <a:schemeClr val="accent4">
                    <a:lumMod val="75000"/>
                  </a:schemeClr>
                </a:solidFill>
                <a:latin typeface="微软雅黑" pitchFamily="34" charset="-122"/>
                <a:ea typeface="微软雅黑" pitchFamily="34" charset="-122"/>
                <a:sym typeface="微软雅黑" pitchFamily="34" charset="-122"/>
              </a:rPr>
              <a:t>│</a:t>
            </a:r>
            <a:r>
              <a:rPr lang="zh-CN" altLang="en-US" sz="2000" b="1" dirty="0">
                <a:solidFill>
                  <a:schemeClr val="accent4">
                    <a:lumMod val="75000"/>
                  </a:schemeClr>
                </a:solidFill>
                <a:latin typeface="微软雅黑" pitchFamily="34" charset="-122"/>
                <a:ea typeface="微软雅黑" pitchFamily="34" charset="-122"/>
                <a:sym typeface="微软雅黑" pitchFamily="34" charset="-122"/>
              </a:rPr>
              <a:t>主要技术</a:t>
            </a:r>
            <a:r>
              <a:rPr lang="en-US" altLang="zh-CN" sz="2000" b="1" dirty="0" smtClean="0">
                <a:solidFill>
                  <a:schemeClr val="accent4">
                    <a:lumMod val="75000"/>
                  </a:schemeClr>
                </a:solidFill>
                <a:latin typeface="华文细黑" panose="02010600040101010101" pitchFamily="2" charset="-122"/>
                <a:ea typeface="华文细黑" panose="02010600040101010101" pitchFamily="2" charset="-122"/>
                <a:sym typeface="微软雅黑" pitchFamily="34" charset="-122"/>
              </a:rPr>
              <a:t>│</a:t>
            </a:r>
            <a:r>
              <a:rPr lang="zh-CN" altLang="en-US" sz="2000" b="1" dirty="0" smtClean="0">
                <a:solidFill>
                  <a:schemeClr val="accent4">
                    <a:lumMod val="75000"/>
                  </a:schemeClr>
                </a:solidFill>
                <a:latin typeface="华文细黑" panose="02010600040101010101" pitchFamily="2" charset="-122"/>
                <a:ea typeface="华文细黑" panose="02010600040101010101" pitchFamily="2" charset="-122"/>
                <a:sym typeface="微软雅黑" pitchFamily="34" charset="-122"/>
              </a:rPr>
              <a:t>建筑</a:t>
            </a:r>
            <a:r>
              <a:rPr lang="en-US" altLang="zh-CN" sz="2000" dirty="0" smtClean="0">
                <a:solidFill>
                  <a:schemeClr val="accent4">
                    <a:lumMod val="75000"/>
                  </a:schemeClr>
                </a:solidFill>
                <a:latin typeface="华文细黑" panose="02010600040101010101" pitchFamily="2" charset="-122"/>
                <a:ea typeface="华文细黑" panose="02010600040101010101" pitchFamily="2" charset="-122"/>
                <a:sym typeface="微软雅黑" pitchFamily="34" charset="-122"/>
              </a:rPr>
              <a:t>│</a:t>
            </a:r>
            <a:r>
              <a:rPr lang="zh-CN" altLang="en-US" dirty="0" smtClean="0">
                <a:solidFill>
                  <a:schemeClr val="accent4">
                    <a:lumMod val="75000"/>
                  </a:schemeClr>
                </a:solidFill>
                <a:latin typeface="华文细黑" pitchFamily="2" charset="-122"/>
                <a:ea typeface="华文细黑" pitchFamily="2" charset="-122"/>
                <a:sym typeface="微软雅黑" pitchFamily="34" charset="-122"/>
              </a:rPr>
              <a:t>建材</a:t>
            </a:r>
            <a:r>
              <a:rPr lang="zh-CN" altLang="en-US" dirty="0">
                <a:solidFill>
                  <a:schemeClr val="accent4">
                    <a:lumMod val="75000"/>
                  </a:schemeClr>
                </a:solidFill>
                <a:latin typeface="华文细黑" pitchFamily="2" charset="-122"/>
                <a:ea typeface="华文细黑" pitchFamily="2" charset="-122"/>
                <a:sym typeface="微软雅黑" pitchFamily="34" charset="-122"/>
              </a:rPr>
              <a:t>节约</a:t>
            </a:r>
            <a:endParaRPr lang="zh-CN" altLang="en-US" dirty="0">
              <a:solidFill>
                <a:schemeClr val="accent4">
                  <a:lumMod val="75000"/>
                </a:schemeClr>
              </a:solidFill>
              <a:latin typeface="华文细黑" pitchFamily="2" charset="-122"/>
              <a:ea typeface="华文细黑" pitchFamily="2" charset="-122"/>
            </a:endParaRPr>
          </a:p>
        </p:txBody>
      </p:sp>
      <p:sp>
        <p:nvSpPr>
          <p:cNvPr id="12" name="矩形 19"/>
          <p:cNvSpPr>
            <a:spLocks noChangeArrowheads="1"/>
          </p:cNvSpPr>
          <p:nvPr/>
        </p:nvSpPr>
        <p:spPr bwMode="auto">
          <a:xfrm>
            <a:off x="0" y="6499225"/>
            <a:ext cx="9144000" cy="153988"/>
          </a:xfrm>
          <a:prstGeom prst="rect">
            <a:avLst/>
          </a:prstGeom>
          <a:solidFill>
            <a:schemeClr val="accent4">
              <a:lumMod val="50000"/>
            </a:schemeClr>
          </a:solidFill>
          <a:ln>
            <a:noFill/>
          </a:ln>
          <a:extLst/>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fontAlgn="auto" hangingPunct="1">
              <a:spcBef>
                <a:spcPts val="0"/>
              </a:spcBef>
              <a:spcAft>
                <a:spcPts val="0"/>
              </a:spcAft>
              <a:defRPr/>
            </a:pPr>
            <a:endParaRPr lang="zh-CN" altLang="en-US">
              <a:solidFill>
                <a:srgbClr val="FFFFFF"/>
              </a:solidFill>
              <a:latin typeface="宋体" pitchFamily="2" charset="-122"/>
              <a:sym typeface="宋体" pitchFamily="2" charset="-122"/>
            </a:endParaRPr>
          </a:p>
        </p:txBody>
      </p:sp>
      <p:sp>
        <p:nvSpPr>
          <p:cNvPr id="49156" name="灯片编号占位符 5"/>
          <p:cNvSpPr txBox="1">
            <a:spLocks/>
          </p:cNvSpPr>
          <p:nvPr/>
        </p:nvSpPr>
        <p:spPr bwMode="auto">
          <a:xfrm>
            <a:off x="8832850" y="6664325"/>
            <a:ext cx="323850" cy="365125"/>
          </a:xfrm>
          <a:prstGeom prst="rect">
            <a:avLst/>
          </a:prstGeom>
          <a:noFill/>
          <a:ln w="9525">
            <a:noFill/>
            <a:miter lim="800000"/>
            <a:headEnd/>
            <a:tailEnd/>
          </a:ln>
        </p:spPr>
        <p:txBody>
          <a:bodyPr/>
          <a:lstStyle/>
          <a:p>
            <a:fld id="{42E46A87-DB2E-4E99-9476-C02FA540B3C0}" type="slidenum">
              <a:rPr lang="zh-CN" altLang="en-US" sz="1000">
                <a:solidFill>
                  <a:schemeClr val="bg1"/>
                </a:solidFill>
                <a:latin typeface="Arial Unicode MS" pitchFamily="34" charset="-122"/>
                <a:ea typeface="Arial Unicode MS" pitchFamily="34" charset="-122"/>
                <a:cs typeface="Arial Unicode MS" pitchFamily="34" charset="-122"/>
              </a:rPr>
              <a:pPr/>
              <a:t>21</a:t>
            </a:fld>
            <a:endParaRPr lang="zh-CN" altLang="en-US" sz="1000">
              <a:solidFill>
                <a:schemeClr val="bg1"/>
              </a:solidFill>
              <a:latin typeface="Arial Unicode MS" pitchFamily="34" charset="-122"/>
              <a:ea typeface="Arial Unicode MS" pitchFamily="34" charset="-122"/>
              <a:cs typeface="Arial Unicode MS" pitchFamily="34" charset="-122"/>
            </a:endParaRPr>
          </a:p>
        </p:txBody>
      </p:sp>
      <p:sp>
        <p:nvSpPr>
          <p:cNvPr id="49158" name="TextBox 13"/>
          <p:cNvSpPr txBox="1">
            <a:spLocks noChangeArrowheads="1"/>
          </p:cNvSpPr>
          <p:nvPr/>
        </p:nvSpPr>
        <p:spPr bwMode="auto">
          <a:xfrm>
            <a:off x="362202" y="969203"/>
            <a:ext cx="2232025" cy="307975"/>
          </a:xfrm>
          <a:prstGeom prst="rect">
            <a:avLst/>
          </a:prstGeom>
          <a:noFill/>
          <a:ln w="9525">
            <a:noFill/>
            <a:miter lim="800000"/>
            <a:headEnd/>
            <a:tailEnd/>
          </a:ln>
        </p:spPr>
        <p:txBody>
          <a:bodyPr lIns="91422" tIns="45711" rIns="91422" bIns="45711">
            <a:spAutoFit/>
          </a:bodyPr>
          <a:lstStyle/>
          <a:p>
            <a:r>
              <a:rPr lang="zh-CN" altLang="en-US" sz="1400" b="1" dirty="0">
                <a:latin typeface="微软雅黑" pitchFamily="34" charset="-122"/>
                <a:ea typeface="微软雅黑" pitchFamily="34" charset="-122"/>
              </a:rPr>
              <a:t>可再循环材料统计表</a:t>
            </a:r>
          </a:p>
        </p:txBody>
      </p:sp>
      <p:graphicFrame>
        <p:nvGraphicFramePr>
          <p:cNvPr id="4" name="表格 3"/>
          <p:cNvGraphicFramePr>
            <a:graphicFrameLocks noGrp="1"/>
          </p:cNvGraphicFramePr>
          <p:nvPr>
            <p:extLst>
              <p:ext uri="{D42A27DB-BD31-4B8C-83A1-F6EECF244321}">
                <p14:modId xmlns:p14="http://schemas.microsoft.com/office/powerpoint/2010/main" val="2525764402"/>
              </p:ext>
            </p:extLst>
          </p:nvPr>
        </p:nvGraphicFramePr>
        <p:xfrm>
          <a:off x="107504" y="1300231"/>
          <a:ext cx="4752529" cy="4945151"/>
        </p:xfrm>
        <a:graphic>
          <a:graphicData uri="http://schemas.openxmlformats.org/drawingml/2006/table">
            <a:tbl>
              <a:tblPr>
                <a:tableStyleId>{0505E3EF-67EA-436B-97B2-0124C06EBD24}</a:tableStyleId>
              </a:tblPr>
              <a:tblGrid>
                <a:gridCol w="511992"/>
                <a:gridCol w="511992"/>
                <a:gridCol w="533328"/>
                <a:gridCol w="511992"/>
                <a:gridCol w="654214"/>
                <a:gridCol w="654214"/>
                <a:gridCol w="654214"/>
                <a:gridCol w="720583"/>
              </a:tblGrid>
              <a:tr h="223555">
                <a:tc rowSpan="7">
                  <a:txBody>
                    <a:bodyPr/>
                    <a:lstStyle/>
                    <a:p>
                      <a:pPr algn="l" fontAlgn="ctr"/>
                      <a:r>
                        <a:rPr lang="zh-CN" altLang="en-US" sz="1100" u="none" strike="noStrike" dirty="0">
                          <a:effectLst/>
                        </a:rPr>
                        <a:t>不可利用</a:t>
                      </a:r>
                      <a:endParaRPr lang="zh-CN" altLang="en-US" sz="1100" b="0" i="0" u="none" strike="noStrike" dirty="0">
                        <a:solidFill>
                          <a:srgbClr val="000000"/>
                        </a:solidFill>
                        <a:effectLst/>
                        <a:latin typeface="宋体" panose="02010600030101010101" pitchFamily="2" charset="-122"/>
                        <a:ea typeface="宋体" panose="02010600030101010101" pitchFamily="2" charset="-122"/>
                      </a:endParaRPr>
                    </a:p>
                  </a:txBody>
                  <a:tcPr marL="9525" marR="9525" marT="9525" marB="0" anchor="ctr"/>
                </a:tc>
                <a:tc>
                  <a:txBody>
                    <a:bodyPr/>
                    <a:lstStyle/>
                    <a:p>
                      <a:pPr algn="l" fontAlgn="ctr"/>
                      <a:r>
                        <a:rPr lang="zh-CN" altLang="en-US" sz="1100" u="none" strike="noStrike">
                          <a:effectLst/>
                        </a:rPr>
                        <a:t>混凝土</a:t>
                      </a:r>
                      <a:endParaRPr lang="zh-CN" altLang="en-US" sz="1100" b="0" i="0" u="none" strike="noStrike">
                        <a:solidFill>
                          <a:srgbClr val="000000"/>
                        </a:solidFill>
                        <a:effectLst/>
                        <a:latin typeface="宋体" panose="02010600030101010101" pitchFamily="2" charset="-122"/>
                        <a:ea typeface="宋体" panose="02010600030101010101" pitchFamily="2" charset="-122"/>
                      </a:endParaRPr>
                    </a:p>
                  </a:txBody>
                  <a:tcPr marL="9525" marR="9525" marT="9525" marB="0" anchor="ctr"/>
                </a:tc>
                <a:tc>
                  <a:txBody>
                    <a:bodyPr/>
                    <a:lstStyle/>
                    <a:p>
                      <a:pPr algn="r" fontAlgn="ctr"/>
                      <a:r>
                        <a:rPr lang="en-US" altLang="zh-CN" sz="1100" u="none" strike="noStrike">
                          <a:effectLst/>
                        </a:rPr>
                        <a:t>22891.4</a:t>
                      </a:r>
                      <a:endParaRPr lang="en-US" altLang="zh-CN" sz="1100" b="0" i="0" u="none" strike="noStrike">
                        <a:solidFill>
                          <a:srgbClr val="000000"/>
                        </a:solidFill>
                        <a:effectLst/>
                        <a:latin typeface="宋体" panose="02010600030101010101" pitchFamily="2" charset="-122"/>
                        <a:ea typeface="宋体" panose="02010600030101010101" pitchFamily="2" charset="-122"/>
                      </a:endParaRPr>
                    </a:p>
                  </a:txBody>
                  <a:tcPr marL="9525" marR="9525" marT="9525" marB="0" anchor="ctr"/>
                </a:tc>
                <a:tc>
                  <a:txBody>
                    <a:bodyPr/>
                    <a:lstStyle/>
                    <a:p>
                      <a:pPr algn="r" fontAlgn="ctr"/>
                      <a:r>
                        <a:rPr lang="en-US" altLang="zh-CN" sz="1100" u="none" strike="noStrike">
                          <a:effectLst/>
                        </a:rPr>
                        <a:t>2500</a:t>
                      </a:r>
                      <a:endParaRPr lang="en-US" altLang="zh-CN" sz="1100" b="0" i="0" u="none" strike="noStrike">
                        <a:solidFill>
                          <a:srgbClr val="000000"/>
                        </a:solidFill>
                        <a:effectLst/>
                        <a:latin typeface="宋体" panose="02010600030101010101" pitchFamily="2" charset="-122"/>
                        <a:ea typeface="宋体" panose="02010600030101010101" pitchFamily="2" charset="-122"/>
                      </a:endParaRPr>
                    </a:p>
                  </a:txBody>
                  <a:tcPr marL="9525" marR="9525" marT="9525" marB="0" anchor="ctr"/>
                </a:tc>
                <a:tc>
                  <a:txBody>
                    <a:bodyPr/>
                    <a:lstStyle/>
                    <a:p>
                      <a:pPr algn="r" fontAlgn="ctr"/>
                      <a:r>
                        <a:rPr lang="en-US" altLang="zh-CN" sz="1100" u="none" strike="noStrike">
                          <a:effectLst/>
                        </a:rPr>
                        <a:t>57228500</a:t>
                      </a:r>
                      <a:endParaRPr lang="en-US" altLang="zh-CN" sz="1100" b="0" i="0" u="none" strike="noStrike">
                        <a:solidFill>
                          <a:srgbClr val="000000"/>
                        </a:solidFill>
                        <a:effectLst/>
                        <a:latin typeface="宋体" panose="02010600030101010101" pitchFamily="2" charset="-122"/>
                        <a:ea typeface="宋体" panose="02010600030101010101" pitchFamily="2" charset="-122"/>
                      </a:endParaRPr>
                    </a:p>
                  </a:txBody>
                  <a:tcPr marL="9525" marR="9525" marT="9525" marB="0" anchor="ctr"/>
                </a:tc>
                <a:tc>
                  <a:txBody>
                    <a:bodyPr/>
                    <a:lstStyle/>
                    <a:p>
                      <a:pPr algn="l" fontAlgn="ctr"/>
                      <a:endParaRPr lang="zh-CN" altLang="en-US" sz="1100" b="0" i="0" u="none" strike="noStrike">
                        <a:solidFill>
                          <a:srgbClr val="000000"/>
                        </a:solidFill>
                        <a:effectLst/>
                        <a:latin typeface="宋体" panose="02010600030101010101" pitchFamily="2" charset="-122"/>
                        <a:ea typeface="宋体" panose="02010600030101010101" pitchFamily="2" charset="-122"/>
                      </a:endParaRPr>
                    </a:p>
                  </a:txBody>
                  <a:tcPr marL="9525" marR="9525" marT="9525" marB="0" anchor="ctr"/>
                </a:tc>
                <a:tc>
                  <a:txBody>
                    <a:bodyPr/>
                    <a:lstStyle/>
                    <a:p>
                      <a:pPr algn="l" fontAlgn="ctr"/>
                      <a:endParaRPr lang="zh-CN" altLang="en-US" sz="1100" b="0" i="0" u="none" strike="noStrike">
                        <a:solidFill>
                          <a:srgbClr val="000000"/>
                        </a:solidFill>
                        <a:effectLst/>
                        <a:latin typeface="宋体" panose="02010600030101010101" pitchFamily="2" charset="-122"/>
                        <a:ea typeface="宋体" panose="02010600030101010101" pitchFamily="2" charset="-122"/>
                      </a:endParaRPr>
                    </a:p>
                  </a:txBody>
                  <a:tcPr marL="9525" marR="9525" marT="9525" marB="0" anchor="ctr"/>
                </a:tc>
                <a:tc>
                  <a:txBody>
                    <a:bodyPr/>
                    <a:lstStyle/>
                    <a:p>
                      <a:pPr algn="l" fontAlgn="ctr"/>
                      <a:endParaRPr lang="zh-CN" altLang="en-US" sz="1100" b="0" i="0" u="none" strike="noStrike" dirty="0">
                        <a:solidFill>
                          <a:srgbClr val="000000"/>
                        </a:solidFill>
                        <a:effectLst/>
                        <a:latin typeface="宋体" panose="02010600030101010101" pitchFamily="2" charset="-122"/>
                        <a:ea typeface="宋体" panose="02010600030101010101" pitchFamily="2" charset="-122"/>
                      </a:endParaRPr>
                    </a:p>
                  </a:txBody>
                  <a:tcPr marL="9525" marR="9525" marT="9525" marB="0" anchor="ctr"/>
                </a:tc>
              </a:tr>
              <a:tr h="321210">
                <a:tc vMerge="1">
                  <a:txBody>
                    <a:bodyPr/>
                    <a:lstStyle/>
                    <a:p>
                      <a:endParaRPr lang="zh-CN" altLang="en-US"/>
                    </a:p>
                  </a:txBody>
                  <a:tcPr/>
                </a:tc>
                <a:tc>
                  <a:txBody>
                    <a:bodyPr/>
                    <a:lstStyle/>
                    <a:p>
                      <a:pPr algn="l" fontAlgn="ctr"/>
                      <a:r>
                        <a:rPr lang="zh-CN" altLang="en-US" sz="1100" u="none" strike="noStrike">
                          <a:effectLst/>
                        </a:rPr>
                        <a:t>建筑砂浆</a:t>
                      </a:r>
                      <a:endParaRPr lang="zh-CN" altLang="en-US" sz="1100" b="0" i="0" u="none" strike="noStrike">
                        <a:solidFill>
                          <a:srgbClr val="000000"/>
                        </a:solidFill>
                        <a:effectLst/>
                        <a:latin typeface="宋体" panose="02010600030101010101" pitchFamily="2" charset="-122"/>
                        <a:ea typeface="宋体" panose="02010600030101010101" pitchFamily="2" charset="-122"/>
                      </a:endParaRPr>
                    </a:p>
                  </a:txBody>
                  <a:tcPr marL="9525" marR="9525" marT="9525" marB="0" anchor="ctr"/>
                </a:tc>
                <a:tc>
                  <a:txBody>
                    <a:bodyPr/>
                    <a:lstStyle/>
                    <a:p>
                      <a:pPr algn="r" fontAlgn="ctr"/>
                      <a:r>
                        <a:rPr lang="en-US" altLang="zh-CN" sz="1100" u="none" strike="noStrike">
                          <a:effectLst/>
                        </a:rPr>
                        <a:t>112.09</a:t>
                      </a:r>
                      <a:endParaRPr lang="en-US" altLang="zh-CN" sz="1100" b="0" i="0" u="none" strike="noStrike">
                        <a:solidFill>
                          <a:srgbClr val="000000"/>
                        </a:solidFill>
                        <a:effectLst/>
                        <a:latin typeface="宋体" panose="02010600030101010101" pitchFamily="2" charset="-122"/>
                        <a:ea typeface="宋体" panose="02010600030101010101" pitchFamily="2" charset="-122"/>
                      </a:endParaRPr>
                    </a:p>
                  </a:txBody>
                  <a:tcPr marL="9525" marR="9525" marT="9525" marB="0" anchor="ctr"/>
                </a:tc>
                <a:tc>
                  <a:txBody>
                    <a:bodyPr/>
                    <a:lstStyle/>
                    <a:p>
                      <a:pPr algn="r" fontAlgn="ctr"/>
                      <a:r>
                        <a:rPr lang="en-US" altLang="zh-CN" sz="1100" u="none" strike="noStrike">
                          <a:effectLst/>
                        </a:rPr>
                        <a:t>2000</a:t>
                      </a:r>
                      <a:endParaRPr lang="en-US" altLang="zh-CN" sz="1100" b="0" i="0" u="none" strike="noStrike">
                        <a:solidFill>
                          <a:srgbClr val="000000"/>
                        </a:solidFill>
                        <a:effectLst/>
                        <a:latin typeface="宋体" panose="02010600030101010101" pitchFamily="2" charset="-122"/>
                        <a:ea typeface="宋体" panose="02010600030101010101" pitchFamily="2" charset="-122"/>
                      </a:endParaRPr>
                    </a:p>
                  </a:txBody>
                  <a:tcPr marL="9525" marR="9525" marT="9525" marB="0" anchor="ctr"/>
                </a:tc>
                <a:tc>
                  <a:txBody>
                    <a:bodyPr/>
                    <a:lstStyle/>
                    <a:p>
                      <a:pPr algn="r" fontAlgn="ctr"/>
                      <a:r>
                        <a:rPr lang="en-US" altLang="zh-CN" sz="1100" u="none" strike="noStrike">
                          <a:effectLst/>
                        </a:rPr>
                        <a:t>224180</a:t>
                      </a:r>
                      <a:endParaRPr lang="en-US" altLang="zh-CN" sz="1100" b="0" i="0" u="none" strike="noStrike">
                        <a:solidFill>
                          <a:srgbClr val="000000"/>
                        </a:solidFill>
                        <a:effectLst/>
                        <a:latin typeface="宋体" panose="02010600030101010101" pitchFamily="2" charset="-122"/>
                        <a:ea typeface="宋体" panose="02010600030101010101" pitchFamily="2" charset="-122"/>
                      </a:endParaRPr>
                    </a:p>
                  </a:txBody>
                  <a:tcPr marL="9525" marR="9525" marT="9525" marB="0" anchor="ctr"/>
                </a:tc>
                <a:tc>
                  <a:txBody>
                    <a:bodyPr/>
                    <a:lstStyle/>
                    <a:p>
                      <a:pPr algn="l" fontAlgn="ctr"/>
                      <a:endParaRPr lang="zh-CN" altLang="en-US" sz="1100" b="0" i="0" u="none" strike="noStrike">
                        <a:solidFill>
                          <a:srgbClr val="000000"/>
                        </a:solidFill>
                        <a:effectLst/>
                        <a:latin typeface="宋体" panose="02010600030101010101" pitchFamily="2" charset="-122"/>
                        <a:ea typeface="宋体" panose="02010600030101010101" pitchFamily="2" charset="-122"/>
                      </a:endParaRPr>
                    </a:p>
                  </a:txBody>
                  <a:tcPr marL="9525" marR="9525" marT="9525" marB="0" anchor="ctr"/>
                </a:tc>
                <a:tc>
                  <a:txBody>
                    <a:bodyPr/>
                    <a:lstStyle/>
                    <a:p>
                      <a:pPr algn="l" fontAlgn="ctr"/>
                      <a:endParaRPr lang="zh-CN" altLang="en-US" sz="1100" b="0" i="0" u="none" strike="noStrike">
                        <a:solidFill>
                          <a:srgbClr val="000000"/>
                        </a:solidFill>
                        <a:effectLst/>
                        <a:latin typeface="宋体" panose="02010600030101010101" pitchFamily="2" charset="-122"/>
                        <a:ea typeface="宋体" panose="02010600030101010101" pitchFamily="2" charset="-122"/>
                      </a:endParaRPr>
                    </a:p>
                  </a:txBody>
                  <a:tcPr marL="9525" marR="9525" marT="9525" marB="0" anchor="ctr"/>
                </a:tc>
                <a:tc>
                  <a:txBody>
                    <a:bodyPr/>
                    <a:lstStyle/>
                    <a:p>
                      <a:pPr algn="l" fontAlgn="ctr"/>
                      <a:endParaRPr lang="zh-CN" altLang="en-US" sz="1100" b="0" i="0" u="none" strike="noStrike">
                        <a:solidFill>
                          <a:srgbClr val="000000"/>
                        </a:solidFill>
                        <a:effectLst/>
                        <a:latin typeface="宋体" panose="02010600030101010101" pitchFamily="2" charset="-122"/>
                        <a:ea typeface="宋体" panose="02010600030101010101" pitchFamily="2" charset="-122"/>
                      </a:endParaRPr>
                    </a:p>
                  </a:txBody>
                  <a:tcPr marL="9525" marR="9525" marT="9525" marB="0" anchor="ctr"/>
                </a:tc>
              </a:tr>
              <a:tr h="221307">
                <a:tc vMerge="1">
                  <a:txBody>
                    <a:bodyPr/>
                    <a:lstStyle/>
                    <a:p>
                      <a:endParaRPr lang="zh-CN" altLang="en-US"/>
                    </a:p>
                  </a:txBody>
                  <a:tcPr/>
                </a:tc>
                <a:tc>
                  <a:txBody>
                    <a:bodyPr/>
                    <a:lstStyle/>
                    <a:p>
                      <a:pPr algn="l" fontAlgn="ctr"/>
                      <a:r>
                        <a:rPr lang="zh-CN" altLang="en-US" sz="1100" u="none" strike="noStrike">
                          <a:effectLst/>
                        </a:rPr>
                        <a:t>乳胶漆</a:t>
                      </a:r>
                      <a:endParaRPr lang="zh-CN" altLang="en-US" sz="1100" b="0" i="0" u="none" strike="noStrike">
                        <a:solidFill>
                          <a:srgbClr val="000000"/>
                        </a:solidFill>
                        <a:effectLst/>
                        <a:latin typeface="宋体" panose="02010600030101010101" pitchFamily="2" charset="-122"/>
                        <a:ea typeface="宋体" panose="02010600030101010101" pitchFamily="2" charset="-122"/>
                      </a:endParaRPr>
                    </a:p>
                  </a:txBody>
                  <a:tcPr marL="9525" marR="9525" marT="9525" marB="0" anchor="ctr"/>
                </a:tc>
                <a:tc>
                  <a:txBody>
                    <a:bodyPr/>
                    <a:lstStyle/>
                    <a:p>
                      <a:pPr algn="r" fontAlgn="ctr"/>
                      <a:r>
                        <a:rPr lang="en-US" altLang="zh-CN" sz="1100" u="none" strike="noStrike">
                          <a:effectLst/>
                        </a:rPr>
                        <a:t>7.876</a:t>
                      </a:r>
                      <a:endParaRPr lang="en-US" altLang="zh-CN" sz="1100" b="0" i="0" u="none" strike="noStrike">
                        <a:solidFill>
                          <a:srgbClr val="000000"/>
                        </a:solidFill>
                        <a:effectLst/>
                        <a:latin typeface="宋体" panose="02010600030101010101" pitchFamily="2" charset="-122"/>
                        <a:ea typeface="宋体" panose="02010600030101010101" pitchFamily="2" charset="-122"/>
                      </a:endParaRPr>
                    </a:p>
                  </a:txBody>
                  <a:tcPr marL="9525" marR="9525" marT="9525" marB="0" anchor="ctr"/>
                </a:tc>
                <a:tc>
                  <a:txBody>
                    <a:bodyPr/>
                    <a:lstStyle/>
                    <a:p>
                      <a:pPr algn="r" fontAlgn="ctr"/>
                      <a:r>
                        <a:rPr lang="en-US" altLang="zh-CN" sz="1100" u="none" strike="noStrike">
                          <a:effectLst/>
                        </a:rPr>
                        <a:t>1050</a:t>
                      </a:r>
                      <a:endParaRPr lang="en-US" altLang="zh-CN" sz="1100" b="0" i="0" u="none" strike="noStrike">
                        <a:solidFill>
                          <a:srgbClr val="000000"/>
                        </a:solidFill>
                        <a:effectLst/>
                        <a:latin typeface="宋体" panose="02010600030101010101" pitchFamily="2" charset="-122"/>
                        <a:ea typeface="宋体" panose="02010600030101010101" pitchFamily="2" charset="-122"/>
                      </a:endParaRPr>
                    </a:p>
                  </a:txBody>
                  <a:tcPr marL="9525" marR="9525" marT="9525" marB="0" anchor="ctr"/>
                </a:tc>
                <a:tc>
                  <a:txBody>
                    <a:bodyPr/>
                    <a:lstStyle/>
                    <a:p>
                      <a:pPr algn="r" fontAlgn="ctr"/>
                      <a:r>
                        <a:rPr lang="en-US" altLang="zh-CN" sz="1100" u="none" strike="noStrike">
                          <a:effectLst/>
                        </a:rPr>
                        <a:t>8269.8</a:t>
                      </a:r>
                      <a:endParaRPr lang="en-US" altLang="zh-CN" sz="1100" b="0" i="0" u="none" strike="noStrike">
                        <a:solidFill>
                          <a:srgbClr val="000000"/>
                        </a:solidFill>
                        <a:effectLst/>
                        <a:latin typeface="宋体" panose="02010600030101010101" pitchFamily="2" charset="-122"/>
                        <a:ea typeface="宋体" panose="02010600030101010101" pitchFamily="2" charset="-122"/>
                      </a:endParaRPr>
                    </a:p>
                  </a:txBody>
                  <a:tcPr marL="9525" marR="9525" marT="9525" marB="0" anchor="ctr"/>
                </a:tc>
                <a:tc>
                  <a:txBody>
                    <a:bodyPr/>
                    <a:lstStyle/>
                    <a:p>
                      <a:pPr algn="l" fontAlgn="ctr"/>
                      <a:endParaRPr lang="zh-CN" altLang="en-US" sz="1100" b="0" i="0" u="none" strike="noStrike">
                        <a:solidFill>
                          <a:srgbClr val="000000"/>
                        </a:solidFill>
                        <a:effectLst/>
                        <a:latin typeface="宋体" panose="02010600030101010101" pitchFamily="2" charset="-122"/>
                        <a:ea typeface="宋体" panose="02010600030101010101" pitchFamily="2" charset="-122"/>
                      </a:endParaRPr>
                    </a:p>
                  </a:txBody>
                  <a:tcPr marL="9525" marR="9525" marT="9525" marB="0" anchor="ctr"/>
                </a:tc>
                <a:tc>
                  <a:txBody>
                    <a:bodyPr/>
                    <a:lstStyle/>
                    <a:p>
                      <a:pPr algn="l" fontAlgn="ctr"/>
                      <a:endParaRPr lang="zh-CN" altLang="en-US" sz="1100" b="0" i="0" u="none" strike="noStrike">
                        <a:solidFill>
                          <a:srgbClr val="000000"/>
                        </a:solidFill>
                        <a:effectLst/>
                        <a:latin typeface="宋体" panose="02010600030101010101" pitchFamily="2" charset="-122"/>
                        <a:ea typeface="宋体" panose="02010600030101010101" pitchFamily="2" charset="-122"/>
                      </a:endParaRPr>
                    </a:p>
                  </a:txBody>
                  <a:tcPr marL="9525" marR="9525" marT="9525" marB="0" anchor="ctr"/>
                </a:tc>
                <a:tc>
                  <a:txBody>
                    <a:bodyPr/>
                    <a:lstStyle/>
                    <a:p>
                      <a:pPr algn="l" fontAlgn="ctr"/>
                      <a:endParaRPr lang="zh-CN" altLang="en-US" sz="1100" b="0" i="0" u="none" strike="noStrike">
                        <a:solidFill>
                          <a:srgbClr val="000000"/>
                        </a:solidFill>
                        <a:effectLst/>
                        <a:latin typeface="宋体" panose="02010600030101010101" pitchFamily="2" charset="-122"/>
                        <a:ea typeface="宋体" panose="02010600030101010101" pitchFamily="2" charset="-122"/>
                      </a:endParaRPr>
                    </a:p>
                  </a:txBody>
                  <a:tcPr marL="9525" marR="9525" marT="9525" marB="0" anchor="ctr"/>
                </a:tc>
              </a:tr>
              <a:tr h="321210">
                <a:tc vMerge="1">
                  <a:txBody>
                    <a:bodyPr/>
                    <a:lstStyle/>
                    <a:p>
                      <a:endParaRPr lang="zh-CN" altLang="en-US"/>
                    </a:p>
                  </a:txBody>
                  <a:tcPr/>
                </a:tc>
                <a:tc>
                  <a:txBody>
                    <a:bodyPr/>
                    <a:lstStyle/>
                    <a:p>
                      <a:pPr algn="l" fontAlgn="ctr"/>
                      <a:r>
                        <a:rPr lang="zh-CN" altLang="en-US" sz="1100" u="none" strike="noStrike">
                          <a:effectLst/>
                        </a:rPr>
                        <a:t>屋面卷材</a:t>
                      </a:r>
                      <a:endParaRPr lang="zh-CN" altLang="en-US" sz="1100" b="0" i="0" u="none" strike="noStrike">
                        <a:solidFill>
                          <a:srgbClr val="000000"/>
                        </a:solidFill>
                        <a:effectLst/>
                        <a:latin typeface="宋体" panose="02010600030101010101" pitchFamily="2" charset="-122"/>
                        <a:ea typeface="宋体" panose="02010600030101010101" pitchFamily="2" charset="-122"/>
                      </a:endParaRPr>
                    </a:p>
                  </a:txBody>
                  <a:tcPr marL="9525" marR="9525" marT="9525" marB="0" anchor="ctr"/>
                </a:tc>
                <a:tc>
                  <a:txBody>
                    <a:bodyPr/>
                    <a:lstStyle/>
                    <a:p>
                      <a:pPr algn="r" fontAlgn="ctr"/>
                      <a:r>
                        <a:rPr lang="en-US" altLang="zh-CN" sz="1100" u="none" strike="noStrike">
                          <a:effectLst/>
                        </a:rPr>
                        <a:t>124.686</a:t>
                      </a:r>
                      <a:endParaRPr lang="en-US" altLang="zh-CN" sz="1100" b="0" i="0" u="none" strike="noStrike">
                        <a:solidFill>
                          <a:srgbClr val="000000"/>
                        </a:solidFill>
                        <a:effectLst/>
                        <a:latin typeface="宋体" panose="02010600030101010101" pitchFamily="2" charset="-122"/>
                        <a:ea typeface="宋体" panose="02010600030101010101" pitchFamily="2" charset="-122"/>
                      </a:endParaRPr>
                    </a:p>
                  </a:txBody>
                  <a:tcPr marL="9525" marR="9525" marT="9525" marB="0" anchor="ctr"/>
                </a:tc>
                <a:tc>
                  <a:txBody>
                    <a:bodyPr/>
                    <a:lstStyle/>
                    <a:p>
                      <a:pPr algn="r" fontAlgn="ctr"/>
                      <a:r>
                        <a:rPr lang="en-US" altLang="zh-CN" sz="1100" u="none" strike="noStrike">
                          <a:effectLst/>
                        </a:rPr>
                        <a:t>1050</a:t>
                      </a:r>
                      <a:endParaRPr lang="en-US" altLang="zh-CN" sz="1100" b="0" i="0" u="none" strike="noStrike">
                        <a:solidFill>
                          <a:srgbClr val="000000"/>
                        </a:solidFill>
                        <a:effectLst/>
                        <a:latin typeface="宋体" panose="02010600030101010101" pitchFamily="2" charset="-122"/>
                        <a:ea typeface="宋体" panose="02010600030101010101" pitchFamily="2" charset="-122"/>
                      </a:endParaRPr>
                    </a:p>
                  </a:txBody>
                  <a:tcPr marL="9525" marR="9525" marT="9525" marB="0" anchor="ctr"/>
                </a:tc>
                <a:tc>
                  <a:txBody>
                    <a:bodyPr/>
                    <a:lstStyle/>
                    <a:p>
                      <a:pPr algn="r" fontAlgn="ctr"/>
                      <a:r>
                        <a:rPr lang="en-US" altLang="zh-CN" sz="1100" u="none" strike="noStrike">
                          <a:effectLst/>
                        </a:rPr>
                        <a:t>130920.3</a:t>
                      </a:r>
                      <a:endParaRPr lang="en-US" altLang="zh-CN" sz="1100" b="0" i="0" u="none" strike="noStrike">
                        <a:solidFill>
                          <a:srgbClr val="000000"/>
                        </a:solidFill>
                        <a:effectLst/>
                        <a:latin typeface="宋体" panose="02010600030101010101" pitchFamily="2" charset="-122"/>
                        <a:ea typeface="宋体" panose="02010600030101010101" pitchFamily="2" charset="-122"/>
                      </a:endParaRPr>
                    </a:p>
                  </a:txBody>
                  <a:tcPr marL="9525" marR="9525" marT="9525" marB="0" anchor="ctr"/>
                </a:tc>
                <a:tc>
                  <a:txBody>
                    <a:bodyPr/>
                    <a:lstStyle/>
                    <a:p>
                      <a:pPr algn="l" fontAlgn="ctr"/>
                      <a:endParaRPr lang="zh-CN" altLang="en-US" sz="1100" b="0" i="0" u="none" strike="noStrike">
                        <a:solidFill>
                          <a:srgbClr val="000000"/>
                        </a:solidFill>
                        <a:effectLst/>
                        <a:latin typeface="宋体" panose="02010600030101010101" pitchFamily="2" charset="-122"/>
                        <a:ea typeface="宋体" panose="02010600030101010101" pitchFamily="2" charset="-122"/>
                      </a:endParaRPr>
                    </a:p>
                  </a:txBody>
                  <a:tcPr marL="9525" marR="9525" marT="9525" marB="0" anchor="ctr"/>
                </a:tc>
                <a:tc>
                  <a:txBody>
                    <a:bodyPr/>
                    <a:lstStyle/>
                    <a:p>
                      <a:pPr algn="l" fontAlgn="ctr"/>
                      <a:endParaRPr lang="zh-CN" altLang="en-US" sz="1100" b="0" i="0" u="none" strike="noStrike">
                        <a:solidFill>
                          <a:srgbClr val="000000"/>
                        </a:solidFill>
                        <a:effectLst/>
                        <a:latin typeface="宋体" panose="02010600030101010101" pitchFamily="2" charset="-122"/>
                        <a:ea typeface="宋体" panose="02010600030101010101" pitchFamily="2" charset="-122"/>
                      </a:endParaRPr>
                    </a:p>
                  </a:txBody>
                  <a:tcPr marL="9525" marR="9525" marT="9525" marB="0" anchor="ctr"/>
                </a:tc>
                <a:tc>
                  <a:txBody>
                    <a:bodyPr/>
                    <a:lstStyle/>
                    <a:p>
                      <a:pPr algn="l" fontAlgn="ctr"/>
                      <a:endParaRPr lang="zh-CN" altLang="en-US" sz="1100" b="0" i="0" u="none" strike="noStrike">
                        <a:solidFill>
                          <a:srgbClr val="000000"/>
                        </a:solidFill>
                        <a:effectLst/>
                        <a:latin typeface="宋体" panose="02010600030101010101" pitchFamily="2" charset="-122"/>
                        <a:ea typeface="宋体" panose="02010600030101010101" pitchFamily="2" charset="-122"/>
                      </a:endParaRPr>
                    </a:p>
                  </a:txBody>
                  <a:tcPr marL="9525" marR="9525" marT="9525" marB="0" anchor="ctr"/>
                </a:tc>
              </a:tr>
              <a:tr h="165041">
                <a:tc vMerge="1">
                  <a:txBody>
                    <a:bodyPr/>
                    <a:lstStyle/>
                    <a:p>
                      <a:endParaRPr lang="zh-CN" altLang="en-US"/>
                    </a:p>
                  </a:txBody>
                  <a:tcPr/>
                </a:tc>
                <a:tc>
                  <a:txBody>
                    <a:bodyPr/>
                    <a:lstStyle/>
                    <a:p>
                      <a:pPr algn="l" fontAlgn="ctr"/>
                      <a:r>
                        <a:rPr lang="zh-CN" altLang="en-US" sz="1100" u="none" strike="noStrike">
                          <a:effectLst/>
                        </a:rPr>
                        <a:t>石材</a:t>
                      </a:r>
                      <a:endParaRPr lang="zh-CN" altLang="en-US" sz="1100" b="0" i="0" u="none" strike="noStrike">
                        <a:solidFill>
                          <a:srgbClr val="000000"/>
                        </a:solidFill>
                        <a:effectLst/>
                        <a:latin typeface="宋体" panose="02010600030101010101" pitchFamily="2" charset="-122"/>
                        <a:ea typeface="宋体" panose="02010600030101010101" pitchFamily="2" charset="-122"/>
                      </a:endParaRPr>
                    </a:p>
                  </a:txBody>
                  <a:tcPr marL="9525" marR="9525" marT="9525" marB="0" anchor="ctr"/>
                </a:tc>
                <a:tc>
                  <a:txBody>
                    <a:bodyPr/>
                    <a:lstStyle/>
                    <a:p>
                      <a:pPr algn="r" fontAlgn="ctr"/>
                      <a:r>
                        <a:rPr lang="en-US" altLang="zh-CN" sz="1100" u="none" strike="noStrike">
                          <a:effectLst/>
                        </a:rPr>
                        <a:t>278.06</a:t>
                      </a:r>
                      <a:endParaRPr lang="en-US" altLang="zh-CN" sz="1100" b="0" i="0" u="none" strike="noStrike">
                        <a:solidFill>
                          <a:srgbClr val="000000"/>
                        </a:solidFill>
                        <a:effectLst/>
                        <a:latin typeface="宋体" panose="02010600030101010101" pitchFamily="2" charset="-122"/>
                        <a:ea typeface="宋体" panose="02010600030101010101" pitchFamily="2" charset="-122"/>
                      </a:endParaRPr>
                    </a:p>
                  </a:txBody>
                  <a:tcPr marL="9525" marR="9525" marT="9525" marB="0" anchor="ctr"/>
                </a:tc>
                <a:tc>
                  <a:txBody>
                    <a:bodyPr/>
                    <a:lstStyle/>
                    <a:p>
                      <a:pPr algn="r" fontAlgn="ctr"/>
                      <a:r>
                        <a:rPr lang="en-US" altLang="zh-CN" sz="1100" u="none" strike="noStrike">
                          <a:effectLst/>
                        </a:rPr>
                        <a:t>2800</a:t>
                      </a:r>
                      <a:endParaRPr lang="en-US" altLang="zh-CN" sz="1100" b="0" i="0" u="none" strike="noStrike">
                        <a:solidFill>
                          <a:srgbClr val="000000"/>
                        </a:solidFill>
                        <a:effectLst/>
                        <a:latin typeface="宋体" panose="02010600030101010101" pitchFamily="2" charset="-122"/>
                        <a:ea typeface="宋体" panose="02010600030101010101" pitchFamily="2" charset="-122"/>
                      </a:endParaRPr>
                    </a:p>
                  </a:txBody>
                  <a:tcPr marL="9525" marR="9525" marT="9525" marB="0" anchor="ctr"/>
                </a:tc>
                <a:tc>
                  <a:txBody>
                    <a:bodyPr/>
                    <a:lstStyle/>
                    <a:p>
                      <a:pPr algn="r" fontAlgn="ctr"/>
                      <a:r>
                        <a:rPr lang="en-US" altLang="zh-CN" sz="1100" u="none" strike="noStrike">
                          <a:effectLst/>
                        </a:rPr>
                        <a:t>778568</a:t>
                      </a:r>
                      <a:endParaRPr lang="en-US" altLang="zh-CN" sz="1100" b="0" i="0" u="none" strike="noStrike">
                        <a:solidFill>
                          <a:srgbClr val="000000"/>
                        </a:solidFill>
                        <a:effectLst/>
                        <a:latin typeface="宋体" panose="02010600030101010101" pitchFamily="2" charset="-122"/>
                        <a:ea typeface="宋体" panose="02010600030101010101" pitchFamily="2" charset="-122"/>
                      </a:endParaRPr>
                    </a:p>
                  </a:txBody>
                  <a:tcPr marL="9525" marR="9525" marT="9525" marB="0" anchor="ctr"/>
                </a:tc>
                <a:tc>
                  <a:txBody>
                    <a:bodyPr/>
                    <a:lstStyle/>
                    <a:p>
                      <a:pPr algn="l" fontAlgn="ctr"/>
                      <a:endParaRPr lang="zh-CN" altLang="en-US" sz="1100" b="0" i="0" u="none" strike="noStrike">
                        <a:solidFill>
                          <a:srgbClr val="000000"/>
                        </a:solidFill>
                        <a:effectLst/>
                        <a:latin typeface="宋体" panose="02010600030101010101" pitchFamily="2" charset="-122"/>
                        <a:ea typeface="宋体" panose="02010600030101010101" pitchFamily="2" charset="-122"/>
                      </a:endParaRPr>
                    </a:p>
                  </a:txBody>
                  <a:tcPr marL="9525" marR="9525" marT="9525" marB="0" anchor="ctr"/>
                </a:tc>
                <a:tc>
                  <a:txBody>
                    <a:bodyPr/>
                    <a:lstStyle/>
                    <a:p>
                      <a:pPr algn="l" fontAlgn="ctr"/>
                      <a:endParaRPr lang="zh-CN" altLang="en-US" sz="1100" b="0" i="0" u="none" strike="noStrike">
                        <a:solidFill>
                          <a:srgbClr val="000000"/>
                        </a:solidFill>
                        <a:effectLst/>
                        <a:latin typeface="宋体" panose="02010600030101010101" pitchFamily="2" charset="-122"/>
                        <a:ea typeface="宋体" panose="02010600030101010101" pitchFamily="2" charset="-122"/>
                      </a:endParaRPr>
                    </a:p>
                  </a:txBody>
                  <a:tcPr marL="9525" marR="9525" marT="9525" marB="0" anchor="ctr"/>
                </a:tc>
                <a:tc>
                  <a:txBody>
                    <a:bodyPr/>
                    <a:lstStyle/>
                    <a:p>
                      <a:pPr algn="l" fontAlgn="ctr"/>
                      <a:endParaRPr lang="zh-CN" altLang="en-US" sz="1100" b="0" i="0" u="none" strike="noStrike">
                        <a:solidFill>
                          <a:srgbClr val="000000"/>
                        </a:solidFill>
                        <a:effectLst/>
                        <a:latin typeface="宋体" panose="02010600030101010101" pitchFamily="2" charset="-122"/>
                        <a:ea typeface="宋体" panose="02010600030101010101" pitchFamily="2" charset="-122"/>
                      </a:endParaRPr>
                    </a:p>
                  </a:txBody>
                  <a:tcPr marL="9525" marR="9525" marT="9525" marB="0" anchor="ctr"/>
                </a:tc>
              </a:tr>
              <a:tr h="223555">
                <a:tc vMerge="1">
                  <a:txBody>
                    <a:bodyPr/>
                    <a:lstStyle/>
                    <a:p>
                      <a:endParaRPr lang="zh-CN" altLang="en-US"/>
                    </a:p>
                  </a:txBody>
                  <a:tcPr/>
                </a:tc>
                <a:tc>
                  <a:txBody>
                    <a:bodyPr/>
                    <a:lstStyle/>
                    <a:p>
                      <a:pPr algn="l" fontAlgn="ctr"/>
                      <a:r>
                        <a:rPr lang="zh-CN" altLang="en-US" sz="1100" u="none" strike="noStrike">
                          <a:effectLst/>
                        </a:rPr>
                        <a:t>砌块</a:t>
                      </a:r>
                      <a:endParaRPr lang="zh-CN" altLang="en-US" sz="1100" b="0" i="0" u="none" strike="noStrike">
                        <a:solidFill>
                          <a:srgbClr val="000000"/>
                        </a:solidFill>
                        <a:effectLst/>
                        <a:latin typeface="宋体" panose="02010600030101010101" pitchFamily="2" charset="-122"/>
                        <a:ea typeface="宋体" panose="02010600030101010101" pitchFamily="2" charset="-122"/>
                      </a:endParaRPr>
                    </a:p>
                  </a:txBody>
                  <a:tcPr marL="9525" marR="9525" marT="9525" marB="0" anchor="ctr"/>
                </a:tc>
                <a:tc>
                  <a:txBody>
                    <a:bodyPr/>
                    <a:lstStyle/>
                    <a:p>
                      <a:pPr algn="r" fontAlgn="ctr"/>
                      <a:r>
                        <a:rPr lang="en-US" altLang="zh-CN" sz="1100" u="none" strike="noStrike">
                          <a:effectLst/>
                        </a:rPr>
                        <a:t>1126.55</a:t>
                      </a:r>
                      <a:endParaRPr lang="en-US" altLang="zh-CN" sz="1100" b="0" i="0" u="none" strike="noStrike">
                        <a:solidFill>
                          <a:srgbClr val="000000"/>
                        </a:solidFill>
                        <a:effectLst/>
                        <a:latin typeface="宋体" panose="02010600030101010101" pitchFamily="2" charset="-122"/>
                        <a:ea typeface="宋体" panose="02010600030101010101" pitchFamily="2" charset="-122"/>
                      </a:endParaRPr>
                    </a:p>
                  </a:txBody>
                  <a:tcPr marL="9525" marR="9525" marT="9525" marB="0" anchor="ctr"/>
                </a:tc>
                <a:tc>
                  <a:txBody>
                    <a:bodyPr/>
                    <a:lstStyle/>
                    <a:p>
                      <a:pPr algn="r" fontAlgn="ctr"/>
                      <a:r>
                        <a:rPr lang="en-US" altLang="zh-CN" sz="1100" u="none" strike="noStrike">
                          <a:effectLst/>
                        </a:rPr>
                        <a:t>960</a:t>
                      </a:r>
                      <a:endParaRPr lang="en-US" altLang="zh-CN" sz="1100" b="0" i="0" u="none" strike="noStrike">
                        <a:solidFill>
                          <a:srgbClr val="000000"/>
                        </a:solidFill>
                        <a:effectLst/>
                        <a:latin typeface="宋体" panose="02010600030101010101" pitchFamily="2" charset="-122"/>
                        <a:ea typeface="宋体" panose="02010600030101010101" pitchFamily="2" charset="-122"/>
                      </a:endParaRPr>
                    </a:p>
                  </a:txBody>
                  <a:tcPr marL="9525" marR="9525" marT="9525" marB="0" anchor="ctr"/>
                </a:tc>
                <a:tc>
                  <a:txBody>
                    <a:bodyPr/>
                    <a:lstStyle/>
                    <a:p>
                      <a:pPr algn="r" fontAlgn="ctr"/>
                      <a:r>
                        <a:rPr lang="en-US" altLang="zh-CN" sz="1100" u="none" strike="noStrike">
                          <a:effectLst/>
                        </a:rPr>
                        <a:t>1081488</a:t>
                      </a:r>
                      <a:endParaRPr lang="en-US" altLang="zh-CN" sz="1100" b="0" i="0" u="none" strike="noStrike">
                        <a:solidFill>
                          <a:srgbClr val="000000"/>
                        </a:solidFill>
                        <a:effectLst/>
                        <a:latin typeface="宋体" panose="02010600030101010101" pitchFamily="2" charset="-122"/>
                        <a:ea typeface="宋体" panose="02010600030101010101" pitchFamily="2" charset="-122"/>
                      </a:endParaRPr>
                    </a:p>
                  </a:txBody>
                  <a:tcPr marL="9525" marR="9525" marT="9525" marB="0" anchor="ctr"/>
                </a:tc>
                <a:tc>
                  <a:txBody>
                    <a:bodyPr/>
                    <a:lstStyle/>
                    <a:p>
                      <a:pPr algn="l" fontAlgn="ctr"/>
                      <a:endParaRPr lang="zh-CN" altLang="en-US" sz="1100" b="0" i="0" u="none" strike="noStrike">
                        <a:solidFill>
                          <a:srgbClr val="000000"/>
                        </a:solidFill>
                        <a:effectLst/>
                        <a:latin typeface="宋体" panose="02010600030101010101" pitchFamily="2" charset="-122"/>
                        <a:ea typeface="宋体" panose="02010600030101010101" pitchFamily="2" charset="-122"/>
                      </a:endParaRPr>
                    </a:p>
                  </a:txBody>
                  <a:tcPr marL="9525" marR="9525" marT="9525" marB="0" anchor="ctr"/>
                </a:tc>
                <a:tc>
                  <a:txBody>
                    <a:bodyPr/>
                    <a:lstStyle/>
                    <a:p>
                      <a:pPr algn="l" fontAlgn="ctr"/>
                      <a:endParaRPr lang="zh-CN" altLang="en-US" sz="1100" b="0" i="0" u="none" strike="noStrike">
                        <a:solidFill>
                          <a:srgbClr val="000000"/>
                        </a:solidFill>
                        <a:effectLst/>
                        <a:latin typeface="宋体" panose="02010600030101010101" pitchFamily="2" charset="-122"/>
                        <a:ea typeface="宋体" panose="02010600030101010101" pitchFamily="2" charset="-122"/>
                      </a:endParaRPr>
                    </a:p>
                  </a:txBody>
                  <a:tcPr marL="9525" marR="9525" marT="9525" marB="0" anchor="ctr"/>
                </a:tc>
                <a:tc>
                  <a:txBody>
                    <a:bodyPr/>
                    <a:lstStyle/>
                    <a:p>
                      <a:pPr algn="l" fontAlgn="ctr"/>
                      <a:endParaRPr lang="zh-CN" altLang="en-US" sz="1100" b="0" i="0" u="none" strike="noStrike">
                        <a:solidFill>
                          <a:srgbClr val="000000"/>
                        </a:solidFill>
                        <a:effectLst/>
                        <a:latin typeface="宋体" panose="02010600030101010101" pitchFamily="2" charset="-122"/>
                        <a:ea typeface="宋体" panose="02010600030101010101" pitchFamily="2" charset="-122"/>
                      </a:endParaRPr>
                    </a:p>
                  </a:txBody>
                  <a:tcPr marL="9525" marR="9525" marT="9525" marB="0" anchor="ctr"/>
                </a:tc>
              </a:tr>
              <a:tr h="321210">
                <a:tc vMerge="1">
                  <a:txBody>
                    <a:bodyPr/>
                    <a:lstStyle/>
                    <a:p>
                      <a:endParaRPr lang="zh-CN" altLang="en-US"/>
                    </a:p>
                  </a:txBody>
                  <a:tcPr/>
                </a:tc>
                <a:tc>
                  <a:txBody>
                    <a:bodyPr/>
                    <a:lstStyle/>
                    <a:p>
                      <a:pPr algn="l" fontAlgn="ctr"/>
                      <a:r>
                        <a:rPr lang="zh-CN" altLang="en-US" sz="1100" u="none" strike="noStrike">
                          <a:effectLst/>
                        </a:rPr>
                        <a:t>其他</a:t>
                      </a:r>
                      <a:endParaRPr lang="zh-CN" altLang="en-US" sz="1100" b="0" i="0" u="none" strike="noStrike">
                        <a:solidFill>
                          <a:srgbClr val="000000"/>
                        </a:solidFill>
                        <a:effectLst/>
                        <a:latin typeface="宋体" panose="02010600030101010101" pitchFamily="2" charset="-122"/>
                        <a:ea typeface="宋体" panose="02010600030101010101" pitchFamily="2" charset="-122"/>
                      </a:endParaRPr>
                    </a:p>
                  </a:txBody>
                  <a:tcPr marL="9525" marR="9525" marT="9525" marB="0" anchor="ctr"/>
                </a:tc>
                <a:tc>
                  <a:txBody>
                    <a:bodyPr/>
                    <a:lstStyle/>
                    <a:p>
                      <a:pPr algn="l" fontAlgn="ctr"/>
                      <a:endParaRPr lang="zh-CN" altLang="en-US" sz="1100" b="0" i="0" u="none" strike="noStrike">
                        <a:solidFill>
                          <a:srgbClr val="000000"/>
                        </a:solidFill>
                        <a:effectLst/>
                        <a:latin typeface="宋体" panose="02010600030101010101" pitchFamily="2" charset="-122"/>
                        <a:ea typeface="宋体" panose="02010600030101010101" pitchFamily="2" charset="-122"/>
                      </a:endParaRPr>
                    </a:p>
                  </a:txBody>
                  <a:tcPr marL="9525" marR="9525" marT="9525" marB="0" anchor="ctr"/>
                </a:tc>
                <a:tc>
                  <a:txBody>
                    <a:bodyPr/>
                    <a:lstStyle/>
                    <a:p>
                      <a:pPr algn="l" fontAlgn="ctr"/>
                      <a:endParaRPr lang="zh-CN" altLang="en-US" sz="1100" b="0" i="0" u="none" strike="noStrike">
                        <a:solidFill>
                          <a:srgbClr val="000000"/>
                        </a:solidFill>
                        <a:effectLst/>
                        <a:latin typeface="宋体" panose="02010600030101010101" pitchFamily="2" charset="-122"/>
                        <a:ea typeface="宋体" panose="02010600030101010101" pitchFamily="2" charset="-122"/>
                      </a:endParaRPr>
                    </a:p>
                  </a:txBody>
                  <a:tcPr marL="9525" marR="9525" marT="9525" marB="0" anchor="ctr"/>
                </a:tc>
                <a:tc>
                  <a:txBody>
                    <a:bodyPr/>
                    <a:lstStyle/>
                    <a:p>
                      <a:pPr algn="r" fontAlgn="ctr"/>
                      <a:r>
                        <a:rPr lang="en-US" altLang="zh-CN" sz="1100" u="none" strike="noStrike">
                          <a:effectLst/>
                        </a:rPr>
                        <a:t>694163</a:t>
                      </a:r>
                      <a:endParaRPr lang="en-US" altLang="zh-CN" sz="1100" b="0" i="0" u="none" strike="noStrike">
                        <a:solidFill>
                          <a:srgbClr val="000000"/>
                        </a:solidFill>
                        <a:effectLst/>
                        <a:latin typeface="宋体" panose="02010600030101010101" pitchFamily="2" charset="-122"/>
                        <a:ea typeface="宋体" panose="02010600030101010101" pitchFamily="2" charset="-122"/>
                      </a:endParaRPr>
                    </a:p>
                  </a:txBody>
                  <a:tcPr marL="9525" marR="9525" marT="9525" marB="0" anchor="ctr"/>
                </a:tc>
                <a:tc>
                  <a:txBody>
                    <a:bodyPr/>
                    <a:lstStyle/>
                    <a:p>
                      <a:pPr algn="r" fontAlgn="ctr"/>
                      <a:r>
                        <a:rPr lang="en-US" altLang="zh-CN" sz="1100" u="none" strike="noStrike">
                          <a:effectLst/>
                        </a:rPr>
                        <a:t>60146089.1</a:t>
                      </a:r>
                      <a:endParaRPr lang="en-US" altLang="zh-CN" sz="1100" b="0" i="0" u="none" strike="noStrike">
                        <a:solidFill>
                          <a:srgbClr val="000000"/>
                        </a:solidFill>
                        <a:effectLst/>
                        <a:latin typeface="宋体" panose="02010600030101010101" pitchFamily="2" charset="-122"/>
                        <a:ea typeface="宋体" panose="02010600030101010101" pitchFamily="2" charset="-122"/>
                      </a:endParaRPr>
                    </a:p>
                  </a:txBody>
                  <a:tcPr marL="9525" marR="9525" marT="9525" marB="0" anchor="ctr"/>
                </a:tc>
                <a:tc>
                  <a:txBody>
                    <a:bodyPr/>
                    <a:lstStyle/>
                    <a:p>
                      <a:pPr algn="r" fontAlgn="ctr"/>
                      <a:r>
                        <a:rPr lang="en-US" altLang="zh-CN" sz="1100" u="none" strike="noStrike">
                          <a:effectLst/>
                        </a:rPr>
                        <a:t>60146.09 </a:t>
                      </a:r>
                      <a:endParaRPr lang="en-US" altLang="zh-CN" sz="1100" b="0" i="0" u="none" strike="noStrike">
                        <a:solidFill>
                          <a:srgbClr val="000000"/>
                        </a:solidFill>
                        <a:effectLst/>
                        <a:latin typeface="宋体" panose="02010600030101010101" pitchFamily="2" charset="-122"/>
                        <a:ea typeface="宋体" panose="02010600030101010101" pitchFamily="2" charset="-122"/>
                      </a:endParaRPr>
                    </a:p>
                  </a:txBody>
                  <a:tcPr marL="9525" marR="9525" marT="9525" marB="0" anchor="ctr"/>
                </a:tc>
                <a:tc>
                  <a:txBody>
                    <a:bodyPr/>
                    <a:lstStyle/>
                    <a:p>
                      <a:pPr algn="r" fontAlgn="ctr"/>
                      <a:r>
                        <a:rPr lang="en-US" altLang="zh-CN" sz="1100" u="none" strike="noStrike">
                          <a:effectLst/>
                        </a:rPr>
                        <a:t>73.07259321</a:t>
                      </a:r>
                      <a:endParaRPr lang="en-US" altLang="zh-CN" sz="1100" b="0" i="0" u="none" strike="noStrike">
                        <a:solidFill>
                          <a:srgbClr val="000000"/>
                        </a:solidFill>
                        <a:effectLst/>
                        <a:latin typeface="宋体" panose="02010600030101010101" pitchFamily="2" charset="-122"/>
                        <a:ea typeface="宋体" panose="02010600030101010101" pitchFamily="2" charset="-122"/>
                      </a:endParaRPr>
                    </a:p>
                  </a:txBody>
                  <a:tcPr marL="9525" marR="9525" marT="9525" marB="0" anchor="ctr"/>
                </a:tc>
              </a:tr>
              <a:tr h="321210">
                <a:tc rowSpan="2">
                  <a:txBody>
                    <a:bodyPr/>
                    <a:lstStyle/>
                    <a:p>
                      <a:pPr algn="l" fontAlgn="ctr"/>
                      <a:r>
                        <a:rPr lang="zh-CN" altLang="en-US" sz="1100" u="none" strike="noStrike">
                          <a:effectLst/>
                        </a:rPr>
                        <a:t>可再利用</a:t>
                      </a:r>
                      <a:endParaRPr lang="zh-CN" altLang="en-US" sz="1100" b="0" i="0" u="none" strike="noStrike">
                        <a:solidFill>
                          <a:srgbClr val="000000"/>
                        </a:solidFill>
                        <a:effectLst/>
                        <a:latin typeface="宋体" panose="02010600030101010101" pitchFamily="2" charset="-122"/>
                        <a:ea typeface="宋体" panose="02010600030101010101" pitchFamily="2" charset="-122"/>
                      </a:endParaRPr>
                    </a:p>
                  </a:txBody>
                  <a:tcPr marL="9525" marR="9525" marT="9525" marB="0" anchor="ctr"/>
                </a:tc>
                <a:tc>
                  <a:txBody>
                    <a:bodyPr/>
                    <a:lstStyle/>
                    <a:p>
                      <a:pPr algn="l" fontAlgn="ctr"/>
                      <a:r>
                        <a:rPr lang="zh-CN" altLang="en-US" sz="1100" u="none" strike="noStrike">
                          <a:effectLst/>
                        </a:rPr>
                        <a:t>钢材</a:t>
                      </a:r>
                      <a:endParaRPr lang="zh-CN" altLang="en-US" sz="1100" b="0" i="0" u="none" strike="noStrike">
                        <a:solidFill>
                          <a:srgbClr val="000000"/>
                        </a:solidFill>
                        <a:effectLst/>
                        <a:latin typeface="宋体" panose="02010600030101010101" pitchFamily="2" charset="-122"/>
                        <a:ea typeface="宋体" panose="02010600030101010101" pitchFamily="2" charset="-122"/>
                      </a:endParaRPr>
                    </a:p>
                  </a:txBody>
                  <a:tcPr marL="9525" marR="9525" marT="9525" marB="0" anchor="ctr"/>
                </a:tc>
                <a:tc>
                  <a:txBody>
                    <a:bodyPr/>
                    <a:lstStyle/>
                    <a:p>
                      <a:pPr algn="r" fontAlgn="ctr"/>
                      <a:r>
                        <a:rPr lang="en-US" altLang="zh-CN" sz="1100" u="none" strike="noStrike">
                          <a:effectLst/>
                        </a:rPr>
                        <a:t>1929.954</a:t>
                      </a:r>
                      <a:endParaRPr lang="en-US" altLang="zh-CN" sz="1100" b="0" i="0" u="none" strike="noStrike">
                        <a:solidFill>
                          <a:srgbClr val="000000"/>
                        </a:solidFill>
                        <a:effectLst/>
                        <a:latin typeface="宋体" panose="02010600030101010101" pitchFamily="2" charset="-122"/>
                        <a:ea typeface="宋体" panose="02010600030101010101" pitchFamily="2" charset="-122"/>
                      </a:endParaRPr>
                    </a:p>
                  </a:txBody>
                  <a:tcPr marL="9525" marR="9525" marT="9525" marB="0" anchor="ctr"/>
                </a:tc>
                <a:tc>
                  <a:txBody>
                    <a:bodyPr/>
                    <a:lstStyle/>
                    <a:p>
                      <a:pPr algn="r" fontAlgn="ctr"/>
                      <a:r>
                        <a:rPr lang="en-US" altLang="zh-CN" sz="1100" u="none" strike="noStrike">
                          <a:effectLst/>
                        </a:rPr>
                        <a:t>7850</a:t>
                      </a:r>
                      <a:endParaRPr lang="en-US" altLang="zh-CN" sz="1100" b="0" i="0" u="none" strike="noStrike">
                        <a:solidFill>
                          <a:srgbClr val="000000"/>
                        </a:solidFill>
                        <a:effectLst/>
                        <a:latin typeface="宋体" panose="02010600030101010101" pitchFamily="2" charset="-122"/>
                        <a:ea typeface="宋体" panose="02010600030101010101" pitchFamily="2" charset="-122"/>
                      </a:endParaRPr>
                    </a:p>
                  </a:txBody>
                  <a:tcPr marL="9525" marR="9525" marT="9525" marB="0" anchor="ctr"/>
                </a:tc>
                <a:tc>
                  <a:txBody>
                    <a:bodyPr/>
                    <a:lstStyle/>
                    <a:p>
                      <a:pPr algn="r" fontAlgn="ctr"/>
                      <a:r>
                        <a:rPr lang="en-US" altLang="zh-CN" sz="1100" u="none" strike="noStrike">
                          <a:effectLst/>
                        </a:rPr>
                        <a:t>15150138.9</a:t>
                      </a:r>
                      <a:endParaRPr lang="en-US" altLang="zh-CN" sz="1100" b="0" i="0" u="none" strike="noStrike">
                        <a:solidFill>
                          <a:srgbClr val="000000"/>
                        </a:solidFill>
                        <a:effectLst/>
                        <a:latin typeface="宋体" panose="02010600030101010101" pitchFamily="2" charset="-122"/>
                        <a:ea typeface="宋体" panose="02010600030101010101" pitchFamily="2" charset="-122"/>
                      </a:endParaRPr>
                    </a:p>
                  </a:txBody>
                  <a:tcPr marL="9525" marR="9525" marT="9525" marB="0" anchor="ctr"/>
                </a:tc>
                <a:tc>
                  <a:txBody>
                    <a:bodyPr/>
                    <a:lstStyle/>
                    <a:p>
                      <a:pPr algn="l" fontAlgn="ctr"/>
                      <a:endParaRPr lang="zh-CN" altLang="en-US" sz="1100" b="0" i="0" u="none" strike="noStrike">
                        <a:solidFill>
                          <a:srgbClr val="000000"/>
                        </a:solidFill>
                        <a:effectLst/>
                        <a:latin typeface="宋体" panose="02010600030101010101" pitchFamily="2" charset="-122"/>
                        <a:ea typeface="宋体" panose="02010600030101010101" pitchFamily="2" charset="-122"/>
                      </a:endParaRPr>
                    </a:p>
                  </a:txBody>
                  <a:tcPr marL="9525" marR="9525" marT="9525" marB="0" anchor="ctr"/>
                </a:tc>
                <a:tc>
                  <a:txBody>
                    <a:bodyPr/>
                    <a:lstStyle/>
                    <a:p>
                      <a:pPr algn="l" fontAlgn="ctr"/>
                      <a:endParaRPr lang="zh-CN" altLang="en-US" sz="1100" b="0" i="0" u="none" strike="noStrike">
                        <a:solidFill>
                          <a:srgbClr val="000000"/>
                        </a:solidFill>
                        <a:effectLst/>
                        <a:latin typeface="宋体" panose="02010600030101010101" pitchFamily="2" charset="-122"/>
                        <a:ea typeface="宋体" panose="02010600030101010101" pitchFamily="2" charset="-122"/>
                      </a:endParaRPr>
                    </a:p>
                  </a:txBody>
                  <a:tcPr marL="9525" marR="9525" marT="9525" marB="0" anchor="ctr"/>
                </a:tc>
                <a:tc>
                  <a:txBody>
                    <a:bodyPr/>
                    <a:lstStyle/>
                    <a:p>
                      <a:pPr algn="l" fontAlgn="ctr"/>
                      <a:endParaRPr lang="zh-CN" altLang="en-US" sz="1100" b="0" i="0" u="none" strike="noStrike">
                        <a:solidFill>
                          <a:srgbClr val="000000"/>
                        </a:solidFill>
                        <a:effectLst/>
                        <a:latin typeface="宋体" panose="02010600030101010101" pitchFamily="2" charset="-122"/>
                        <a:ea typeface="宋体" panose="02010600030101010101" pitchFamily="2" charset="-122"/>
                      </a:endParaRPr>
                    </a:p>
                  </a:txBody>
                  <a:tcPr marL="9525" marR="9525" marT="9525" marB="0" anchor="ctr"/>
                </a:tc>
              </a:tr>
              <a:tr h="321210">
                <a:tc vMerge="1">
                  <a:txBody>
                    <a:bodyPr/>
                    <a:lstStyle/>
                    <a:p>
                      <a:endParaRPr lang="zh-CN" altLang="en-US"/>
                    </a:p>
                  </a:txBody>
                  <a:tcPr/>
                </a:tc>
                <a:tc>
                  <a:txBody>
                    <a:bodyPr/>
                    <a:lstStyle/>
                    <a:p>
                      <a:pPr algn="l" fontAlgn="ctr"/>
                      <a:r>
                        <a:rPr lang="zh-CN" altLang="en-US" sz="1100" u="none" strike="noStrike">
                          <a:effectLst/>
                        </a:rPr>
                        <a:t>铜</a:t>
                      </a:r>
                      <a:endParaRPr lang="zh-CN" altLang="en-US" sz="1100" b="0" i="0" u="none" strike="noStrike">
                        <a:solidFill>
                          <a:srgbClr val="000000"/>
                        </a:solidFill>
                        <a:effectLst/>
                        <a:latin typeface="宋体" panose="02010600030101010101" pitchFamily="2" charset="-122"/>
                        <a:ea typeface="宋体" panose="02010600030101010101" pitchFamily="2" charset="-122"/>
                      </a:endParaRPr>
                    </a:p>
                  </a:txBody>
                  <a:tcPr marL="9525" marR="9525" marT="9525" marB="0" anchor="ctr"/>
                </a:tc>
                <a:tc>
                  <a:txBody>
                    <a:bodyPr/>
                    <a:lstStyle/>
                    <a:p>
                      <a:pPr algn="r" fontAlgn="ctr"/>
                      <a:r>
                        <a:rPr lang="en-US" altLang="zh-CN" sz="1100" u="none" strike="noStrike">
                          <a:effectLst/>
                        </a:rPr>
                        <a:t>0.113</a:t>
                      </a:r>
                      <a:endParaRPr lang="en-US" altLang="zh-CN" sz="1100" b="0" i="0" u="none" strike="noStrike">
                        <a:solidFill>
                          <a:srgbClr val="000000"/>
                        </a:solidFill>
                        <a:effectLst/>
                        <a:latin typeface="宋体" panose="02010600030101010101" pitchFamily="2" charset="-122"/>
                        <a:ea typeface="宋体" panose="02010600030101010101" pitchFamily="2" charset="-122"/>
                      </a:endParaRPr>
                    </a:p>
                  </a:txBody>
                  <a:tcPr marL="9525" marR="9525" marT="9525" marB="0" anchor="ctr"/>
                </a:tc>
                <a:tc>
                  <a:txBody>
                    <a:bodyPr/>
                    <a:lstStyle/>
                    <a:p>
                      <a:pPr algn="r" fontAlgn="ctr"/>
                      <a:r>
                        <a:rPr lang="en-US" altLang="zh-CN" sz="1100" u="none" strike="noStrike">
                          <a:effectLst/>
                        </a:rPr>
                        <a:t>8500</a:t>
                      </a:r>
                      <a:endParaRPr lang="en-US" altLang="zh-CN" sz="1100" b="0" i="0" u="none" strike="noStrike">
                        <a:solidFill>
                          <a:srgbClr val="000000"/>
                        </a:solidFill>
                        <a:effectLst/>
                        <a:latin typeface="宋体" panose="02010600030101010101" pitchFamily="2" charset="-122"/>
                        <a:ea typeface="宋体" panose="02010600030101010101" pitchFamily="2" charset="-122"/>
                      </a:endParaRPr>
                    </a:p>
                  </a:txBody>
                  <a:tcPr marL="9525" marR="9525" marT="9525" marB="0" anchor="ctr"/>
                </a:tc>
                <a:tc>
                  <a:txBody>
                    <a:bodyPr/>
                    <a:lstStyle/>
                    <a:p>
                      <a:pPr algn="r" fontAlgn="ctr"/>
                      <a:r>
                        <a:rPr lang="en-US" altLang="zh-CN" sz="1100" u="none" strike="noStrike">
                          <a:effectLst/>
                        </a:rPr>
                        <a:t>960.5</a:t>
                      </a:r>
                      <a:endParaRPr lang="en-US" altLang="zh-CN" sz="1100" b="0" i="0" u="none" strike="noStrike">
                        <a:solidFill>
                          <a:srgbClr val="000000"/>
                        </a:solidFill>
                        <a:effectLst/>
                        <a:latin typeface="宋体" panose="02010600030101010101" pitchFamily="2" charset="-122"/>
                        <a:ea typeface="宋体" panose="02010600030101010101" pitchFamily="2" charset="-122"/>
                      </a:endParaRPr>
                    </a:p>
                  </a:txBody>
                  <a:tcPr marL="9525" marR="9525" marT="9525" marB="0" anchor="ctr"/>
                </a:tc>
                <a:tc>
                  <a:txBody>
                    <a:bodyPr/>
                    <a:lstStyle/>
                    <a:p>
                      <a:pPr algn="r" fontAlgn="ctr"/>
                      <a:r>
                        <a:rPr lang="en-US" altLang="zh-CN" sz="1100" u="none" strike="noStrike">
                          <a:effectLst/>
                        </a:rPr>
                        <a:t>15151099.4</a:t>
                      </a:r>
                      <a:endParaRPr lang="en-US" altLang="zh-CN" sz="1100" b="0" i="0" u="none" strike="noStrike">
                        <a:solidFill>
                          <a:srgbClr val="000000"/>
                        </a:solidFill>
                        <a:effectLst/>
                        <a:latin typeface="宋体" panose="02010600030101010101" pitchFamily="2" charset="-122"/>
                        <a:ea typeface="宋体" panose="02010600030101010101" pitchFamily="2" charset="-122"/>
                      </a:endParaRPr>
                    </a:p>
                  </a:txBody>
                  <a:tcPr marL="9525" marR="9525" marT="9525" marB="0" anchor="ctr"/>
                </a:tc>
                <a:tc>
                  <a:txBody>
                    <a:bodyPr/>
                    <a:lstStyle/>
                    <a:p>
                      <a:pPr algn="r" fontAlgn="ctr"/>
                      <a:r>
                        <a:rPr lang="en-US" altLang="zh-CN" sz="1100" u="none" strike="noStrike">
                          <a:effectLst/>
                        </a:rPr>
                        <a:t>15151.10 </a:t>
                      </a:r>
                      <a:endParaRPr lang="en-US" altLang="zh-CN" sz="1100" b="0" i="0" u="none" strike="noStrike">
                        <a:solidFill>
                          <a:srgbClr val="000000"/>
                        </a:solidFill>
                        <a:effectLst/>
                        <a:latin typeface="宋体" panose="02010600030101010101" pitchFamily="2" charset="-122"/>
                        <a:ea typeface="宋体" panose="02010600030101010101" pitchFamily="2" charset="-122"/>
                      </a:endParaRPr>
                    </a:p>
                  </a:txBody>
                  <a:tcPr marL="9525" marR="9525" marT="9525" marB="0" anchor="ctr"/>
                </a:tc>
                <a:tc>
                  <a:txBody>
                    <a:bodyPr/>
                    <a:lstStyle/>
                    <a:p>
                      <a:pPr algn="r" fontAlgn="ctr"/>
                      <a:r>
                        <a:rPr lang="en-US" altLang="zh-CN" sz="1100" u="none" strike="noStrike">
                          <a:effectLst/>
                        </a:rPr>
                        <a:t>18.40735016</a:t>
                      </a:r>
                      <a:endParaRPr lang="en-US" altLang="zh-CN" sz="1100" b="0" i="0" u="none" strike="noStrike">
                        <a:solidFill>
                          <a:srgbClr val="000000"/>
                        </a:solidFill>
                        <a:effectLst/>
                        <a:latin typeface="宋体" panose="02010600030101010101" pitchFamily="2" charset="-122"/>
                        <a:ea typeface="宋体" panose="02010600030101010101" pitchFamily="2" charset="-122"/>
                      </a:endParaRPr>
                    </a:p>
                  </a:txBody>
                  <a:tcPr marL="9525" marR="9525" marT="9525" marB="0" anchor="ctr"/>
                </a:tc>
              </a:tr>
              <a:tr h="165041">
                <a:tc rowSpan="6">
                  <a:txBody>
                    <a:bodyPr/>
                    <a:lstStyle/>
                    <a:p>
                      <a:pPr algn="l" fontAlgn="ctr"/>
                      <a:r>
                        <a:rPr lang="zh-CN" altLang="en-US" sz="1100" u="none" strike="noStrike">
                          <a:effectLst/>
                        </a:rPr>
                        <a:t>可再循环</a:t>
                      </a:r>
                      <a:endParaRPr lang="zh-CN" altLang="en-US" sz="1100" b="0" i="0" u="none" strike="noStrike">
                        <a:solidFill>
                          <a:srgbClr val="000000"/>
                        </a:solidFill>
                        <a:effectLst/>
                        <a:latin typeface="宋体" panose="02010600030101010101" pitchFamily="2" charset="-122"/>
                        <a:ea typeface="宋体" panose="02010600030101010101" pitchFamily="2" charset="-122"/>
                      </a:endParaRPr>
                    </a:p>
                  </a:txBody>
                  <a:tcPr marL="9525" marR="9525" marT="9525" marB="0" anchor="ctr"/>
                </a:tc>
                <a:tc>
                  <a:txBody>
                    <a:bodyPr/>
                    <a:lstStyle/>
                    <a:p>
                      <a:pPr algn="l" fontAlgn="ctr"/>
                      <a:r>
                        <a:rPr lang="zh-CN" altLang="en-US" sz="1100" u="none" strike="noStrike">
                          <a:effectLst/>
                        </a:rPr>
                        <a:t>木材</a:t>
                      </a:r>
                      <a:endParaRPr lang="zh-CN" altLang="en-US" sz="1100" b="0" i="0" u="none" strike="noStrike">
                        <a:solidFill>
                          <a:srgbClr val="000000"/>
                        </a:solidFill>
                        <a:effectLst/>
                        <a:latin typeface="宋体" panose="02010600030101010101" pitchFamily="2" charset="-122"/>
                        <a:ea typeface="宋体" panose="02010600030101010101" pitchFamily="2" charset="-122"/>
                      </a:endParaRPr>
                    </a:p>
                  </a:txBody>
                  <a:tcPr marL="9525" marR="9525" marT="9525" marB="0" anchor="ctr"/>
                </a:tc>
                <a:tc>
                  <a:txBody>
                    <a:bodyPr/>
                    <a:lstStyle/>
                    <a:p>
                      <a:pPr algn="r" fontAlgn="ctr"/>
                      <a:r>
                        <a:rPr lang="en-US" altLang="zh-CN" sz="1100" u="none" strike="noStrike">
                          <a:effectLst/>
                        </a:rPr>
                        <a:t>840.91</a:t>
                      </a:r>
                      <a:endParaRPr lang="en-US" altLang="zh-CN" sz="1100" b="0" i="0" u="none" strike="noStrike">
                        <a:solidFill>
                          <a:srgbClr val="000000"/>
                        </a:solidFill>
                        <a:effectLst/>
                        <a:latin typeface="宋体" panose="02010600030101010101" pitchFamily="2" charset="-122"/>
                        <a:ea typeface="宋体" panose="02010600030101010101" pitchFamily="2" charset="-122"/>
                      </a:endParaRPr>
                    </a:p>
                  </a:txBody>
                  <a:tcPr marL="9525" marR="9525" marT="9525" marB="0" anchor="ctr"/>
                </a:tc>
                <a:tc>
                  <a:txBody>
                    <a:bodyPr/>
                    <a:lstStyle/>
                    <a:p>
                      <a:pPr algn="r" fontAlgn="ctr"/>
                      <a:r>
                        <a:rPr lang="en-US" altLang="zh-CN" sz="1100" u="none" strike="noStrike">
                          <a:effectLst/>
                        </a:rPr>
                        <a:t>500</a:t>
                      </a:r>
                      <a:endParaRPr lang="en-US" altLang="zh-CN" sz="1100" b="0" i="0" u="none" strike="noStrike">
                        <a:solidFill>
                          <a:srgbClr val="000000"/>
                        </a:solidFill>
                        <a:effectLst/>
                        <a:latin typeface="宋体" panose="02010600030101010101" pitchFamily="2" charset="-122"/>
                        <a:ea typeface="宋体" panose="02010600030101010101" pitchFamily="2" charset="-122"/>
                      </a:endParaRPr>
                    </a:p>
                  </a:txBody>
                  <a:tcPr marL="9525" marR="9525" marT="9525" marB="0" anchor="ctr"/>
                </a:tc>
                <a:tc>
                  <a:txBody>
                    <a:bodyPr/>
                    <a:lstStyle/>
                    <a:p>
                      <a:pPr algn="r" fontAlgn="ctr"/>
                      <a:r>
                        <a:rPr lang="en-US" altLang="zh-CN" sz="1100" u="none" strike="noStrike">
                          <a:effectLst/>
                        </a:rPr>
                        <a:t>420455</a:t>
                      </a:r>
                      <a:endParaRPr lang="en-US" altLang="zh-CN" sz="1100" b="0" i="0" u="none" strike="noStrike">
                        <a:solidFill>
                          <a:srgbClr val="000000"/>
                        </a:solidFill>
                        <a:effectLst/>
                        <a:latin typeface="宋体" panose="02010600030101010101" pitchFamily="2" charset="-122"/>
                        <a:ea typeface="宋体" panose="02010600030101010101" pitchFamily="2" charset="-122"/>
                      </a:endParaRPr>
                    </a:p>
                  </a:txBody>
                  <a:tcPr marL="9525" marR="9525" marT="9525" marB="0" anchor="ctr"/>
                </a:tc>
                <a:tc>
                  <a:txBody>
                    <a:bodyPr/>
                    <a:lstStyle/>
                    <a:p>
                      <a:pPr algn="l" fontAlgn="ctr"/>
                      <a:endParaRPr lang="zh-CN" altLang="en-US" sz="1100" b="0" i="0" u="none" strike="noStrike">
                        <a:solidFill>
                          <a:srgbClr val="000000"/>
                        </a:solidFill>
                        <a:effectLst/>
                        <a:latin typeface="宋体" panose="02010600030101010101" pitchFamily="2" charset="-122"/>
                        <a:ea typeface="宋体" panose="02010600030101010101" pitchFamily="2" charset="-122"/>
                      </a:endParaRPr>
                    </a:p>
                  </a:txBody>
                  <a:tcPr marL="9525" marR="9525" marT="9525" marB="0" anchor="ctr"/>
                </a:tc>
                <a:tc>
                  <a:txBody>
                    <a:bodyPr/>
                    <a:lstStyle/>
                    <a:p>
                      <a:pPr algn="l" fontAlgn="ctr"/>
                      <a:endParaRPr lang="zh-CN" altLang="en-US" sz="1100" b="0" i="0" u="none" strike="noStrike">
                        <a:solidFill>
                          <a:srgbClr val="000000"/>
                        </a:solidFill>
                        <a:effectLst/>
                        <a:latin typeface="宋体" panose="02010600030101010101" pitchFamily="2" charset="-122"/>
                        <a:ea typeface="宋体" panose="02010600030101010101" pitchFamily="2" charset="-122"/>
                      </a:endParaRPr>
                    </a:p>
                  </a:txBody>
                  <a:tcPr marL="9525" marR="9525" marT="9525" marB="0" anchor="ctr"/>
                </a:tc>
                <a:tc>
                  <a:txBody>
                    <a:bodyPr/>
                    <a:lstStyle/>
                    <a:p>
                      <a:pPr algn="l" fontAlgn="ctr"/>
                      <a:endParaRPr lang="zh-CN" altLang="en-US" sz="1100" b="0" i="0" u="none" strike="noStrike">
                        <a:solidFill>
                          <a:srgbClr val="000000"/>
                        </a:solidFill>
                        <a:effectLst/>
                        <a:latin typeface="宋体" panose="02010600030101010101" pitchFamily="2" charset="-122"/>
                        <a:ea typeface="宋体" panose="02010600030101010101" pitchFamily="2" charset="-122"/>
                      </a:endParaRPr>
                    </a:p>
                  </a:txBody>
                  <a:tcPr marL="9525" marR="9525" marT="9525" marB="0" anchor="ctr"/>
                </a:tc>
              </a:tr>
              <a:tr h="328905">
                <a:tc vMerge="1">
                  <a:txBody>
                    <a:bodyPr/>
                    <a:lstStyle/>
                    <a:p>
                      <a:endParaRPr lang="zh-CN" altLang="en-US"/>
                    </a:p>
                  </a:txBody>
                  <a:tcPr/>
                </a:tc>
                <a:tc>
                  <a:txBody>
                    <a:bodyPr/>
                    <a:lstStyle/>
                    <a:p>
                      <a:pPr algn="l" fontAlgn="ctr"/>
                      <a:r>
                        <a:rPr lang="zh-CN" altLang="en-US" sz="1100" u="none" strike="noStrike">
                          <a:effectLst/>
                        </a:rPr>
                        <a:t>铝合金型材</a:t>
                      </a:r>
                      <a:endParaRPr lang="zh-CN" altLang="en-US" sz="1100" b="0" i="0" u="none" strike="noStrike">
                        <a:solidFill>
                          <a:srgbClr val="000000"/>
                        </a:solidFill>
                        <a:effectLst/>
                        <a:latin typeface="宋体" panose="02010600030101010101" pitchFamily="2" charset="-122"/>
                        <a:ea typeface="宋体" panose="02010600030101010101" pitchFamily="2" charset="-122"/>
                      </a:endParaRPr>
                    </a:p>
                  </a:txBody>
                  <a:tcPr marL="9525" marR="9525" marT="9525" marB="0" anchor="ctr"/>
                </a:tc>
                <a:tc>
                  <a:txBody>
                    <a:bodyPr/>
                    <a:lstStyle/>
                    <a:p>
                      <a:pPr algn="r" fontAlgn="ctr"/>
                      <a:r>
                        <a:rPr lang="en-US" altLang="zh-CN" sz="1100" u="none" strike="noStrike">
                          <a:effectLst/>
                        </a:rPr>
                        <a:t>10.93</a:t>
                      </a:r>
                      <a:endParaRPr lang="en-US" altLang="zh-CN" sz="1100" b="0" i="0" u="none" strike="noStrike">
                        <a:solidFill>
                          <a:srgbClr val="000000"/>
                        </a:solidFill>
                        <a:effectLst/>
                        <a:latin typeface="宋体" panose="02010600030101010101" pitchFamily="2" charset="-122"/>
                        <a:ea typeface="宋体" panose="02010600030101010101" pitchFamily="2" charset="-122"/>
                      </a:endParaRPr>
                    </a:p>
                  </a:txBody>
                  <a:tcPr marL="9525" marR="9525" marT="9525" marB="0" anchor="ctr"/>
                </a:tc>
                <a:tc>
                  <a:txBody>
                    <a:bodyPr/>
                    <a:lstStyle/>
                    <a:p>
                      <a:pPr algn="r" fontAlgn="ctr"/>
                      <a:r>
                        <a:rPr lang="en-US" altLang="zh-CN" sz="1100" u="none" strike="noStrike">
                          <a:effectLst/>
                        </a:rPr>
                        <a:t>2800</a:t>
                      </a:r>
                      <a:endParaRPr lang="en-US" altLang="zh-CN" sz="1100" b="0" i="0" u="none" strike="noStrike">
                        <a:solidFill>
                          <a:srgbClr val="000000"/>
                        </a:solidFill>
                        <a:effectLst/>
                        <a:latin typeface="宋体" panose="02010600030101010101" pitchFamily="2" charset="-122"/>
                        <a:ea typeface="宋体" panose="02010600030101010101" pitchFamily="2" charset="-122"/>
                      </a:endParaRPr>
                    </a:p>
                  </a:txBody>
                  <a:tcPr marL="9525" marR="9525" marT="9525" marB="0" anchor="ctr"/>
                </a:tc>
                <a:tc>
                  <a:txBody>
                    <a:bodyPr/>
                    <a:lstStyle/>
                    <a:p>
                      <a:pPr algn="r" fontAlgn="ctr"/>
                      <a:r>
                        <a:rPr lang="en-US" altLang="zh-CN" sz="1100" u="none" strike="noStrike">
                          <a:effectLst/>
                        </a:rPr>
                        <a:t>30604</a:t>
                      </a:r>
                      <a:endParaRPr lang="en-US" altLang="zh-CN" sz="1100" b="0" i="0" u="none" strike="noStrike">
                        <a:solidFill>
                          <a:srgbClr val="000000"/>
                        </a:solidFill>
                        <a:effectLst/>
                        <a:latin typeface="宋体" panose="02010600030101010101" pitchFamily="2" charset="-122"/>
                        <a:ea typeface="宋体" panose="02010600030101010101" pitchFamily="2" charset="-122"/>
                      </a:endParaRPr>
                    </a:p>
                  </a:txBody>
                  <a:tcPr marL="9525" marR="9525" marT="9525" marB="0" anchor="ctr"/>
                </a:tc>
                <a:tc>
                  <a:txBody>
                    <a:bodyPr/>
                    <a:lstStyle/>
                    <a:p>
                      <a:pPr algn="l" fontAlgn="ctr"/>
                      <a:endParaRPr lang="zh-CN" altLang="en-US" sz="1100" b="0" i="0" u="none" strike="noStrike">
                        <a:solidFill>
                          <a:srgbClr val="000000"/>
                        </a:solidFill>
                        <a:effectLst/>
                        <a:latin typeface="宋体" panose="02010600030101010101" pitchFamily="2" charset="-122"/>
                        <a:ea typeface="宋体" panose="02010600030101010101" pitchFamily="2" charset="-122"/>
                      </a:endParaRPr>
                    </a:p>
                  </a:txBody>
                  <a:tcPr marL="9525" marR="9525" marT="9525" marB="0" anchor="ctr"/>
                </a:tc>
                <a:tc>
                  <a:txBody>
                    <a:bodyPr/>
                    <a:lstStyle/>
                    <a:p>
                      <a:pPr algn="l" fontAlgn="ctr"/>
                      <a:endParaRPr lang="zh-CN" altLang="en-US" sz="1100" b="0" i="0" u="none" strike="noStrike">
                        <a:solidFill>
                          <a:srgbClr val="000000"/>
                        </a:solidFill>
                        <a:effectLst/>
                        <a:latin typeface="宋体" panose="02010600030101010101" pitchFamily="2" charset="-122"/>
                        <a:ea typeface="宋体" panose="02010600030101010101" pitchFamily="2" charset="-122"/>
                      </a:endParaRPr>
                    </a:p>
                  </a:txBody>
                  <a:tcPr marL="9525" marR="9525" marT="9525" marB="0" anchor="ctr"/>
                </a:tc>
                <a:tc>
                  <a:txBody>
                    <a:bodyPr/>
                    <a:lstStyle/>
                    <a:p>
                      <a:pPr algn="l" fontAlgn="ctr"/>
                      <a:endParaRPr lang="zh-CN" altLang="en-US" sz="1100" b="0" i="0" u="none" strike="noStrike">
                        <a:solidFill>
                          <a:srgbClr val="000000"/>
                        </a:solidFill>
                        <a:effectLst/>
                        <a:latin typeface="宋体" panose="02010600030101010101" pitchFamily="2" charset="-122"/>
                        <a:ea typeface="宋体" panose="02010600030101010101" pitchFamily="2" charset="-122"/>
                      </a:endParaRPr>
                    </a:p>
                  </a:txBody>
                  <a:tcPr marL="9525" marR="9525" marT="9525" marB="0" anchor="ctr"/>
                </a:tc>
              </a:tr>
              <a:tr h="321210">
                <a:tc vMerge="1">
                  <a:txBody>
                    <a:bodyPr/>
                    <a:lstStyle/>
                    <a:p>
                      <a:endParaRPr lang="zh-CN" altLang="en-US"/>
                    </a:p>
                  </a:txBody>
                  <a:tcPr/>
                </a:tc>
                <a:tc>
                  <a:txBody>
                    <a:bodyPr/>
                    <a:lstStyle/>
                    <a:p>
                      <a:pPr algn="l" fontAlgn="ctr"/>
                      <a:r>
                        <a:rPr lang="zh-CN" altLang="en-US" sz="1100" u="none" strike="noStrike">
                          <a:effectLst/>
                        </a:rPr>
                        <a:t>石膏制品</a:t>
                      </a:r>
                      <a:endParaRPr lang="zh-CN" altLang="en-US" sz="1100" b="0" i="0" u="none" strike="noStrike">
                        <a:solidFill>
                          <a:srgbClr val="000000"/>
                        </a:solidFill>
                        <a:effectLst/>
                        <a:latin typeface="宋体" panose="02010600030101010101" pitchFamily="2" charset="-122"/>
                        <a:ea typeface="宋体" panose="02010600030101010101" pitchFamily="2" charset="-122"/>
                      </a:endParaRPr>
                    </a:p>
                  </a:txBody>
                  <a:tcPr marL="9525" marR="9525" marT="9525" marB="0" anchor="ctr"/>
                </a:tc>
                <a:tc>
                  <a:txBody>
                    <a:bodyPr/>
                    <a:lstStyle/>
                    <a:p>
                      <a:pPr algn="r" fontAlgn="ctr"/>
                      <a:r>
                        <a:rPr lang="en-US" altLang="zh-CN" sz="1100" u="none" strike="noStrike">
                          <a:effectLst/>
                        </a:rPr>
                        <a:t>219.38</a:t>
                      </a:r>
                      <a:endParaRPr lang="en-US" altLang="zh-CN" sz="1100" b="0" i="0" u="none" strike="noStrike">
                        <a:solidFill>
                          <a:srgbClr val="000000"/>
                        </a:solidFill>
                        <a:effectLst/>
                        <a:latin typeface="宋体" panose="02010600030101010101" pitchFamily="2" charset="-122"/>
                        <a:ea typeface="宋体" panose="02010600030101010101" pitchFamily="2" charset="-122"/>
                      </a:endParaRPr>
                    </a:p>
                  </a:txBody>
                  <a:tcPr marL="9525" marR="9525" marT="9525" marB="0" anchor="ctr"/>
                </a:tc>
                <a:tc>
                  <a:txBody>
                    <a:bodyPr/>
                    <a:lstStyle/>
                    <a:p>
                      <a:pPr algn="r" fontAlgn="ctr"/>
                      <a:r>
                        <a:rPr lang="en-US" altLang="zh-CN" sz="1100" u="none" strike="noStrike">
                          <a:effectLst/>
                        </a:rPr>
                        <a:t>1450</a:t>
                      </a:r>
                      <a:endParaRPr lang="en-US" altLang="zh-CN" sz="1100" b="0" i="0" u="none" strike="noStrike">
                        <a:solidFill>
                          <a:srgbClr val="000000"/>
                        </a:solidFill>
                        <a:effectLst/>
                        <a:latin typeface="宋体" panose="02010600030101010101" pitchFamily="2" charset="-122"/>
                        <a:ea typeface="宋体" panose="02010600030101010101" pitchFamily="2" charset="-122"/>
                      </a:endParaRPr>
                    </a:p>
                  </a:txBody>
                  <a:tcPr marL="9525" marR="9525" marT="9525" marB="0" anchor="ctr"/>
                </a:tc>
                <a:tc>
                  <a:txBody>
                    <a:bodyPr/>
                    <a:lstStyle/>
                    <a:p>
                      <a:pPr algn="r" fontAlgn="ctr"/>
                      <a:r>
                        <a:rPr lang="en-US" altLang="zh-CN" sz="1100" u="none" strike="noStrike">
                          <a:effectLst/>
                        </a:rPr>
                        <a:t>318101</a:t>
                      </a:r>
                      <a:endParaRPr lang="en-US" altLang="zh-CN" sz="1100" b="0" i="0" u="none" strike="noStrike">
                        <a:solidFill>
                          <a:srgbClr val="000000"/>
                        </a:solidFill>
                        <a:effectLst/>
                        <a:latin typeface="宋体" panose="02010600030101010101" pitchFamily="2" charset="-122"/>
                        <a:ea typeface="宋体" panose="02010600030101010101" pitchFamily="2" charset="-122"/>
                      </a:endParaRPr>
                    </a:p>
                  </a:txBody>
                  <a:tcPr marL="9525" marR="9525" marT="9525" marB="0" anchor="ctr"/>
                </a:tc>
                <a:tc>
                  <a:txBody>
                    <a:bodyPr/>
                    <a:lstStyle/>
                    <a:p>
                      <a:pPr algn="l" fontAlgn="ctr"/>
                      <a:endParaRPr lang="zh-CN" altLang="en-US" sz="1100" b="0" i="0" u="none" strike="noStrike">
                        <a:solidFill>
                          <a:srgbClr val="000000"/>
                        </a:solidFill>
                        <a:effectLst/>
                        <a:latin typeface="宋体" panose="02010600030101010101" pitchFamily="2" charset="-122"/>
                        <a:ea typeface="宋体" panose="02010600030101010101" pitchFamily="2" charset="-122"/>
                      </a:endParaRPr>
                    </a:p>
                  </a:txBody>
                  <a:tcPr marL="9525" marR="9525" marT="9525" marB="0" anchor="ctr"/>
                </a:tc>
                <a:tc>
                  <a:txBody>
                    <a:bodyPr/>
                    <a:lstStyle/>
                    <a:p>
                      <a:pPr algn="l" fontAlgn="ctr"/>
                      <a:endParaRPr lang="zh-CN" altLang="en-US" sz="1100" b="0" i="0" u="none" strike="noStrike">
                        <a:solidFill>
                          <a:srgbClr val="000000"/>
                        </a:solidFill>
                        <a:effectLst/>
                        <a:latin typeface="宋体" panose="02010600030101010101" pitchFamily="2" charset="-122"/>
                        <a:ea typeface="宋体" panose="02010600030101010101" pitchFamily="2" charset="-122"/>
                      </a:endParaRPr>
                    </a:p>
                  </a:txBody>
                  <a:tcPr marL="9525" marR="9525" marT="9525" marB="0" anchor="ctr"/>
                </a:tc>
                <a:tc>
                  <a:txBody>
                    <a:bodyPr/>
                    <a:lstStyle/>
                    <a:p>
                      <a:pPr algn="l" fontAlgn="ctr"/>
                      <a:endParaRPr lang="zh-CN" altLang="en-US" sz="1100" b="0" i="0" u="none" strike="noStrike">
                        <a:solidFill>
                          <a:srgbClr val="000000"/>
                        </a:solidFill>
                        <a:effectLst/>
                        <a:latin typeface="宋体" panose="02010600030101010101" pitchFamily="2" charset="-122"/>
                        <a:ea typeface="宋体" panose="02010600030101010101" pitchFamily="2" charset="-122"/>
                      </a:endParaRPr>
                    </a:p>
                  </a:txBody>
                  <a:tcPr marL="9525" marR="9525" marT="9525" marB="0" anchor="ctr"/>
                </a:tc>
              </a:tr>
              <a:tr h="321210">
                <a:tc vMerge="1">
                  <a:txBody>
                    <a:bodyPr/>
                    <a:lstStyle/>
                    <a:p>
                      <a:endParaRPr lang="zh-CN" altLang="en-US"/>
                    </a:p>
                  </a:txBody>
                  <a:tcPr/>
                </a:tc>
                <a:tc>
                  <a:txBody>
                    <a:bodyPr/>
                    <a:lstStyle/>
                    <a:p>
                      <a:pPr algn="l" fontAlgn="ctr"/>
                      <a:r>
                        <a:rPr lang="zh-CN" altLang="en-US" sz="1100" u="none" strike="noStrike">
                          <a:effectLst/>
                        </a:rPr>
                        <a:t>门窗玻璃</a:t>
                      </a:r>
                      <a:endParaRPr lang="zh-CN" altLang="en-US" sz="1100" b="0" i="0" u="none" strike="noStrike">
                        <a:solidFill>
                          <a:srgbClr val="000000"/>
                        </a:solidFill>
                        <a:effectLst/>
                        <a:latin typeface="宋体" panose="02010600030101010101" pitchFamily="2" charset="-122"/>
                        <a:ea typeface="宋体" panose="02010600030101010101" pitchFamily="2" charset="-122"/>
                      </a:endParaRPr>
                    </a:p>
                  </a:txBody>
                  <a:tcPr marL="9525" marR="9525" marT="9525" marB="0" anchor="ctr"/>
                </a:tc>
                <a:tc>
                  <a:txBody>
                    <a:bodyPr/>
                    <a:lstStyle/>
                    <a:p>
                      <a:pPr algn="r" fontAlgn="ctr"/>
                      <a:r>
                        <a:rPr lang="en-US" altLang="zh-CN" sz="1100" u="none" strike="noStrike">
                          <a:effectLst/>
                        </a:rPr>
                        <a:t>165.67</a:t>
                      </a:r>
                      <a:endParaRPr lang="en-US" altLang="zh-CN" sz="1100" b="0" i="0" u="none" strike="noStrike">
                        <a:solidFill>
                          <a:srgbClr val="000000"/>
                        </a:solidFill>
                        <a:effectLst/>
                        <a:latin typeface="宋体" panose="02010600030101010101" pitchFamily="2" charset="-122"/>
                        <a:ea typeface="宋体" panose="02010600030101010101" pitchFamily="2" charset="-122"/>
                      </a:endParaRPr>
                    </a:p>
                  </a:txBody>
                  <a:tcPr marL="9525" marR="9525" marT="9525" marB="0" anchor="ctr"/>
                </a:tc>
                <a:tc>
                  <a:txBody>
                    <a:bodyPr/>
                    <a:lstStyle/>
                    <a:p>
                      <a:pPr algn="r" fontAlgn="ctr"/>
                      <a:r>
                        <a:rPr lang="en-US" altLang="zh-CN" sz="1100" u="none" strike="noStrike">
                          <a:effectLst/>
                        </a:rPr>
                        <a:t>2600</a:t>
                      </a:r>
                      <a:endParaRPr lang="en-US" altLang="zh-CN" sz="1100" b="0" i="0" u="none" strike="noStrike">
                        <a:solidFill>
                          <a:srgbClr val="000000"/>
                        </a:solidFill>
                        <a:effectLst/>
                        <a:latin typeface="宋体" panose="02010600030101010101" pitchFamily="2" charset="-122"/>
                        <a:ea typeface="宋体" panose="02010600030101010101" pitchFamily="2" charset="-122"/>
                      </a:endParaRPr>
                    </a:p>
                  </a:txBody>
                  <a:tcPr marL="9525" marR="9525" marT="9525" marB="0" anchor="ctr"/>
                </a:tc>
                <a:tc>
                  <a:txBody>
                    <a:bodyPr/>
                    <a:lstStyle/>
                    <a:p>
                      <a:pPr algn="r" fontAlgn="ctr"/>
                      <a:r>
                        <a:rPr lang="en-US" altLang="zh-CN" sz="1100" u="none" strike="noStrike">
                          <a:effectLst/>
                        </a:rPr>
                        <a:t>430742</a:t>
                      </a:r>
                      <a:endParaRPr lang="en-US" altLang="zh-CN" sz="1100" b="0" i="0" u="none" strike="noStrike">
                        <a:solidFill>
                          <a:srgbClr val="000000"/>
                        </a:solidFill>
                        <a:effectLst/>
                        <a:latin typeface="宋体" panose="02010600030101010101" pitchFamily="2" charset="-122"/>
                        <a:ea typeface="宋体" panose="02010600030101010101" pitchFamily="2" charset="-122"/>
                      </a:endParaRPr>
                    </a:p>
                  </a:txBody>
                  <a:tcPr marL="9525" marR="9525" marT="9525" marB="0" anchor="ctr"/>
                </a:tc>
                <a:tc>
                  <a:txBody>
                    <a:bodyPr/>
                    <a:lstStyle/>
                    <a:p>
                      <a:pPr algn="l" fontAlgn="ctr"/>
                      <a:endParaRPr lang="zh-CN" altLang="en-US" sz="1100" b="0" i="0" u="none" strike="noStrike">
                        <a:solidFill>
                          <a:srgbClr val="000000"/>
                        </a:solidFill>
                        <a:effectLst/>
                        <a:latin typeface="宋体" panose="02010600030101010101" pitchFamily="2" charset="-122"/>
                        <a:ea typeface="宋体" panose="02010600030101010101" pitchFamily="2" charset="-122"/>
                      </a:endParaRPr>
                    </a:p>
                  </a:txBody>
                  <a:tcPr marL="9525" marR="9525" marT="9525" marB="0" anchor="ctr"/>
                </a:tc>
                <a:tc>
                  <a:txBody>
                    <a:bodyPr/>
                    <a:lstStyle/>
                    <a:p>
                      <a:pPr algn="l" fontAlgn="ctr"/>
                      <a:endParaRPr lang="zh-CN" altLang="en-US" sz="1100" b="0" i="0" u="none" strike="noStrike">
                        <a:solidFill>
                          <a:srgbClr val="000000"/>
                        </a:solidFill>
                        <a:effectLst/>
                        <a:latin typeface="宋体" panose="02010600030101010101" pitchFamily="2" charset="-122"/>
                        <a:ea typeface="宋体" panose="02010600030101010101" pitchFamily="2" charset="-122"/>
                      </a:endParaRPr>
                    </a:p>
                  </a:txBody>
                  <a:tcPr marL="9525" marR="9525" marT="9525" marB="0" anchor="ctr"/>
                </a:tc>
                <a:tc>
                  <a:txBody>
                    <a:bodyPr/>
                    <a:lstStyle/>
                    <a:p>
                      <a:pPr algn="l" fontAlgn="ctr"/>
                      <a:endParaRPr lang="zh-CN" altLang="en-US" sz="1100" b="0" i="0" u="none" strike="noStrike">
                        <a:solidFill>
                          <a:srgbClr val="000000"/>
                        </a:solidFill>
                        <a:effectLst/>
                        <a:latin typeface="宋体" panose="02010600030101010101" pitchFamily="2" charset="-122"/>
                        <a:ea typeface="宋体" panose="02010600030101010101" pitchFamily="2" charset="-122"/>
                      </a:endParaRPr>
                    </a:p>
                  </a:txBody>
                  <a:tcPr marL="9525" marR="9525" marT="9525" marB="0" anchor="ctr"/>
                </a:tc>
              </a:tr>
              <a:tr h="321210">
                <a:tc vMerge="1">
                  <a:txBody>
                    <a:bodyPr/>
                    <a:lstStyle/>
                    <a:p>
                      <a:endParaRPr lang="zh-CN" altLang="en-US"/>
                    </a:p>
                  </a:txBody>
                  <a:tcPr/>
                </a:tc>
                <a:tc>
                  <a:txBody>
                    <a:bodyPr/>
                    <a:lstStyle/>
                    <a:p>
                      <a:pPr algn="l" fontAlgn="ctr"/>
                      <a:r>
                        <a:rPr lang="zh-CN" altLang="en-US" sz="1100" u="none" strike="noStrike">
                          <a:effectLst/>
                        </a:rPr>
                        <a:t>玻璃幕墙</a:t>
                      </a:r>
                      <a:endParaRPr lang="zh-CN" altLang="en-US" sz="1100" b="0" i="0" u="none" strike="noStrike">
                        <a:solidFill>
                          <a:srgbClr val="000000"/>
                        </a:solidFill>
                        <a:effectLst/>
                        <a:latin typeface="宋体" panose="02010600030101010101" pitchFamily="2" charset="-122"/>
                        <a:ea typeface="宋体" panose="02010600030101010101" pitchFamily="2" charset="-122"/>
                      </a:endParaRPr>
                    </a:p>
                  </a:txBody>
                  <a:tcPr marL="9525" marR="9525" marT="9525" marB="0" anchor="ctr"/>
                </a:tc>
                <a:tc>
                  <a:txBody>
                    <a:bodyPr/>
                    <a:lstStyle/>
                    <a:p>
                      <a:pPr algn="r" fontAlgn="ctr"/>
                      <a:r>
                        <a:rPr lang="en-US" altLang="zh-CN" sz="1100" u="none" strike="noStrike">
                          <a:effectLst/>
                        </a:rPr>
                        <a:t>2126.75</a:t>
                      </a:r>
                      <a:endParaRPr lang="en-US" altLang="zh-CN" sz="1100" b="0" i="0" u="none" strike="noStrike">
                        <a:solidFill>
                          <a:srgbClr val="000000"/>
                        </a:solidFill>
                        <a:effectLst/>
                        <a:latin typeface="宋体" panose="02010600030101010101" pitchFamily="2" charset="-122"/>
                        <a:ea typeface="宋体" panose="02010600030101010101" pitchFamily="2" charset="-122"/>
                      </a:endParaRPr>
                    </a:p>
                  </a:txBody>
                  <a:tcPr marL="9525" marR="9525" marT="9525" marB="0" anchor="ctr"/>
                </a:tc>
                <a:tc>
                  <a:txBody>
                    <a:bodyPr/>
                    <a:lstStyle/>
                    <a:p>
                      <a:pPr algn="r" fontAlgn="ctr"/>
                      <a:r>
                        <a:rPr lang="en-US" altLang="zh-CN" sz="1100" u="none" strike="noStrike">
                          <a:effectLst/>
                        </a:rPr>
                        <a:t>2600</a:t>
                      </a:r>
                      <a:endParaRPr lang="en-US" altLang="zh-CN" sz="1100" b="0" i="0" u="none" strike="noStrike">
                        <a:solidFill>
                          <a:srgbClr val="000000"/>
                        </a:solidFill>
                        <a:effectLst/>
                        <a:latin typeface="宋体" panose="02010600030101010101" pitchFamily="2" charset="-122"/>
                        <a:ea typeface="宋体" panose="02010600030101010101" pitchFamily="2" charset="-122"/>
                      </a:endParaRPr>
                    </a:p>
                  </a:txBody>
                  <a:tcPr marL="9525" marR="9525" marT="9525" marB="0" anchor="ctr"/>
                </a:tc>
                <a:tc>
                  <a:txBody>
                    <a:bodyPr/>
                    <a:lstStyle/>
                    <a:p>
                      <a:pPr algn="r" fontAlgn="ctr"/>
                      <a:r>
                        <a:rPr lang="en-US" altLang="zh-CN" sz="1100" u="none" strike="noStrike">
                          <a:effectLst/>
                        </a:rPr>
                        <a:t>5529550</a:t>
                      </a:r>
                      <a:endParaRPr lang="en-US" altLang="zh-CN" sz="1100" b="0" i="0" u="none" strike="noStrike">
                        <a:solidFill>
                          <a:srgbClr val="000000"/>
                        </a:solidFill>
                        <a:effectLst/>
                        <a:latin typeface="宋体" panose="02010600030101010101" pitchFamily="2" charset="-122"/>
                        <a:ea typeface="宋体" panose="02010600030101010101" pitchFamily="2" charset="-122"/>
                      </a:endParaRPr>
                    </a:p>
                  </a:txBody>
                  <a:tcPr marL="9525" marR="9525" marT="9525" marB="0" anchor="ctr"/>
                </a:tc>
                <a:tc>
                  <a:txBody>
                    <a:bodyPr/>
                    <a:lstStyle/>
                    <a:p>
                      <a:pPr algn="l" fontAlgn="ctr"/>
                      <a:endParaRPr lang="zh-CN" altLang="en-US" sz="1100" b="0" i="0" u="none" strike="noStrike" dirty="0">
                        <a:solidFill>
                          <a:srgbClr val="000000"/>
                        </a:solidFill>
                        <a:effectLst/>
                        <a:latin typeface="宋体" panose="02010600030101010101" pitchFamily="2" charset="-122"/>
                        <a:ea typeface="宋体" panose="02010600030101010101" pitchFamily="2" charset="-122"/>
                      </a:endParaRPr>
                    </a:p>
                  </a:txBody>
                  <a:tcPr marL="9525" marR="9525" marT="9525" marB="0" anchor="ctr"/>
                </a:tc>
                <a:tc>
                  <a:txBody>
                    <a:bodyPr/>
                    <a:lstStyle/>
                    <a:p>
                      <a:pPr algn="l" fontAlgn="ctr"/>
                      <a:endParaRPr lang="zh-CN" altLang="en-US" sz="1100" b="0" i="0" u="none" strike="noStrike">
                        <a:solidFill>
                          <a:srgbClr val="000000"/>
                        </a:solidFill>
                        <a:effectLst/>
                        <a:latin typeface="宋体" panose="02010600030101010101" pitchFamily="2" charset="-122"/>
                        <a:ea typeface="宋体" panose="02010600030101010101" pitchFamily="2" charset="-122"/>
                      </a:endParaRPr>
                    </a:p>
                  </a:txBody>
                  <a:tcPr marL="9525" marR="9525" marT="9525" marB="0" anchor="ctr"/>
                </a:tc>
                <a:tc>
                  <a:txBody>
                    <a:bodyPr/>
                    <a:lstStyle/>
                    <a:p>
                      <a:pPr algn="l" fontAlgn="ctr"/>
                      <a:endParaRPr lang="zh-CN" altLang="en-US" sz="1100" b="0" i="0" u="none" strike="noStrike">
                        <a:solidFill>
                          <a:srgbClr val="000000"/>
                        </a:solidFill>
                        <a:effectLst/>
                        <a:latin typeface="宋体" panose="02010600030101010101" pitchFamily="2" charset="-122"/>
                        <a:ea typeface="宋体" panose="02010600030101010101" pitchFamily="2" charset="-122"/>
                      </a:endParaRPr>
                    </a:p>
                  </a:txBody>
                  <a:tcPr marL="9525" marR="9525" marT="9525" marB="0" anchor="ctr"/>
                </a:tc>
              </a:tr>
              <a:tr h="297189">
                <a:tc vMerge="1">
                  <a:txBody>
                    <a:bodyPr/>
                    <a:lstStyle/>
                    <a:p>
                      <a:endParaRPr lang="zh-CN" altLang="en-US"/>
                    </a:p>
                  </a:txBody>
                  <a:tcPr/>
                </a:tc>
                <a:tc>
                  <a:txBody>
                    <a:bodyPr/>
                    <a:lstStyle/>
                    <a:p>
                      <a:pPr algn="l" fontAlgn="ctr"/>
                      <a:r>
                        <a:rPr lang="zh-CN" altLang="en-US" sz="1100" u="none" strike="noStrike">
                          <a:effectLst/>
                        </a:rPr>
                        <a:t>其他</a:t>
                      </a:r>
                      <a:endParaRPr lang="zh-CN" altLang="en-US" sz="1100" b="0" i="0" u="none" strike="noStrike">
                        <a:solidFill>
                          <a:srgbClr val="000000"/>
                        </a:solidFill>
                        <a:effectLst/>
                        <a:latin typeface="宋体" panose="02010600030101010101" pitchFamily="2" charset="-122"/>
                        <a:ea typeface="宋体" panose="02010600030101010101" pitchFamily="2" charset="-122"/>
                      </a:endParaRPr>
                    </a:p>
                  </a:txBody>
                  <a:tcPr marL="9525" marR="9525" marT="9525" marB="0" anchor="ctr"/>
                </a:tc>
                <a:tc>
                  <a:txBody>
                    <a:bodyPr/>
                    <a:lstStyle/>
                    <a:p>
                      <a:pPr algn="l" fontAlgn="ctr"/>
                      <a:endParaRPr lang="zh-CN" altLang="en-US" sz="1100" b="0" i="0" u="none" strike="noStrike">
                        <a:solidFill>
                          <a:srgbClr val="000000"/>
                        </a:solidFill>
                        <a:effectLst/>
                        <a:latin typeface="宋体" panose="02010600030101010101" pitchFamily="2" charset="-122"/>
                        <a:ea typeface="宋体" panose="02010600030101010101" pitchFamily="2" charset="-122"/>
                      </a:endParaRPr>
                    </a:p>
                  </a:txBody>
                  <a:tcPr marL="9525" marR="9525" marT="9525" marB="0" anchor="ctr"/>
                </a:tc>
                <a:tc>
                  <a:txBody>
                    <a:bodyPr/>
                    <a:lstStyle/>
                    <a:p>
                      <a:pPr algn="l" fontAlgn="ctr"/>
                      <a:endParaRPr lang="zh-CN" altLang="en-US" sz="1100" b="0" i="0" u="none" strike="noStrike">
                        <a:solidFill>
                          <a:srgbClr val="000000"/>
                        </a:solidFill>
                        <a:effectLst/>
                        <a:latin typeface="宋体" panose="02010600030101010101" pitchFamily="2" charset="-122"/>
                        <a:ea typeface="宋体" panose="02010600030101010101" pitchFamily="2" charset="-122"/>
                      </a:endParaRPr>
                    </a:p>
                  </a:txBody>
                  <a:tcPr marL="9525" marR="9525" marT="9525" marB="0" anchor="ctr"/>
                </a:tc>
                <a:tc>
                  <a:txBody>
                    <a:bodyPr/>
                    <a:lstStyle/>
                    <a:p>
                      <a:pPr algn="r" fontAlgn="ctr"/>
                      <a:r>
                        <a:rPr lang="en-US" altLang="zh-CN" sz="1100" u="none" strike="noStrike">
                          <a:effectLst/>
                        </a:rPr>
                        <a:t>283411</a:t>
                      </a:r>
                      <a:endParaRPr lang="en-US" altLang="zh-CN" sz="1100" b="0" i="0" u="none" strike="noStrike">
                        <a:solidFill>
                          <a:srgbClr val="000000"/>
                        </a:solidFill>
                        <a:effectLst/>
                        <a:latin typeface="宋体" panose="02010600030101010101" pitchFamily="2" charset="-122"/>
                        <a:ea typeface="宋体" panose="02010600030101010101" pitchFamily="2" charset="-122"/>
                      </a:endParaRPr>
                    </a:p>
                  </a:txBody>
                  <a:tcPr marL="9525" marR="9525" marT="9525" marB="0" anchor="ctr"/>
                </a:tc>
                <a:tc>
                  <a:txBody>
                    <a:bodyPr/>
                    <a:lstStyle/>
                    <a:p>
                      <a:pPr algn="r" fontAlgn="ctr"/>
                      <a:r>
                        <a:rPr lang="en-US" altLang="zh-CN" sz="1100" u="none" strike="noStrike">
                          <a:effectLst/>
                        </a:rPr>
                        <a:t>7012863</a:t>
                      </a:r>
                      <a:endParaRPr lang="en-US" altLang="zh-CN" sz="1100" b="0" i="0" u="none" strike="noStrike">
                        <a:solidFill>
                          <a:srgbClr val="000000"/>
                        </a:solidFill>
                        <a:effectLst/>
                        <a:latin typeface="宋体" panose="02010600030101010101" pitchFamily="2" charset="-122"/>
                        <a:ea typeface="宋体" panose="02010600030101010101" pitchFamily="2" charset="-122"/>
                      </a:endParaRPr>
                    </a:p>
                  </a:txBody>
                  <a:tcPr marL="9525" marR="9525" marT="9525" marB="0" anchor="ctr"/>
                </a:tc>
                <a:tc>
                  <a:txBody>
                    <a:bodyPr/>
                    <a:lstStyle/>
                    <a:p>
                      <a:pPr algn="r" fontAlgn="ctr"/>
                      <a:r>
                        <a:rPr lang="en-US" altLang="zh-CN" sz="1100" u="none" strike="noStrike">
                          <a:effectLst/>
                        </a:rPr>
                        <a:t>7012.86 </a:t>
                      </a:r>
                      <a:endParaRPr lang="en-US" altLang="zh-CN" sz="1100" b="0" i="0" u="none" strike="noStrike">
                        <a:solidFill>
                          <a:srgbClr val="000000"/>
                        </a:solidFill>
                        <a:effectLst/>
                        <a:latin typeface="宋体" panose="02010600030101010101" pitchFamily="2" charset="-122"/>
                        <a:ea typeface="宋体" panose="02010600030101010101" pitchFamily="2" charset="-122"/>
                      </a:endParaRPr>
                    </a:p>
                  </a:txBody>
                  <a:tcPr marL="9525" marR="9525" marT="9525" marB="0" anchor="ctr"/>
                </a:tc>
                <a:tc>
                  <a:txBody>
                    <a:bodyPr/>
                    <a:lstStyle/>
                    <a:p>
                      <a:pPr algn="r" fontAlgn="ctr"/>
                      <a:r>
                        <a:rPr lang="en-US" altLang="zh-CN" sz="1100" u="none" strike="noStrike">
                          <a:effectLst/>
                        </a:rPr>
                        <a:t>8.52005663</a:t>
                      </a:r>
                      <a:endParaRPr lang="en-US" altLang="zh-CN" sz="1100" b="0" i="0" u="none" strike="noStrike">
                        <a:solidFill>
                          <a:srgbClr val="000000"/>
                        </a:solidFill>
                        <a:effectLst/>
                        <a:latin typeface="宋体" panose="02010600030101010101" pitchFamily="2" charset="-122"/>
                        <a:ea typeface="宋体" panose="02010600030101010101" pitchFamily="2" charset="-122"/>
                      </a:endParaRPr>
                    </a:p>
                  </a:txBody>
                  <a:tcPr marL="9525" marR="9525" marT="9525" marB="0" anchor="ctr"/>
                </a:tc>
              </a:tr>
              <a:tr h="165041">
                <a:tc gridSpan="8">
                  <a:txBody>
                    <a:bodyPr/>
                    <a:lstStyle/>
                    <a:p>
                      <a:pPr algn="l" fontAlgn="ctr"/>
                      <a:endParaRPr lang="zh-CN" altLang="en-US" sz="1100" b="0" i="0" u="none" strike="noStrike" dirty="0">
                        <a:solidFill>
                          <a:srgbClr val="000000"/>
                        </a:solidFill>
                        <a:effectLst/>
                        <a:latin typeface="宋体" panose="02010600030101010101" pitchFamily="2" charset="-122"/>
                        <a:ea typeface="宋体" panose="02010600030101010101" pitchFamily="2" charset="-122"/>
                      </a:endParaRPr>
                    </a:p>
                  </a:txBody>
                  <a:tcPr marL="9525" marR="9525" marT="9525" marB="0" anchor="ctr"/>
                </a:tc>
                <a:tc hMerge="1">
                  <a:txBody>
                    <a:bodyPr/>
                    <a:lstStyle/>
                    <a:p>
                      <a:pPr algn="l" fontAlgn="ctr"/>
                      <a:endParaRPr lang="zh-CN" altLang="en-US" sz="1100" b="0" i="0" u="none" strike="noStrike">
                        <a:solidFill>
                          <a:srgbClr val="000000"/>
                        </a:solidFill>
                        <a:effectLst/>
                        <a:latin typeface="宋体" panose="02010600030101010101" pitchFamily="2" charset="-122"/>
                        <a:ea typeface="宋体" panose="02010600030101010101" pitchFamily="2" charset="-122"/>
                      </a:endParaRPr>
                    </a:p>
                  </a:txBody>
                  <a:tcPr marL="9525" marR="9525" marT="9525" marB="0" anchor="ctr"/>
                </a:tc>
                <a:tc hMerge="1">
                  <a:txBody>
                    <a:bodyPr/>
                    <a:lstStyle/>
                    <a:p>
                      <a:pPr algn="l" fontAlgn="ctr"/>
                      <a:endParaRPr lang="zh-CN" altLang="en-US" sz="1100" b="0" i="0" u="none" strike="noStrike">
                        <a:solidFill>
                          <a:srgbClr val="000000"/>
                        </a:solidFill>
                        <a:effectLst/>
                        <a:latin typeface="宋体" panose="02010600030101010101" pitchFamily="2" charset="-122"/>
                        <a:ea typeface="宋体" panose="02010600030101010101" pitchFamily="2" charset="-122"/>
                      </a:endParaRPr>
                    </a:p>
                  </a:txBody>
                  <a:tcPr marL="9525" marR="9525" marT="9525" marB="0" anchor="ctr"/>
                </a:tc>
                <a:tc hMerge="1">
                  <a:txBody>
                    <a:bodyPr/>
                    <a:lstStyle/>
                    <a:p>
                      <a:pPr algn="l" fontAlgn="ctr"/>
                      <a:endParaRPr lang="zh-CN" altLang="en-US" sz="1100" b="0" i="0" u="none" strike="noStrike">
                        <a:solidFill>
                          <a:srgbClr val="000000"/>
                        </a:solidFill>
                        <a:effectLst/>
                        <a:latin typeface="宋体" panose="02010600030101010101" pitchFamily="2" charset="-122"/>
                        <a:ea typeface="宋体" panose="02010600030101010101" pitchFamily="2" charset="-122"/>
                      </a:endParaRPr>
                    </a:p>
                  </a:txBody>
                  <a:tcPr marL="9525" marR="9525" marT="9525" marB="0" anchor="ctr"/>
                </a:tc>
                <a:tc hMerge="1">
                  <a:txBody>
                    <a:bodyPr/>
                    <a:lstStyle/>
                    <a:p>
                      <a:pPr algn="l" fontAlgn="ctr"/>
                      <a:endParaRPr lang="zh-CN" altLang="en-US" sz="1100" b="0" i="0" u="none" strike="noStrike">
                        <a:solidFill>
                          <a:srgbClr val="000000"/>
                        </a:solidFill>
                        <a:effectLst/>
                        <a:latin typeface="宋体" panose="02010600030101010101" pitchFamily="2" charset="-122"/>
                        <a:ea typeface="宋体" panose="02010600030101010101" pitchFamily="2" charset="-122"/>
                      </a:endParaRPr>
                    </a:p>
                  </a:txBody>
                  <a:tcPr marL="9525" marR="9525" marT="9525" marB="0" anchor="ctr"/>
                </a:tc>
                <a:tc hMerge="1">
                  <a:txBody>
                    <a:bodyPr/>
                    <a:lstStyle/>
                    <a:p>
                      <a:pPr algn="l" fontAlgn="ctr"/>
                      <a:endParaRPr lang="zh-CN" altLang="en-US" sz="1100" b="0" i="0" u="none" strike="noStrike">
                        <a:solidFill>
                          <a:srgbClr val="000000"/>
                        </a:solidFill>
                        <a:effectLst/>
                        <a:latin typeface="宋体" panose="02010600030101010101" pitchFamily="2" charset="-122"/>
                        <a:ea typeface="宋体" panose="02010600030101010101" pitchFamily="2" charset="-122"/>
                      </a:endParaRPr>
                    </a:p>
                  </a:txBody>
                  <a:tcPr marL="9525" marR="9525" marT="9525" marB="0" anchor="ctr"/>
                </a:tc>
                <a:tc hMerge="1">
                  <a:txBody>
                    <a:bodyPr/>
                    <a:lstStyle/>
                    <a:p>
                      <a:pPr algn="l" fontAlgn="ctr"/>
                      <a:endParaRPr lang="zh-CN" altLang="en-US" sz="1100" b="0" i="0" u="none" strike="noStrike">
                        <a:solidFill>
                          <a:srgbClr val="000000"/>
                        </a:solidFill>
                        <a:effectLst/>
                        <a:latin typeface="宋体" panose="02010600030101010101" pitchFamily="2" charset="-122"/>
                        <a:ea typeface="宋体" panose="02010600030101010101" pitchFamily="2" charset="-122"/>
                      </a:endParaRPr>
                    </a:p>
                  </a:txBody>
                  <a:tcPr marL="9525" marR="9525" marT="9525" marB="0" anchor="ctr"/>
                </a:tc>
                <a:tc hMerge="1">
                  <a:txBody>
                    <a:bodyPr/>
                    <a:lstStyle/>
                    <a:p>
                      <a:pPr algn="l" fontAlgn="ctr"/>
                      <a:endParaRPr lang="zh-CN" altLang="en-US" sz="1100" b="0" i="0" u="none" strike="noStrike">
                        <a:solidFill>
                          <a:srgbClr val="000000"/>
                        </a:solidFill>
                        <a:effectLst/>
                        <a:latin typeface="宋体" panose="02010600030101010101" pitchFamily="2" charset="-122"/>
                        <a:ea typeface="宋体" panose="02010600030101010101" pitchFamily="2" charset="-122"/>
                      </a:endParaRPr>
                    </a:p>
                  </a:txBody>
                  <a:tcPr marL="9525" marR="9525" marT="9525" marB="0" anchor="ctr"/>
                </a:tc>
              </a:tr>
              <a:tr h="321210">
                <a:tc>
                  <a:txBody>
                    <a:bodyPr/>
                    <a:lstStyle/>
                    <a:p>
                      <a:pPr algn="l" fontAlgn="ctr"/>
                      <a:endParaRPr lang="zh-CN" altLang="en-US" sz="1100" b="0" i="0" u="none" strike="noStrike">
                        <a:solidFill>
                          <a:srgbClr val="000000"/>
                        </a:solidFill>
                        <a:effectLst/>
                        <a:latin typeface="宋体" panose="02010600030101010101" pitchFamily="2" charset="-122"/>
                        <a:ea typeface="宋体" panose="02010600030101010101" pitchFamily="2" charset="-122"/>
                      </a:endParaRPr>
                    </a:p>
                  </a:txBody>
                  <a:tcPr marL="9525" marR="9525" marT="9525" marB="0" anchor="ctr"/>
                </a:tc>
                <a:tc>
                  <a:txBody>
                    <a:bodyPr/>
                    <a:lstStyle/>
                    <a:p>
                      <a:pPr algn="l" fontAlgn="ctr"/>
                      <a:endParaRPr lang="zh-CN" altLang="en-US" sz="1100" b="0" i="0" u="none" strike="noStrike">
                        <a:solidFill>
                          <a:srgbClr val="000000"/>
                        </a:solidFill>
                        <a:effectLst/>
                        <a:latin typeface="宋体" panose="02010600030101010101" pitchFamily="2" charset="-122"/>
                        <a:ea typeface="宋体" panose="02010600030101010101" pitchFamily="2" charset="-122"/>
                      </a:endParaRPr>
                    </a:p>
                  </a:txBody>
                  <a:tcPr marL="9525" marR="9525" marT="9525" marB="0" anchor="ctr"/>
                </a:tc>
                <a:tc>
                  <a:txBody>
                    <a:bodyPr/>
                    <a:lstStyle/>
                    <a:p>
                      <a:pPr algn="l" fontAlgn="ctr"/>
                      <a:endParaRPr lang="zh-CN" altLang="en-US" sz="1100" b="0" i="0" u="none" strike="noStrike">
                        <a:solidFill>
                          <a:srgbClr val="000000"/>
                        </a:solidFill>
                        <a:effectLst/>
                        <a:latin typeface="宋体" panose="02010600030101010101" pitchFamily="2" charset="-122"/>
                        <a:ea typeface="宋体" panose="02010600030101010101" pitchFamily="2" charset="-122"/>
                      </a:endParaRPr>
                    </a:p>
                  </a:txBody>
                  <a:tcPr marL="9525" marR="9525" marT="9525" marB="0" anchor="ctr"/>
                </a:tc>
                <a:tc>
                  <a:txBody>
                    <a:bodyPr/>
                    <a:lstStyle/>
                    <a:p>
                      <a:pPr algn="l" fontAlgn="ctr"/>
                      <a:endParaRPr lang="zh-CN" altLang="en-US" sz="1100" b="0" i="0" u="none" strike="noStrike">
                        <a:solidFill>
                          <a:srgbClr val="000000"/>
                        </a:solidFill>
                        <a:effectLst/>
                        <a:latin typeface="宋体" panose="02010600030101010101" pitchFamily="2" charset="-122"/>
                        <a:ea typeface="宋体" panose="02010600030101010101" pitchFamily="2" charset="-122"/>
                      </a:endParaRPr>
                    </a:p>
                  </a:txBody>
                  <a:tcPr marL="9525" marR="9525" marT="9525" marB="0" anchor="ctr"/>
                </a:tc>
                <a:tc>
                  <a:txBody>
                    <a:bodyPr/>
                    <a:lstStyle/>
                    <a:p>
                      <a:pPr algn="l" fontAlgn="ctr"/>
                      <a:endParaRPr lang="zh-CN" altLang="en-US" sz="1100" b="0" i="0" u="none" strike="noStrike">
                        <a:solidFill>
                          <a:srgbClr val="000000"/>
                        </a:solidFill>
                        <a:effectLst/>
                        <a:latin typeface="宋体" panose="02010600030101010101" pitchFamily="2" charset="-122"/>
                        <a:ea typeface="宋体" panose="02010600030101010101" pitchFamily="2" charset="-122"/>
                      </a:endParaRPr>
                    </a:p>
                  </a:txBody>
                  <a:tcPr marL="9525" marR="9525" marT="9525" marB="0" anchor="ctr"/>
                </a:tc>
                <a:tc>
                  <a:txBody>
                    <a:bodyPr/>
                    <a:lstStyle/>
                    <a:p>
                      <a:pPr algn="r" fontAlgn="ctr"/>
                      <a:r>
                        <a:rPr lang="en-US" altLang="zh-CN" sz="1100" u="none" strike="noStrike">
                          <a:effectLst/>
                        </a:rPr>
                        <a:t>82310051.5</a:t>
                      </a:r>
                      <a:endParaRPr lang="en-US" altLang="zh-CN" sz="1100" b="0" i="0" u="none" strike="noStrike">
                        <a:solidFill>
                          <a:srgbClr val="000000"/>
                        </a:solidFill>
                        <a:effectLst/>
                        <a:latin typeface="宋体" panose="02010600030101010101" pitchFamily="2" charset="-122"/>
                        <a:ea typeface="宋体" panose="02010600030101010101" pitchFamily="2" charset="-122"/>
                      </a:endParaRPr>
                    </a:p>
                  </a:txBody>
                  <a:tcPr marL="9525" marR="9525" marT="9525" marB="0" anchor="ctr"/>
                </a:tc>
                <a:tc>
                  <a:txBody>
                    <a:bodyPr/>
                    <a:lstStyle/>
                    <a:p>
                      <a:pPr algn="r" fontAlgn="ctr"/>
                      <a:r>
                        <a:rPr lang="en-US" altLang="zh-CN" sz="1100" u="none" strike="noStrike">
                          <a:effectLst/>
                        </a:rPr>
                        <a:t>82310.05 </a:t>
                      </a:r>
                      <a:endParaRPr lang="en-US" altLang="zh-CN" sz="1100" b="0" i="0" u="none" strike="noStrike">
                        <a:solidFill>
                          <a:srgbClr val="000000"/>
                        </a:solidFill>
                        <a:effectLst/>
                        <a:latin typeface="宋体" panose="02010600030101010101" pitchFamily="2" charset="-122"/>
                        <a:ea typeface="宋体" panose="02010600030101010101" pitchFamily="2" charset="-122"/>
                      </a:endParaRPr>
                    </a:p>
                  </a:txBody>
                  <a:tcPr marL="9525" marR="9525" marT="9525" marB="0" anchor="ctr"/>
                </a:tc>
                <a:tc>
                  <a:txBody>
                    <a:bodyPr/>
                    <a:lstStyle/>
                    <a:p>
                      <a:pPr algn="l" fontAlgn="ctr"/>
                      <a:endParaRPr lang="zh-CN" altLang="en-US" sz="1100" b="0" i="0" u="none" strike="noStrike" dirty="0">
                        <a:solidFill>
                          <a:srgbClr val="000000"/>
                        </a:solidFill>
                        <a:effectLst/>
                        <a:latin typeface="宋体" panose="02010600030101010101" pitchFamily="2" charset="-122"/>
                        <a:ea typeface="宋体" panose="02010600030101010101" pitchFamily="2" charset="-122"/>
                      </a:endParaRPr>
                    </a:p>
                  </a:txBody>
                  <a:tcPr marL="9525" marR="9525" marT="9525" marB="0" anchor="ctr"/>
                </a:tc>
              </a:tr>
            </a:tbl>
          </a:graphicData>
        </a:graphic>
      </p:graphicFrame>
      <p:graphicFrame>
        <p:nvGraphicFramePr>
          <p:cNvPr id="5" name="表格 4"/>
          <p:cNvGraphicFramePr>
            <a:graphicFrameLocks noGrp="1"/>
          </p:cNvGraphicFramePr>
          <p:nvPr>
            <p:extLst>
              <p:ext uri="{D42A27DB-BD31-4B8C-83A1-F6EECF244321}">
                <p14:modId xmlns:p14="http://schemas.microsoft.com/office/powerpoint/2010/main" val="1978628209"/>
              </p:ext>
            </p:extLst>
          </p:nvPr>
        </p:nvGraphicFramePr>
        <p:xfrm>
          <a:off x="5187660" y="1401700"/>
          <a:ext cx="3746722" cy="4169238"/>
        </p:xfrm>
        <a:graphic>
          <a:graphicData uri="http://schemas.openxmlformats.org/drawingml/2006/table">
            <a:tbl>
              <a:tblPr>
                <a:tableStyleId>{0505E3EF-67EA-436B-97B2-0124C06EBD24}</a:tableStyleId>
              </a:tblPr>
              <a:tblGrid>
                <a:gridCol w="162560"/>
                <a:gridCol w="1149372"/>
                <a:gridCol w="501095"/>
                <a:gridCol w="1372565"/>
                <a:gridCol w="561130"/>
              </a:tblGrid>
              <a:tr h="911104">
                <a:tc>
                  <a:txBody>
                    <a:bodyPr/>
                    <a:lstStyle/>
                    <a:p>
                      <a:pPr algn="ctr">
                        <a:spcAft>
                          <a:spcPts val="0"/>
                        </a:spcAft>
                      </a:pPr>
                      <a:r>
                        <a:rPr lang="zh-CN" sz="1000" kern="100" dirty="0">
                          <a:effectLst/>
                        </a:rPr>
                        <a:t>序号</a:t>
                      </a:r>
                      <a:endParaRPr lang="zh-CN" sz="1050" kern="100" dirty="0">
                        <a:effectLst/>
                        <a:latin typeface="Times New Roman" panose="02020603050405020304" pitchFamily="18" charset="0"/>
                        <a:ea typeface="宋体" panose="02010600030101010101" pitchFamily="2" charset="-122"/>
                      </a:endParaRPr>
                    </a:p>
                  </a:txBody>
                  <a:tcPr marL="68580" marR="68580" marT="0" marB="0" anchor="ctr"/>
                </a:tc>
                <a:tc>
                  <a:txBody>
                    <a:bodyPr/>
                    <a:lstStyle/>
                    <a:p>
                      <a:pPr algn="ctr">
                        <a:spcAft>
                          <a:spcPts val="0"/>
                        </a:spcAft>
                      </a:pPr>
                      <a:r>
                        <a:rPr lang="zh-CN" sz="1000" kern="100" dirty="0">
                          <a:effectLst/>
                        </a:rPr>
                        <a:t>名称</a:t>
                      </a:r>
                      <a:endParaRPr lang="zh-CN" sz="1050" kern="100" dirty="0">
                        <a:effectLst/>
                        <a:latin typeface="Times New Roman" panose="02020603050405020304" pitchFamily="18" charset="0"/>
                        <a:ea typeface="宋体" panose="02010600030101010101" pitchFamily="2" charset="-122"/>
                      </a:endParaRPr>
                    </a:p>
                  </a:txBody>
                  <a:tcPr marL="68580" marR="68580" marT="0" marB="0" anchor="ctr"/>
                </a:tc>
                <a:tc>
                  <a:txBody>
                    <a:bodyPr/>
                    <a:lstStyle/>
                    <a:p>
                      <a:pPr algn="ctr">
                        <a:spcAft>
                          <a:spcPts val="0"/>
                        </a:spcAft>
                      </a:pPr>
                      <a:r>
                        <a:rPr lang="zh-CN" sz="1000" kern="100">
                          <a:effectLst/>
                        </a:rPr>
                        <a:t>单位</a:t>
                      </a:r>
                      <a:endParaRPr lang="zh-CN" sz="1050" kern="100">
                        <a:effectLst/>
                        <a:latin typeface="Times New Roman" panose="02020603050405020304" pitchFamily="18" charset="0"/>
                        <a:ea typeface="宋体" panose="02010600030101010101" pitchFamily="2" charset="-122"/>
                      </a:endParaRPr>
                    </a:p>
                  </a:txBody>
                  <a:tcPr marL="68580" marR="68580" marT="0" marB="0" anchor="ctr"/>
                </a:tc>
                <a:tc>
                  <a:txBody>
                    <a:bodyPr/>
                    <a:lstStyle/>
                    <a:p>
                      <a:pPr algn="ctr">
                        <a:spcAft>
                          <a:spcPts val="0"/>
                        </a:spcAft>
                      </a:pPr>
                      <a:r>
                        <a:rPr lang="zh-CN" sz="1000" kern="100" dirty="0">
                          <a:effectLst/>
                        </a:rPr>
                        <a:t>数量</a:t>
                      </a:r>
                      <a:endParaRPr lang="zh-CN" sz="1050" kern="100" dirty="0">
                        <a:effectLst/>
                        <a:latin typeface="Times New Roman" panose="02020603050405020304" pitchFamily="18" charset="0"/>
                        <a:ea typeface="宋体" panose="02010600030101010101" pitchFamily="2" charset="-122"/>
                      </a:endParaRPr>
                    </a:p>
                  </a:txBody>
                  <a:tcPr marL="68580" marR="68580" marT="0" marB="0" anchor="ctr"/>
                </a:tc>
                <a:tc>
                  <a:txBody>
                    <a:bodyPr/>
                    <a:lstStyle/>
                    <a:p>
                      <a:pPr algn="ctr">
                        <a:spcAft>
                          <a:spcPts val="0"/>
                        </a:spcAft>
                      </a:pPr>
                      <a:r>
                        <a:rPr lang="zh-CN" sz="1000" kern="100">
                          <a:effectLst/>
                        </a:rPr>
                        <a:t>合计</a:t>
                      </a:r>
                      <a:endParaRPr lang="zh-CN" sz="1050" kern="100">
                        <a:effectLst/>
                        <a:latin typeface="Times New Roman" panose="02020603050405020304" pitchFamily="18" charset="0"/>
                        <a:ea typeface="宋体" panose="02010600030101010101" pitchFamily="2" charset="-122"/>
                      </a:endParaRPr>
                    </a:p>
                  </a:txBody>
                  <a:tcPr marL="68580" marR="68580" marT="0" marB="0" anchor="ctr"/>
                </a:tc>
              </a:tr>
              <a:tr h="465448">
                <a:tc>
                  <a:txBody>
                    <a:bodyPr/>
                    <a:lstStyle/>
                    <a:p>
                      <a:pPr algn="ctr">
                        <a:spcAft>
                          <a:spcPts val="0"/>
                        </a:spcAft>
                      </a:pPr>
                      <a:r>
                        <a:rPr lang="en-US" sz="1000" kern="0">
                          <a:effectLst/>
                        </a:rPr>
                        <a:t>1</a:t>
                      </a:r>
                      <a:endParaRPr lang="zh-CN" sz="1050" kern="100">
                        <a:effectLst/>
                        <a:latin typeface="Times New Roman" panose="02020603050405020304" pitchFamily="18" charset="0"/>
                        <a:ea typeface="宋体" panose="02010600030101010101" pitchFamily="2" charset="-122"/>
                      </a:endParaRPr>
                    </a:p>
                  </a:txBody>
                  <a:tcPr marL="68580" marR="68580" marT="0" marB="0" anchor="ctr"/>
                </a:tc>
                <a:tc>
                  <a:txBody>
                    <a:bodyPr/>
                    <a:lstStyle/>
                    <a:p>
                      <a:pPr algn="l">
                        <a:spcAft>
                          <a:spcPts val="0"/>
                        </a:spcAft>
                      </a:pPr>
                      <a:r>
                        <a:rPr lang="zh-CN" sz="1000" kern="0">
                          <a:effectLst/>
                        </a:rPr>
                        <a:t>钢框架（</a:t>
                      </a:r>
                      <a:r>
                        <a:rPr lang="en-US" sz="1000" kern="0">
                          <a:effectLst/>
                        </a:rPr>
                        <a:t>Q345GJ-B</a:t>
                      </a:r>
                      <a:r>
                        <a:rPr lang="zh-CN" sz="1000" kern="0">
                          <a:effectLst/>
                        </a:rPr>
                        <a:t>）</a:t>
                      </a:r>
                      <a:endParaRPr lang="zh-CN" sz="1050" kern="100">
                        <a:effectLst/>
                        <a:latin typeface="Times New Roman" panose="02020603050405020304" pitchFamily="18" charset="0"/>
                        <a:ea typeface="宋体" panose="02010600030101010101" pitchFamily="2" charset="-122"/>
                      </a:endParaRPr>
                    </a:p>
                  </a:txBody>
                  <a:tcPr marL="68580" marR="68580" marT="0" marB="0" anchor="ctr"/>
                </a:tc>
                <a:tc>
                  <a:txBody>
                    <a:bodyPr/>
                    <a:lstStyle/>
                    <a:p>
                      <a:pPr algn="ctr">
                        <a:spcAft>
                          <a:spcPts val="0"/>
                        </a:spcAft>
                      </a:pPr>
                      <a:r>
                        <a:rPr lang="en-US" sz="1000" kern="0">
                          <a:effectLst/>
                        </a:rPr>
                        <a:t>t</a:t>
                      </a:r>
                      <a:endParaRPr lang="zh-CN" sz="1050" kern="100">
                        <a:effectLst/>
                        <a:latin typeface="Times New Roman" panose="02020603050405020304" pitchFamily="18" charset="0"/>
                        <a:ea typeface="宋体" panose="02010600030101010101" pitchFamily="2" charset="-122"/>
                      </a:endParaRPr>
                    </a:p>
                  </a:txBody>
                  <a:tcPr marL="68580" marR="68580" marT="0" marB="0" anchor="ctr"/>
                </a:tc>
                <a:tc>
                  <a:txBody>
                    <a:bodyPr/>
                    <a:lstStyle/>
                    <a:p>
                      <a:pPr algn="ctr" fontAlgn="ctr">
                        <a:spcAft>
                          <a:spcPts val="0"/>
                        </a:spcAft>
                      </a:pPr>
                      <a:r>
                        <a:rPr lang="en-US" sz="1000" kern="0">
                          <a:effectLst/>
                        </a:rPr>
                        <a:t>6900</a:t>
                      </a:r>
                      <a:endParaRPr lang="zh-CN" sz="1050" kern="100">
                        <a:effectLst/>
                        <a:latin typeface="Times New Roman" panose="02020603050405020304" pitchFamily="18" charset="0"/>
                        <a:ea typeface="宋体" panose="02010600030101010101" pitchFamily="2" charset="-122"/>
                      </a:endParaRPr>
                    </a:p>
                  </a:txBody>
                  <a:tcPr marL="68580" marR="68580" marT="0" marB="0" anchor="ctr"/>
                </a:tc>
                <a:tc rowSpan="3">
                  <a:txBody>
                    <a:bodyPr/>
                    <a:lstStyle/>
                    <a:p>
                      <a:pPr algn="ctr" fontAlgn="ctr">
                        <a:spcAft>
                          <a:spcPts val="0"/>
                        </a:spcAft>
                      </a:pPr>
                      <a:r>
                        <a:rPr lang="en-US" sz="1000" kern="0">
                          <a:effectLst/>
                        </a:rPr>
                        <a:t>11873.499</a:t>
                      </a:r>
                      <a:endParaRPr lang="zh-CN" sz="1050" kern="100">
                        <a:effectLst/>
                        <a:latin typeface="Times New Roman" panose="02020603050405020304" pitchFamily="18" charset="0"/>
                        <a:ea typeface="宋体" panose="02010600030101010101" pitchFamily="2" charset="-122"/>
                      </a:endParaRPr>
                    </a:p>
                  </a:txBody>
                  <a:tcPr marL="68580" marR="68580" marT="0" marB="0" anchor="ctr"/>
                </a:tc>
              </a:tr>
              <a:tr h="465448">
                <a:tc>
                  <a:txBody>
                    <a:bodyPr/>
                    <a:lstStyle/>
                    <a:p>
                      <a:pPr algn="ctr">
                        <a:spcAft>
                          <a:spcPts val="0"/>
                        </a:spcAft>
                      </a:pPr>
                      <a:r>
                        <a:rPr lang="en-US" sz="1000" kern="0">
                          <a:effectLst/>
                        </a:rPr>
                        <a:t>2</a:t>
                      </a:r>
                      <a:endParaRPr lang="zh-CN" sz="1050" kern="100">
                        <a:effectLst/>
                        <a:latin typeface="Times New Roman" panose="02020603050405020304" pitchFamily="18" charset="0"/>
                        <a:ea typeface="宋体" panose="02010600030101010101" pitchFamily="2" charset="-122"/>
                      </a:endParaRPr>
                    </a:p>
                  </a:txBody>
                  <a:tcPr marL="68580" marR="68580" marT="0" marB="0" anchor="ctr"/>
                </a:tc>
                <a:tc>
                  <a:txBody>
                    <a:bodyPr/>
                    <a:lstStyle/>
                    <a:p>
                      <a:pPr algn="l">
                        <a:spcAft>
                          <a:spcPts val="0"/>
                        </a:spcAft>
                      </a:pPr>
                      <a:r>
                        <a:rPr lang="zh-CN" sz="1000" kern="0">
                          <a:effectLst/>
                        </a:rPr>
                        <a:t>钢次梁（</a:t>
                      </a:r>
                      <a:r>
                        <a:rPr lang="en-US" sz="1000" kern="0">
                          <a:effectLst/>
                        </a:rPr>
                        <a:t>Q345B</a:t>
                      </a:r>
                      <a:r>
                        <a:rPr lang="zh-CN" sz="1000" kern="0">
                          <a:effectLst/>
                        </a:rPr>
                        <a:t>）</a:t>
                      </a:r>
                      <a:endParaRPr lang="zh-CN" sz="1050" kern="100">
                        <a:effectLst/>
                        <a:latin typeface="Times New Roman" panose="02020603050405020304" pitchFamily="18" charset="0"/>
                        <a:ea typeface="宋体" panose="02010600030101010101" pitchFamily="2" charset="-122"/>
                      </a:endParaRPr>
                    </a:p>
                  </a:txBody>
                  <a:tcPr marL="68580" marR="68580" marT="0" marB="0" anchor="ctr"/>
                </a:tc>
                <a:tc>
                  <a:txBody>
                    <a:bodyPr/>
                    <a:lstStyle/>
                    <a:p>
                      <a:pPr algn="ctr">
                        <a:spcAft>
                          <a:spcPts val="0"/>
                        </a:spcAft>
                      </a:pPr>
                      <a:r>
                        <a:rPr lang="en-US" sz="1000" kern="0">
                          <a:effectLst/>
                        </a:rPr>
                        <a:t>t</a:t>
                      </a:r>
                      <a:endParaRPr lang="zh-CN" sz="1050" kern="100">
                        <a:effectLst/>
                        <a:latin typeface="Times New Roman" panose="02020603050405020304" pitchFamily="18" charset="0"/>
                        <a:ea typeface="宋体" panose="02010600030101010101" pitchFamily="2" charset="-122"/>
                      </a:endParaRPr>
                    </a:p>
                  </a:txBody>
                  <a:tcPr marL="68580" marR="68580" marT="0" marB="0" anchor="ctr"/>
                </a:tc>
                <a:tc>
                  <a:txBody>
                    <a:bodyPr/>
                    <a:lstStyle/>
                    <a:p>
                      <a:pPr algn="ctr" fontAlgn="ctr">
                        <a:spcAft>
                          <a:spcPts val="0"/>
                        </a:spcAft>
                      </a:pPr>
                      <a:r>
                        <a:rPr lang="en-US" sz="1000" kern="100">
                          <a:effectLst/>
                        </a:rPr>
                        <a:t>4932</a:t>
                      </a:r>
                      <a:endParaRPr lang="zh-CN" sz="1050" kern="100">
                        <a:effectLst/>
                        <a:latin typeface="Times New Roman" panose="02020603050405020304" pitchFamily="18" charset="0"/>
                        <a:ea typeface="宋体" panose="02010600030101010101" pitchFamily="2" charset="-122"/>
                      </a:endParaRPr>
                    </a:p>
                  </a:txBody>
                  <a:tcPr marL="68580" marR="68580" marT="0" marB="0" anchor="ctr"/>
                </a:tc>
                <a:tc vMerge="1">
                  <a:txBody>
                    <a:bodyPr/>
                    <a:lstStyle/>
                    <a:p>
                      <a:endParaRPr lang="zh-CN" altLang="en-US"/>
                    </a:p>
                  </a:txBody>
                  <a:tcPr/>
                </a:tc>
              </a:tr>
              <a:tr h="465448">
                <a:tc>
                  <a:txBody>
                    <a:bodyPr/>
                    <a:lstStyle/>
                    <a:p>
                      <a:pPr algn="ctr">
                        <a:spcAft>
                          <a:spcPts val="0"/>
                        </a:spcAft>
                      </a:pPr>
                      <a:r>
                        <a:rPr lang="en-US" sz="1000" kern="0">
                          <a:effectLst/>
                        </a:rPr>
                        <a:t>3</a:t>
                      </a:r>
                      <a:endParaRPr lang="zh-CN" sz="1050" kern="100">
                        <a:effectLst/>
                        <a:latin typeface="Times New Roman" panose="02020603050405020304" pitchFamily="18" charset="0"/>
                        <a:ea typeface="宋体" panose="02010600030101010101" pitchFamily="2" charset="-122"/>
                      </a:endParaRPr>
                    </a:p>
                  </a:txBody>
                  <a:tcPr marL="68580" marR="68580" marT="0" marB="0" anchor="ctr"/>
                </a:tc>
                <a:tc>
                  <a:txBody>
                    <a:bodyPr/>
                    <a:lstStyle/>
                    <a:p>
                      <a:pPr algn="l">
                        <a:spcAft>
                          <a:spcPts val="0"/>
                        </a:spcAft>
                      </a:pPr>
                      <a:r>
                        <a:rPr lang="zh-CN" sz="1000" kern="0">
                          <a:effectLst/>
                        </a:rPr>
                        <a:t>钢筋桁架楼板（</a:t>
                      </a:r>
                      <a:r>
                        <a:rPr lang="en-US" sz="1000" kern="0">
                          <a:effectLst/>
                        </a:rPr>
                        <a:t>CRB550</a:t>
                      </a:r>
                      <a:r>
                        <a:rPr lang="zh-CN" sz="1000" kern="0">
                          <a:effectLst/>
                        </a:rPr>
                        <a:t>）</a:t>
                      </a:r>
                      <a:endParaRPr lang="zh-CN" sz="1050" kern="100">
                        <a:effectLst/>
                        <a:latin typeface="Times New Roman" panose="02020603050405020304" pitchFamily="18" charset="0"/>
                        <a:ea typeface="宋体" panose="02010600030101010101" pitchFamily="2" charset="-122"/>
                      </a:endParaRPr>
                    </a:p>
                  </a:txBody>
                  <a:tcPr marL="68580" marR="68580" marT="0" marB="0" anchor="ctr"/>
                </a:tc>
                <a:tc>
                  <a:txBody>
                    <a:bodyPr/>
                    <a:lstStyle/>
                    <a:p>
                      <a:pPr algn="ctr">
                        <a:spcAft>
                          <a:spcPts val="0"/>
                        </a:spcAft>
                      </a:pPr>
                      <a:r>
                        <a:rPr lang="en-US" sz="1000" kern="0">
                          <a:effectLst/>
                        </a:rPr>
                        <a:t>t</a:t>
                      </a:r>
                      <a:endParaRPr lang="zh-CN" sz="1050" kern="100">
                        <a:effectLst/>
                        <a:latin typeface="Times New Roman" panose="02020603050405020304" pitchFamily="18" charset="0"/>
                        <a:ea typeface="宋体" panose="02010600030101010101" pitchFamily="2" charset="-122"/>
                      </a:endParaRPr>
                    </a:p>
                  </a:txBody>
                  <a:tcPr marL="68580" marR="68580" marT="0" marB="0" anchor="ctr"/>
                </a:tc>
                <a:tc>
                  <a:txBody>
                    <a:bodyPr/>
                    <a:lstStyle/>
                    <a:p>
                      <a:pPr algn="ctr" fontAlgn="ctr">
                        <a:spcAft>
                          <a:spcPts val="0"/>
                        </a:spcAft>
                      </a:pPr>
                      <a:r>
                        <a:rPr lang="en-US" sz="1000" kern="0">
                          <a:effectLst/>
                        </a:rPr>
                        <a:t>41.499</a:t>
                      </a:r>
                      <a:endParaRPr lang="zh-CN" sz="1050" kern="100">
                        <a:effectLst/>
                        <a:latin typeface="Times New Roman" panose="02020603050405020304" pitchFamily="18" charset="0"/>
                        <a:ea typeface="宋体" panose="02010600030101010101" pitchFamily="2" charset="-122"/>
                      </a:endParaRPr>
                    </a:p>
                  </a:txBody>
                  <a:tcPr marL="68580" marR="68580" marT="0" marB="0" anchor="ctr"/>
                </a:tc>
                <a:tc vMerge="1">
                  <a:txBody>
                    <a:bodyPr/>
                    <a:lstStyle/>
                    <a:p>
                      <a:endParaRPr lang="zh-CN" altLang="en-US"/>
                    </a:p>
                  </a:txBody>
                  <a:tcPr/>
                </a:tc>
              </a:tr>
              <a:tr h="930894">
                <a:tc>
                  <a:txBody>
                    <a:bodyPr/>
                    <a:lstStyle/>
                    <a:p>
                      <a:pPr algn="ctr">
                        <a:spcAft>
                          <a:spcPts val="0"/>
                        </a:spcAft>
                      </a:pPr>
                      <a:r>
                        <a:rPr lang="en-US" sz="1000" kern="0">
                          <a:effectLst/>
                        </a:rPr>
                        <a:t>4</a:t>
                      </a:r>
                      <a:endParaRPr lang="zh-CN" sz="1050" kern="100">
                        <a:effectLst/>
                        <a:latin typeface="Times New Roman" panose="02020603050405020304" pitchFamily="18" charset="0"/>
                        <a:ea typeface="宋体" panose="02010600030101010101" pitchFamily="2" charset="-122"/>
                      </a:endParaRPr>
                    </a:p>
                  </a:txBody>
                  <a:tcPr marL="68580" marR="68580" marT="0" marB="0" anchor="ctr"/>
                </a:tc>
                <a:tc>
                  <a:txBody>
                    <a:bodyPr/>
                    <a:lstStyle/>
                    <a:p>
                      <a:pPr algn="l">
                        <a:spcAft>
                          <a:spcPts val="0"/>
                        </a:spcAft>
                      </a:pPr>
                      <a:r>
                        <a:rPr lang="zh-CN" sz="1000" kern="0">
                          <a:effectLst/>
                        </a:rPr>
                        <a:t>钢管混凝土柱中混凝土 （</a:t>
                      </a:r>
                      <a:r>
                        <a:rPr lang="en-US" sz="1000" kern="0">
                          <a:effectLst/>
                        </a:rPr>
                        <a:t>C50</a:t>
                      </a:r>
                      <a:r>
                        <a:rPr lang="zh-CN" sz="1000" kern="0">
                          <a:effectLst/>
                        </a:rPr>
                        <a:t>）</a:t>
                      </a:r>
                      <a:endParaRPr lang="zh-CN" sz="1050" kern="100">
                        <a:effectLst/>
                        <a:latin typeface="Times New Roman" panose="02020603050405020304" pitchFamily="18" charset="0"/>
                        <a:ea typeface="宋体" panose="02010600030101010101" pitchFamily="2" charset="-122"/>
                      </a:endParaRPr>
                    </a:p>
                  </a:txBody>
                  <a:tcPr marL="68580" marR="68580" marT="0" marB="0" anchor="ctr"/>
                </a:tc>
                <a:tc>
                  <a:txBody>
                    <a:bodyPr/>
                    <a:lstStyle/>
                    <a:p>
                      <a:pPr algn="ctr">
                        <a:spcAft>
                          <a:spcPts val="0"/>
                        </a:spcAft>
                      </a:pPr>
                      <a:r>
                        <a:rPr lang="en-US" sz="1000" kern="0">
                          <a:effectLst/>
                        </a:rPr>
                        <a:t>t</a:t>
                      </a:r>
                      <a:endParaRPr lang="zh-CN" sz="1050" kern="100">
                        <a:effectLst/>
                        <a:latin typeface="Times New Roman" panose="02020603050405020304" pitchFamily="18" charset="0"/>
                        <a:ea typeface="宋体" panose="02010600030101010101" pitchFamily="2" charset="-122"/>
                      </a:endParaRPr>
                    </a:p>
                  </a:txBody>
                  <a:tcPr marL="68580" marR="68580" marT="0" marB="0" anchor="ctr"/>
                </a:tc>
                <a:tc>
                  <a:txBody>
                    <a:bodyPr/>
                    <a:lstStyle/>
                    <a:p>
                      <a:pPr algn="ctr" fontAlgn="ctr">
                        <a:spcAft>
                          <a:spcPts val="0"/>
                        </a:spcAft>
                      </a:pPr>
                      <a:r>
                        <a:rPr lang="en-US" sz="1000" kern="0">
                          <a:effectLst/>
                        </a:rPr>
                        <a:t>1417.4X2.5=3543.5</a:t>
                      </a:r>
                      <a:endParaRPr lang="zh-CN" sz="1050" kern="100">
                        <a:effectLst/>
                        <a:latin typeface="Times New Roman" panose="02020603050405020304" pitchFamily="18" charset="0"/>
                        <a:ea typeface="宋体" panose="02010600030101010101" pitchFamily="2" charset="-122"/>
                      </a:endParaRPr>
                    </a:p>
                  </a:txBody>
                  <a:tcPr marL="68580" marR="68580" marT="0" marB="0" anchor="ctr"/>
                </a:tc>
                <a:tc rowSpan="3">
                  <a:txBody>
                    <a:bodyPr/>
                    <a:lstStyle/>
                    <a:p>
                      <a:pPr algn="ctr" fontAlgn="ctr">
                        <a:spcAft>
                          <a:spcPts val="0"/>
                        </a:spcAft>
                      </a:pPr>
                      <a:r>
                        <a:rPr lang="en-US" sz="1000" kern="0">
                          <a:effectLst/>
                        </a:rPr>
                        <a:t>11024.144</a:t>
                      </a:r>
                      <a:endParaRPr lang="zh-CN" sz="1050" kern="100">
                        <a:effectLst/>
                        <a:latin typeface="Times New Roman" panose="02020603050405020304" pitchFamily="18" charset="0"/>
                        <a:ea typeface="宋体" panose="02010600030101010101" pitchFamily="2" charset="-122"/>
                      </a:endParaRPr>
                    </a:p>
                  </a:txBody>
                  <a:tcPr marL="68580" marR="68580" marT="0" marB="0" anchor="ctr"/>
                </a:tc>
              </a:tr>
              <a:tr h="465448">
                <a:tc>
                  <a:txBody>
                    <a:bodyPr/>
                    <a:lstStyle/>
                    <a:p>
                      <a:pPr algn="ctr">
                        <a:spcAft>
                          <a:spcPts val="0"/>
                        </a:spcAft>
                      </a:pPr>
                      <a:r>
                        <a:rPr lang="en-US" sz="1000" kern="0">
                          <a:effectLst/>
                        </a:rPr>
                        <a:t>5</a:t>
                      </a:r>
                      <a:endParaRPr lang="zh-CN" sz="1050" kern="100">
                        <a:effectLst/>
                        <a:latin typeface="Times New Roman" panose="02020603050405020304" pitchFamily="18" charset="0"/>
                        <a:ea typeface="宋体" panose="02010600030101010101" pitchFamily="2" charset="-122"/>
                      </a:endParaRPr>
                    </a:p>
                  </a:txBody>
                  <a:tcPr marL="68580" marR="68580" marT="0" marB="0" anchor="ctr"/>
                </a:tc>
                <a:tc>
                  <a:txBody>
                    <a:bodyPr/>
                    <a:lstStyle/>
                    <a:p>
                      <a:pPr algn="l">
                        <a:spcAft>
                          <a:spcPts val="0"/>
                        </a:spcAft>
                      </a:pPr>
                      <a:r>
                        <a:rPr lang="zh-CN" sz="1000" kern="0">
                          <a:effectLst/>
                        </a:rPr>
                        <a:t>楼板混凝土（</a:t>
                      </a:r>
                      <a:r>
                        <a:rPr lang="en-US" sz="1000" kern="0">
                          <a:effectLst/>
                        </a:rPr>
                        <a:t>C30</a:t>
                      </a:r>
                      <a:r>
                        <a:rPr lang="zh-CN" sz="1000" kern="0">
                          <a:effectLst/>
                        </a:rPr>
                        <a:t>）</a:t>
                      </a:r>
                      <a:endParaRPr lang="zh-CN" sz="1050" kern="100">
                        <a:effectLst/>
                        <a:latin typeface="Times New Roman" panose="02020603050405020304" pitchFamily="18" charset="0"/>
                        <a:ea typeface="宋体" panose="02010600030101010101" pitchFamily="2" charset="-122"/>
                      </a:endParaRPr>
                    </a:p>
                  </a:txBody>
                  <a:tcPr marL="68580" marR="68580" marT="0" marB="0" anchor="ctr"/>
                </a:tc>
                <a:tc>
                  <a:txBody>
                    <a:bodyPr/>
                    <a:lstStyle/>
                    <a:p>
                      <a:pPr algn="ctr">
                        <a:spcAft>
                          <a:spcPts val="0"/>
                        </a:spcAft>
                      </a:pPr>
                      <a:r>
                        <a:rPr lang="en-US" sz="1000" kern="0">
                          <a:effectLst/>
                        </a:rPr>
                        <a:t>t</a:t>
                      </a:r>
                      <a:endParaRPr lang="zh-CN" sz="1050" kern="100">
                        <a:effectLst/>
                        <a:latin typeface="Times New Roman" panose="02020603050405020304" pitchFamily="18" charset="0"/>
                        <a:ea typeface="宋体" panose="02010600030101010101" pitchFamily="2" charset="-122"/>
                      </a:endParaRPr>
                    </a:p>
                  </a:txBody>
                  <a:tcPr marL="68580" marR="68580" marT="0" marB="0" anchor="ctr"/>
                </a:tc>
                <a:tc>
                  <a:txBody>
                    <a:bodyPr/>
                    <a:lstStyle/>
                    <a:p>
                      <a:pPr algn="ctr" fontAlgn="ctr">
                        <a:spcAft>
                          <a:spcPts val="0"/>
                        </a:spcAft>
                      </a:pPr>
                      <a:r>
                        <a:rPr lang="en-US" sz="1000" kern="0">
                          <a:effectLst/>
                        </a:rPr>
                        <a:t>2775.96X2.5=6939.9</a:t>
                      </a:r>
                      <a:endParaRPr lang="zh-CN" sz="1050" kern="100">
                        <a:effectLst/>
                        <a:latin typeface="Times New Roman" panose="02020603050405020304" pitchFamily="18" charset="0"/>
                        <a:ea typeface="宋体" panose="02010600030101010101" pitchFamily="2" charset="-122"/>
                      </a:endParaRPr>
                    </a:p>
                  </a:txBody>
                  <a:tcPr marL="68580" marR="68580" marT="0" marB="0" anchor="ctr"/>
                </a:tc>
                <a:tc vMerge="1">
                  <a:txBody>
                    <a:bodyPr/>
                    <a:lstStyle/>
                    <a:p>
                      <a:endParaRPr lang="zh-CN" altLang="en-US"/>
                    </a:p>
                  </a:txBody>
                  <a:tcPr/>
                </a:tc>
              </a:tr>
              <a:tr h="465448">
                <a:tc>
                  <a:txBody>
                    <a:bodyPr/>
                    <a:lstStyle/>
                    <a:p>
                      <a:pPr algn="ctr">
                        <a:spcAft>
                          <a:spcPts val="0"/>
                        </a:spcAft>
                      </a:pPr>
                      <a:r>
                        <a:rPr lang="en-US" sz="1000" kern="0">
                          <a:effectLst/>
                        </a:rPr>
                        <a:t>6</a:t>
                      </a:r>
                      <a:endParaRPr lang="zh-CN" sz="1050" kern="100">
                        <a:effectLst/>
                        <a:latin typeface="Times New Roman" panose="02020603050405020304" pitchFamily="18" charset="0"/>
                        <a:ea typeface="宋体" panose="02010600030101010101" pitchFamily="2" charset="-122"/>
                      </a:endParaRPr>
                    </a:p>
                  </a:txBody>
                  <a:tcPr marL="68580" marR="68580" marT="0" marB="0" anchor="ctr"/>
                </a:tc>
                <a:tc>
                  <a:txBody>
                    <a:bodyPr/>
                    <a:lstStyle/>
                    <a:p>
                      <a:pPr algn="l">
                        <a:spcAft>
                          <a:spcPts val="0"/>
                        </a:spcAft>
                      </a:pPr>
                      <a:r>
                        <a:rPr lang="zh-CN" sz="1000" kern="0">
                          <a:effectLst/>
                        </a:rPr>
                        <a:t>砌块</a:t>
                      </a:r>
                      <a:endParaRPr lang="zh-CN" sz="1050" kern="100">
                        <a:effectLst/>
                        <a:latin typeface="Times New Roman" panose="02020603050405020304" pitchFamily="18" charset="0"/>
                        <a:ea typeface="宋体" panose="02010600030101010101" pitchFamily="2" charset="-122"/>
                      </a:endParaRPr>
                    </a:p>
                  </a:txBody>
                  <a:tcPr marL="68580" marR="68580" marT="0" marB="0" anchor="ctr"/>
                </a:tc>
                <a:tc>
                  <a:txBody>
                    <a:bodyPr/>
                    <a:lstStyle/>
                    <a:p>
                      <a:pPr algn="ctr">
                        <a:spcAft>
                          <a:spcPts val="0"/>
                        </a:spcAft>
                      </a:pPr>
                      <a:r>
                        <a:rPr lang="en-US" sz="1000" kern="0">
                          <a:effectLst/>
                        </a:rPr>
                        <a:t>t</a:t>
                      </a:r>
                      <a:endParaRPr lang="zh-CN" sz="1050" kern="100">
                        <a:effectLst/>
                        <a:latin typeface="Times New Roman" panose="02020603050405020304" pitchFamily="18" charset="0"/>
                        <a:ea typeface="宋体" panose="02010600030101010101" pitchFamily="2" charset="-122"/>
                      </a:endParaRPr>
                    </a:p>
                  </a:txBody>
                  <a:tcPr marL="68580" marR="68580" marT="0" marB="0" anchor="ctr"/>
                </a:tc>
                <a:tc>
                  <a:txBody>
                    <a:bodyPr/>
                    <a:lstStyle/>
                    <a:p>
                      <a:pPr algn="ctr" fontAlgn="ctr">
                        <a:spcAft>
                          <a:spcPts val="0"/>
                        </a:spcAft>
                      </a:pPr>
                      <a:r>
                        <a:rPr lang="en-US" sz="1000" kern="0" dirty="0">
                          <a:effectLst/>
                        </a:rPr>
                        <a:t>563.275X0.96=540.744</a:t>
                      </a:r>
                      <a:endParaRPr lang="zh-CN" sz="1050" kern="100" dirty="0">
                        <a:effectLst/>
                        <a:latin typeface="Times New Roman" panose="02020603050405020304" pitchFamily="18" charset="0"/>
                        <a:ea typeface="宋体" panose="02010600030101010101" pitchFamily="2" charset="-122"/>
                      </a:endParaRPr>
                    </a:p>
                  </a:txBody>
                  <a:tcPr marL="68580" marR="68580" marT="0" marB="0" anchor="ctr"/>
                </a:tc>
                <a:tc vMerge="1">
                  <a:txBody>
                    <a:bodyPr/>
                    <a:lstStyle/>
                    <a:p>
                      <a:endParaRPr lang="zh-CN" altLang="en-US"/>
                    </a:p>
                  </a:txBody>
                  <a:tcPr/>
                </a:tc>
              </a:tr>
            </a:tbl>
          </a:graphicData>
        </a:graphic>
      </p:graphicFrame>
      <p:sp>
        <p:nvSpPr>
          <p:cNvPr id="13" name="TextBox 13"/>
          <p:cNvSpPr txBox="1">
            <a:spLocks noChangeArrowheads="1"/>
          </p:cNvSpPr>
          <p:nvPr/>
        </p:nvSpPr>
        <p:spPr bwMode="auto">
          <a:xfrm>
            <a:off x="5220072" y="986257"/>
            <a:ext cx="2736304" cy="348795"/>
          </a:xfrm>
          <a:prstGeom prst="rect">
            <a:avLst/>
          </a:prstGeom>
          <a:noFill/>
          <a:ln w="9525">
            <a:noFill/>
            <a:miter lim="800000"/>
            <a:headEnd/>
            <a:tailEnd/>
          </a:ln>
        </p:spPr>
        <p:txBody>
          <a:bodyPr wrap="square" lIns="91422" tIns="45711" rIns="91422" bIns="45711">
            <a:spAutoFit/>
          </a:bodyPr>
          <a:lstStyle/>
          <a:p>
            <a:pPr algn="ctr">
              <a:lnSpc>
                <a:spcPts val="2000"/>
              </a:lnSpc>
              <a:spcAft>
                <a:spcPts val="0"/>
              </a:spcAft>
            </a:pPr>
            <a:r>
              <a:rPr lang="zh-CN" altLang="zh-CN" sz="1400" b="1" dirty="0" smtClean="0">
                <a:latin typeface="微软雅黑" pitchFamily="34" charset="-122"/>
                <a:ea typeface="微软雅黑" pitchFamily="34" charset="-122"/>
              </a:rPr>
              <a:t>地上</a:t>
            </a:r>
            <a:r>
              <a:rPr lang="zh-CN" altLang="zh-CN" sz="1400" b="1" dirty="0">
                <a:latin typeface="微软雅黑" pitchFamily="34" charset="-122"/>
                <a:ea typeface="微软雅黑" pitchFamily="34" charset="-122"/>
              </a:rPr>
              <a:t>部分建筑材料重量明细表</a:t>
            </a: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直接连接符 16"/>
          <p:cNvSpPr>
            <a:spLocks noChangeShapeType="1"/>
          </p:cNvSpPr>
          <p:nvPr/>
        </p:nvSpPr>
        <p:spPr bwMode="auto">
          <a:xfrm>
            <a:off x="-20638" y="942975"/>
            <a:ext cx="9144001" cy="3175"/>
          </a:xfrm>
          <a:prstGeom prst="line">
            <a:avLst/>
          </a:prstGeom>
          <a:noFill/>
          <a:ln w="9525">
            <a:solidFill>
              <a:srgbClr val="595959"/>
            </a:solidFill>
            <a:prstDash val="sysDash"/>
            <a:round/>
            <a:headEnd/>
            <a:tailEnd/>
          </a:ln>
        </p:spPr>
        <p:txBody>
          <a:bodyPr/>
          <a:lstStyle/>
          <a:p>
            <a:endParaRPr lang="zh-CN" altLang="en-US"/>
          </a:p>
        </p:txBody>
      </p:sp>
      <p:sp>
        <p:nvSpPr>
          <p:cNvPr id="48131" name="矩形 1"/>
          <p:cNvSpPr>
            <a:spLocks noChangeArrowheads="1"/>
          </p:cNvSpPr>
          <p:nvPr/>
        </p:nvSpPr>
        <p:spPr bwMode="auto">
          <a:xfrm>
            <a:off x="377825" y="546100"/>
            <a:ext cx="5310188" cy="400050"/>
          </a:xfrm>
          <a:prstGeom prst="rect">
            <a:avLst/>
          </a:prstGeom>
          <a:noFill/>
          <a:ln w="9525">
            <a:noFill/>
            <a:miter lim="800000"/>
            <a:headEnd/>
            <a:tailEnd/>
          </a:ln>
        </p:spPr>
        <p:txBody>
          <a:bodyPr>
            <a:spAutoFit/>
          </a:bodyPr>
          <a:lstStyle/>
          <a:p>
            <a:r>
              <a:rPr lang="en-US" altLang="zh-CN" sz="2000" b="1" dirty="0">
                <a:solidFill>
                  <a:schemeClr val="accent4">
                    <a:lumMod val="75000"/>
                  </a:schemeClr>
                </a:solidFill>
                <a:latin typeface="微软雅黑" pitchFamily="34" charset="-122"/>
                <a:ea typeface="微软雅黑" pitchFamily="34" charset="-122"/>
                <a:sym typeface="微软雅黑" pitchFamily="34" charset="-122"/>
              </a:rPr>
              <a:t>│</a:t>
            </a:r>
            <a:r>
              <a:rPr lang="zh-CN" altLang="en-US" sz="2000" b="1" dirty="0">
                <a:solidFill>
                  <a:schemeClr val="accent4">
                    <a:lumMod val="75000"/>
                  </a:schemeClr>
                </a:solidFill>
                <a:latin typeface="微软雅黑" pitchFamily="34" charset="-122"/>
                <a:ea typeface="微软雅黑" pitchFamily="34" charset="-122"/>
                <a:sym typeface="微软雅黑" pitchFamily="34" charset="-122"/>
              </a:rPr>
              <a:t>主要技术</a:t>
            </a:r>
            <a:r>
              <a:rPr lang="en-US" altLang="zh-CN" sz="2000" b="1" dirty="0" smtClean="0">
                <a:solidFill>
                  <a:schemeClr val="accent4">
                    <a:lumMod val="75000"/>
                  </a:schemeClr>
                </a:solidFill>
                <a:latin typeface="华文细黑" panose="02010600040101010101" pitchFamily="2" charset="-122"/>
                <a:ea typeface="华文细黑" panose="02010600040101010101" pitchFamily="2" charset="-122"/>
                <a:sym typeface="微软雅黑" pitchFamily="34" charset="-122"/>
              </a:rPr>
              <a:t>│</a:t>
            </a:r>
            <a:r>
              <a:rPr lang="zh-CN" altLang="en-US" sz="2000" b="1" dirty="0" smtClean="0">
                <a:solidFill>
                  <a:schemeClr val="accent4">
                    <a:lumMod val="75000"/>
                  </a:schemeClr>
                </a:solidFill>
                <a:latin typeface="华文细黑" panose="02010600040101010101" pitchFamily="2" charset="-122"/>
                <a:ea typeface="华文细黑" panose="02010600040101010101" pitchFamily="2" charset="-122"/>
                <a:sym typeface="微软雅黑" pitchFamily="34" charset="-122"/>
              </a:rPr>
              <a:t>结构</a:t>
            </a:r>
            <a:r>
              <a:rPr lang="en-US" altLang="zh-CN" sz="2000" dirty="0" smtClean="0">
                <a:solidFill>
                  <a:schemeClr val="accent4">
                    <a:lumMod val="75000"/>
                  </a:schemeClr>
                </a:solidFill>
                <a:latin typeface="华文细黑" panose="02010600040101010101" pitchFamily="2" charset="-122"/>
                <a:ea typeface="华文细黑" panose="02010600040101010101" pitchFamily="2" charset="-122"/>
                <a:sym typeface="微软雅黑" pitchFamily="34" charset="-122"/>
              </a:rPr>
              <a:t>│</a:t>
            </a:r>
            <a:r>
              <a:rPr lang="zh-CN" altLang="en-US" dirty="0" smtClean="0">
                <a:solidFill>
                  <a:schemeClr val="accent4">
                    <a:lumMod val="75000"/>
                  </a:schemeClr>
                </a:solidFill>
                <a:latin typeface="华文细黑" pitchFamily="2" charset="-122"/>
                <a:ea typeface="华文细黑" pitchFamily="2" charset="-122"/>
                <a:sym typeface="微软雅黑" pitchFamily="34" charset="-122"/>
              </a:rPr>
              <a:t>建材</a:t>
            </a:r>
            <a:r>
              <a:rPr lang="zh-CN" altLang="en-US" dirty="0">
                <a:solidFill>
                  <a:schemeClr val="accent4">
                    <a:lumMod val="75000"/>
                  </a:schemeClr>
                </a:solidFill>
                <a:latin typeface="华文细黑" pitchFamily="2" charset="-122"/>
                <a:ea typeface="华文细黑" pitchFamily="2" charset="-122"/>
                <a:sym typeface="微软雅黑" pitchFamily="34" charset="-122"/>
              </a:rPr>
              <a:t>节约</a:t>
            </a:r>
            <a:endParaRPr lang="zh-CN" altLang="en-US" dirty="0">
              <a:solidFill>
                <a:schemeClr val="accent4">
                  <a:lumMod val="75000"/>
                </a:schemeClr>
              </a:solidFill>
              <a:latin typeface="华文细黑" pitchFamily="2" charset="-122"/>
              <a:ea typeface="华文细黑" pitchFamily="2" charset="-122"/>
            </a:endParaRPr>
          </a:p>
        </p:txBody>
      </p:sp>
      <p:sp>
        <p:nvSpPr>
          <p:cNvPr id="12" name="矩形 19"/>
          <p:cNvSpPr>
            <a:spLocks noChangeArrowheads="1"/>
          </p:cNvSpPr>
          <p:nvPr/>
        </p:nvSpPr>
        <p:spPr bwMode="auto">
          <a:xfrm>
            <a:off x="0" y="6499225"/>
            <a:ext cx="9144000" cy="153988"/>
          </a:xfrm>
          <a:prstGeom prst="rect">
            <a:avLst/>
          </a:prstGeom>
          <a:solidFill>
            <a:schemeClr val="accent4">
              <a:lumMod val="50000"/>
            </a:schemeClr>
          </a:solidFill>
          <a:ln>
            <a:noFill/>
          </a:ln>
          <a:extLst/>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fontAlgn="auto" hangingPunct="1">
              <a:spcBef>
                <a:spcPts val="0"/>
              </a:spcBef>
              <a:spcAft>
                <a:spcPts val="0"/>
              </a:spcAft>
              <a:defRPr/>
            </a:pPr>
            <a:endParaRPr lang="zh-CN" altLang="en-US">
              <a:solidFill>
                <a:srgbClr val="FFFFFF"/>
              </a:solidFill>
              <a:latin typeface="宋体" pitchFamily="2" charset="-122"/>
              <a:sym typeface="宋体" pitchFamily="2" charset="-122"/>
            </a:endParaRPr>
          </a:p>
        </p:txBody>
      </p:sp>
      <p:sp>
        <p:nvSpPr>
          <p:cNvPr id="48133" name="灯片编号占位符 5"/>
          <p:cNvSpPr txBox="1">
            <a:spLocks/>
          </p:cNvSpPr>
          <p:nvPr/>
        </p:nvSpPr>
        <p:spPr bwMode="auto">
          <a:xfrm>
            <a:off x="8832850" y="6664325"/>
            <a:ext cx="323850" cy="365125"/>
          </a:xfrm>
          <a:prstGeom prst="rect">
            <a:avLst/>
          </a:prstGeom>
          <a:noFill/>
          <a:ln w="9525">
            <a:noFill/>
            <a:miter lim="800000"/>
            <a:headEnd/>
            <a:tailEnd/>
          </a:ln>
        </p:spPr>
        <p:txBody>
          <a:bodyPr/>
          <a:lstStyle/>
          <a:p>
            <a:fld id="{9C890E73-42B3-4D2F-BA15-59EBDC3EDB19}" type="slidenum">
              <a:rPr lang="zh-CN" altLang="en-US" sz="1000">
                <a:solidFill>
                  <a:schemeClr val="bg1"/>
                </a:solidFill>
                <a:latin typeface="Arial Unicode MS" pitchFamily="34" charset="-122"/>
                <a:ea typeface="Arial Unicode MS" pitchFamily="34" charset="-122"/>
                <a:cs typeface="Arial Unicode MS" pitchFamily="34" charset="-122"/>
              </a:rPr>
              <a:pPr/>
              <a:t>22</a:t>
            </a:fld>
            <a:endParaRPr lang="zh-CN" altLang="en-US" sz="1000">
              <a:solidFill>
                <a:schemeClr val="bg1"/>
              </a:solidFill>
              <a:latin typeface="Arial Unicode MS" pitchFamily="34" charset="-122"/>
              <a:ea typeface="Arial Unicode MS" pitchFamily="34" charset="-122"/>
              <a:cs typeface="Arial Unicode MS" pitchFamily="34" charset="-122"/>
            </a:endParaRPr>
          </a:p>
        </p:txBody>
      </p:sp>
      <p:sp>
        <p:nvSpPr>
          <p:cNvPr id="48139" name="TextBox 18"/>
          <p:cNvSpPr txBox="1">
            <a:spLocks noChangeArrowheads="1"/>
          </p:cNvSpPr>
          <p:nvPr/>
        </p:nvSpPr>
        <p:spPr bwMode="auto">
          <a:xfrm>
            <a:off x="6300192" y="6082158"/>
            <a:ext cx="1800225" cy="276225"/>
          </a:xfrm>
          <a:prstGeom prst="rect">
            <a:avLst/>
          </a:prstGeom>
          <a:noFill/>
          <a:ln w="9525">
            <a:noFill/>
            <a:miter lim="800000"/>
            <a:headEnd/>
            <a:tailEnd/>
          </a:ln>
        </p:spPr>
        <p:txBody>
          <a:bodyPr lIns="91422" tIns="45711" rIns="91422" bIns="45711">
            <a:spAutoFit/>
          </a:bodyPr>
          <a:lstStyle/>
          <a:p>
            <a:r>
              <a:rPr lang="zh-CN" altLang="en-US" sz="1200" b="1" dirty="0">
                <a:latin typeface="微软雅黑" pitchFamily="34" charset="-122"/>
                <a:ea typeface="微软雅黑" pitchFamily="34" charset="-122"/>
              </a:rPr>
              <a:t>预拌混凝土购销合同</a:t>
            </a:r>
          </a:p>
        </p:txBody>
      </p:sp>
      <p:sp>
        <p:nvSpPr>
          <p:cNvPr id="3" name="矩形 2"/>
          <p:cNvSpPr/>
          <p:nvPr/>
        </p:nvSpPr>
        <p:spPr>
          <a:xfrm>
            <a:off x="1232694" y="966787"/>
            <a:ext cx="1800225" cy="307975"/>
          </a:xfrm>
          <a:prstGeom prst="rect">
            <a:avLst/>
          </a:prstGeom>
        </p:spPr>
        <p:txBody>
          <a:bodyPr wrap="none">
            <a:spAutoFit/>
          </a:bodyPr>
          <a:lstStyle/>
          <a:p>
            <a:pPr fontAlgn="auto">
              <a:spcBef>
                <a:spcPts val="0"/>
              </a:spcBef>
              <a:spcAft>
                <a:spcPts val="0"/>
              </a:spcAft>
              <a:defRPr/>
            </a:pPr>
            <a:r>
              <a:rPr lang="zh-CN" altLang="zh-CN" sz="1400" b="1" kern="0" dirty="0">
                <a:latin typeface="微软雅黑" pitchFamily="34" charset="-122"/>
                <a:ea typeface="微软雅黑" pitchFamily="34" charset="-122"/>
              </a:rPr>
              <a:t>高强度钢</a:t>
            </a:r>
            <a:r>
              <a:rPr lang="zh-CN" altLang="en-US" sz="1400" b="1" kern="0" dirty="0">
                <a:latin typeface="微软雅黑" pitchFamily="34" charset="-122"/>
                <a:ea typeface="微软雅黑" pitchFamily="34" charset="-122"/>
              </a:rPr>
              <a:t>用量统计表</a:t>
            </a:r>
            <a:endParaRPr lang="zh-CN" altLang="en-US" sz="1400" b="1" dirty="0">
              <a:latin typeface="+mn-lt"/>
              <a:ea typeface="+mn-ea"/>
            </a:endParaRPr>
          </a:p>
        </p:txBody>
      </p:sp>
      <p:graphicFrame>
        <p:nvGraphicFramePr>
          <p:cNvPr id="4" name="表格 3"/>
          <p:cNvGraphicFramePr>
            <a:graphicFrameLocks noGrp="1"/>
          </p:cNvGraphicFramePr>
          <p:nvPr>
            <p:extLst>
              <p:ext uri="{D42A27DB-BD31-4B8C-83A1-F6EECF244321}">
                <p14:modId xmlns:p14="http://schemas.microsoft.com/office/powerpoint/2010/main" val="223360259"/>
              </p:ext>
            </p:extLst>
          </p:nvPr>
        </p:nvGraphicFramePr>
        <p:xfrm>
          <a:off x="251520" y="1274762"/>
          <a:ext cx="4067624" cy="2952330"/>
        </p:xfrm>
        <a:graphic>
          <a:graphicData uri="http://schemas.openxmlformats.org/drawingml/2006/table">
            <a:tbl>
              <a:tblPr>
                <a:tableStyleId>{5C22544A-7EE6-4342-B048-85BDC9FD1C3A}</a:tableStyleId>
              </a:tblPr>
              <a:tblGrid>
                <a:gridCol w="506944"/>
                <a:gridCol w="1544973"/>
                <a:gridCol w="591435"/>
                <a:gridCol w="1424272"/>
              </a:tblGrid>
              <a:tr h="590466">
                <a:tc>
                  <a:txBody>
                    <a:bodyPr/>
                    <a:lstStyle/>
                    <a:p>
                      <a:pPr algn="ctr">
                        <a:spcAft>
                          <a:spcPts val="0"/>
                        </a:spcAft>
                      </a:pPr>
                      <a:r>
                        <a:rPr lang="zh-CN" sz="1400" kern="100" dirty="0">
                          <a:effectLst/>
                        </a:rPr>
                        <a:t>序号</a:t>
                      </a:r>
                      <a:endParaRPr lang="zh-CN" sz="1400" kern="100" dirty="0">
                        <a:effectLst/>
                        <a:latin typeface="Times New Roman" panose="02020603050405020304" pitchFamily="18" charset="0"/>
                        <a:ea typeface="宋体" panose="02010600030101010101" pitchFamily="2" charset="-122"/>
                      </a:endParaRPr>
                    </a:p>
                  </a:txBody>
                  <a:tcPr marL="68580" marR="68580" marT="0" marB="0" anchor="ctr"/>
                </a:tc>
                <a:tc>
                  <a:txBody>
                    <a:bodyPr/>
                    <a:lstStyle/>
                    <a:p>
                      <a:pPr algn="ctr">
                        <a:spcAft>
                          <a:spcPts val="0"/>
                        </a:spcAft>
                      </a:pPr>
                      <a:r>
                        <a:rPr lang="zh-CN" sz="1400" kern="100">
                          <a:effectLst/>
                        </a:rPr>
                        <a:t>名称</a:t>
                      </a:r>
                      <a:endParaRPr lang="zh-CN" sz="1400" kern="100">
                        <a:effectLst/>
                        <a:latin typeface="Times New Roman" panose="02020603050405020304" pitchFamily="18" charset="0"/>
                        <a:ea typeface="宋体" panose="02010600030101010101" pitchFamily="2" charset="-122"/>
                      </a:endParaRPr>
                    </a:p>
                  </a:txBody>
                  <a:tcPr marL="68580" marR="68580" marT="0" marB="0" anchor="ctr"/>
                </a:tc>
                <a:tc>
                  <a:txBody>
                    <a:bodyPr/>
                    <a:lstStyle/>
                    <a:p>
                      <a:pPr algn="l">
                        <a:spcAft>
                          <a:spcPts val="0"/>
                        </a:spcAft>
                      </a:pPr>
                      <a:r>
                        <a:rPr lang="zh-CN" sz="1400" kern="100">
                          <a:effectLst/>
                        </a:rPr>
                        <a:t>单位</a:t>
                      </a:r>
                      <a:endParaRPr lang="zh-CN" sz="1400" kern="100">
                        <a:effectLst/>
                        <a:latin typeface="Times New Roman" panose="02020603050405020304" pitchFamily="18" charset="0"/>
                        <a:ea typeface="宋体" panose="02010600030101010101" pitchFamily="2" charset="-122"/>
                      </a:endParaRPr>
                    </a:p>
                  </a:txBody>
                  <a:tcPr marL="68580" marR="68580" marT="0" marB="0" anchor="ctr"/>
                </a:tc>
                <a:tc>
                  <a:txBody>
                    <a:bodyPr/>
                    <a:lstStyle/>
                    <a:p>
                      <a:pPr algn="ctr">
                        <a:spcAft>
                          <a:spcPts val="0"/>
                        </a:spcAft>
                      </a:pPr>
                      <a:r>
                        <a:rPr lang="zh-CN" sz="1400" kern="100">
                          <a:effectLst/>
                        </a:rPr>
                        <a:t>数量</a:t>
                      </a:r>
                      <a:endParaRPr lang="zh-CN" sz="1400" kern="100">
                        <a:effectLst/>
                        <a:latin typeface="Times New Roman" panose="02020603050405020304" pitchFamily="18" charset="0"/>
                        <a:ea typeface="宋体" panose="02010600030101010101" pitchFamily="2" charset="-122"/>
                      </a:endParaRPr>
                    </a:p>
                  </a:txBody>
                  <a:tcPr marL="68580" marR="68580" marT="0" marB="0" anchor="ctr"/>
                </a:tc>
              </a:tr>
              <a:tr h="590466">
                <a:tc>
                  <a:txBody>
                    <a:bodyPr/>
                    <a:lstStyle/>
                    <a:p>
                      <a:pPr algn="ctr">
                        <a:spcAft>
                          <a:spcPts val="0"/>
                        </a:spcAft>
                      </a:pPr>
                      <a:r>
                        <a:rPr lang="en-US" sz="1400" kern="0">
                          <a:effectLst/>
                        </a:rPr>
                        <a:t>1</a:t>
                      </a:r>
                      <a:endParaRPr lang="zh-CN" sz="1400" kern="100">
                        <a:effectLst/>
                        <a:latin typeface="Times New Roman" panose="02020603050405020304" pitchFamily="18" charset="0"/>
                        <a:ea typeface="宋体" panose="02010600030101010101" pitchFamily="2" charset="-122"/>
                      </a:endParaRPr>
                    </a:p>
                  </a:txBody>
                  <a:tcPr marL="68580" marR="68580" marT="0" marB="0" anchor="ctr"/>
                </a:tc>
                <a:tc>
                  <a:txBody>
                    <a:bodyPr/>
                    <a:lstStyle/>
                    <a:p>
                      <a:pPr algn="l">
                        <a:spcAft>
                          <a:spcPts val="0"/>
                        </a:spcAft>
                      </a:pPr>
                      <a:r>
                        <a:rPr lang="en-US" sz="1400" kern="0">
                          <a:effectLst/>
                        </a:rPr>
                        <a:t>Q345GJ-B</a:t>
                      </a:r>
                      <a:endParaRPr lang="zh-CN" sz="1400" kern="100">
                        <a:effectLst/>
                        <a:latin typeface="Times New Roman" panose="02020603050405020304" pitchFamily="18" charset="0"/>
                        <a:ea typeface="宋体" panose="02010600030101010101" pitchFamily="2" charset="-122"/>
                      </a:endParaRPr>
                    </a:p>
                  </a:txBody>
                  <a:tcPr marL="68580" marR="68580" marT="0" marB="0" anchor="ctr"/>
                </a:tc>
                <a:tc>
                  <a:txBody>
                    <a:bodyPr/>
                    <a:lstStyle/>
                    <a:p>
                      <a:pPr algn="ctr">
                        <a:spcAft>
                          <a:spcPts val="0"/>
                        </a:spcAft>
                      </a:pPr>
                      <a:r>
                        <a:rPr lang="en-US" sz="1400" kern="0">
                          <a:effectLst/>
                        </a:rPr>
                        <a:t>t</a:t>
                      </a:r>
                      <a:endParaRPr lang="zh-CN" sz="1400" kern="100">
                        <a:effectLst/>
                        <a:latin typeface="Times New Roman" panose="02020603050405020304" pitchFamily="18" charset="0"/>
                        <a:ea typeface="宋体" panose="02010600030101010101" pitchFamily="2" charset="-122"/>
                      </a:endParaRPr>
                    </a:p>
                  </a:txBody>
                  <a:tcPr marL="68580" marR="68580" marT="0" marB="0" anchor="ctr"/>
                </a:tc>
                <a:tc>
                  <a:txBody>
                    <a:bodyPr/>
                    <a:lstStyle/>
                    <a:p>
                      <a:pPr algn="ctr" fontAlgn="ctr">
                        <a:spcAft>
                          <a:spcPts val="0"/>
                        </a:spcAft>
                      </a:pPr>
                      <a:r>
                        <a:rPr lang="en-US" sz="1400" kern="0">
                          <a:effectLst/>
                        </a:rPr>
                        <a:t>6900</a:t>
                      </a:r>
                      <a:endParaRPr lang="zh-CN" sz="1400" kern="100">
                        <a:effectLst/>
                        <a:latin typeface="Times New Roman" panose="02020603050405020304" pitchFamily="18" charset="0"/>
                        <a:ea typeface="宋体" panose="02010600030101010101" pitchFamily="2" charset="-122"/>
                      </a:endParaRPr>
                    </a:p>
                  </a:txBody>
                  <a:tcPr marL="68580" marR="68580" marT="0" marB="0" anchor="ctr"/>
                </a:tc>
              </a:tr>
              <a:tr h="590466">
                <a:tc>
                  <a:txBody>
                    <a:bodyPr/>
                    <a:lstStyle/>
                    <a:p>
                      <a:pPr algn="ctr">
                        <a:spcAft>
                          <a:spcPts val="0"/>
                        </a:spcAft>
                      </a:pPr>
                      <a:r>
                        <a:rPr lang="en-US" sz="1400" kern="0">
                          <a:effectLst/>
                        </a:rPr>
                        <a:t>2</a:t>
                      </a:r>
                      <a:endParaRPr lang="zh-CN" sz="1400" kern="100">
                        <a:effectLst/>
                        <a:latin typeface="Times New Roman" panose="02020603050405020304" pitchFamily="18" charset="0"/>
                        <a:ea typeface="宋体" panose="02010600030101010101" pitchFamily="2" charset="-122"/>
                      </a:endParaRPr>
                    </a:p>
                  </a:txBody>
                  <a:tcPr marL="68580" marR="68580" marT="0" marB="0" anchor="ctr"/>
                </a:tc>
                <a:tc>
                  <a:txBody>
                    <a:bodyPr/>
                    <a:lstStyle/>
                    <a:p>
                      <a:pPr algn="l">
                        <a:spcAft>
                          <a:spcPts val="0"/>
                        </a:spcAft>
                      </a:pPr>
                      <a:r>
                        <a:rPr lang="en-US" sz="1400" kern="0">
                          <a:effectLst/>
                        </a:rPr>
                        <a:t>Q345B</a:t>
                      </a:r>
                      <a:endParaRPr lang="zh-CN" sz="1400" kern="100">
                        <a:effectLst/>
                        <a:latin typeface="Times New Roman" panose="02020603050405020304" pitchFamily="18" charset="0"/>
                        <a:ea typeface="宋体" panose="02010600030101010101" pitchFamily="2" charset="-122"/>
                      </a:endParaRPr>
                    </a:p>
                  </a:txBody>
                  <a:tcPr marL="68580" marR="68580" marT="0" marB="0" anchor="ctr"/>
                </a:tc>
                <a:tc>
                  <a:txBody>
                    <a:bodyPr/>
                    <a:lstStyle/>
                    <a:p>
                      <a:pPr algn="ctr">
                        <a:spcAft>
                          <a:spcPts val="0"/>
                        </a:spcAft>
                      </a:pPr>
                      <a:r>
                        <a:rPr lang="en-US" sz="1400" kern="0">
                          <a:effectLst/>
                        </a:rPr>
                        <a:t>t</a:t>
                      </a:r>
                      <a:endParaRPr lang="zh-CN" sz="1400" kern="100">
                        <a:effectLst/>
                        <a:latin typeface="Times New Roman" panose="02020603050405020304" pitchFamily="18" charset="0"/>
                        <a:ea typeface="宋体" panose="02010600030101010101" pitchFamily="2" charset="-122"/>
                      </a:endParaRPr>
                    </a:p>
                  </a:txBody>
                  <a:tcPr marL="68580" marR="68580" marT="0" marB="0" anchor="ctr"/>
                </a:tc>
                <a:tc>
                  <a:txBody>
                    <a:bodyPr/>
                    <a:lstStyle/>
                    <a:p>
                      <a:pPr algn="ctr" fontAlgn="ctr">
                        <a:spcAft>
                          <a:spcPts val="0"/>
                        </a:spcAft>
                      </a:pPr>
                      <a:r>
                        <a:rPr lang="en-US" sz="1400" kern="100">
                          <a:effectLst/>
                        </a:rPr>
                        <a:t>4932</a:t>
                      </a:r>
                      <a:endParaRPr lang="zh-CN" sz="1400" kern="100">
                        <a:effectLst/>
                        <a:latin typeface="Times New Roman" panose="02020603050405020304" pitchFamily="18" charset="0"/>
                        <a:ea typeface="宋体" panose="02010600030101010101" pitchFamily="2" charset="-122"/>
                      </a:endParaRPr>
                    </a:p>
                  </a:txBody>
                  <a:tcPr marL="68580" marR="68580" marT="0" marB="0" anchor="ctr"/>
                </a:tc>
              </a:tr>
              <a:tr h="590466">
                <a:tc>
                  <a:txBody>
                    <a:bodyPr/>
                    <a:lstStyle/>
                    <a:p>
                      <a:pPr algn="ctr">
                        <a:spcAft>
                          <a:spcPts val="0"/>
                        </a:spcAft>
                      </a:pPr>
                      <a:r>
                        <a:rPr lang="en-US" sz="1400" kern="0">
                          <a:effectLst/>
                        </a:rPr>
                        <a:t>3</a:t>
                      </a:r>
                      <a:endParaRPr lang="zh-CN" sz="1400" kern="100">
                        <a:effectLst/>
                        <a:latin typeface="Times New Roman" panose="02020603050405020304" pitchFamily="18" charset="0"/>
                        <a:ea typeface="宋体" panose="02010600030101010101" pitchFamily="2" charset="-122"/>
                      </a:endParaRPr>
                    </a:p>
                  </a:txBody>
                  <a:tcPr marL="68580" marR="68580" marT="0" marB="0" anchor="ctr"/>
                </a:tc>
                <a:tc>
                  <a:txBody>
                    <a:bodyPr/>
                    <a:lstStyle/>
                    <a:p>
                      <a:pPr algn="l">
                        <a:spcAft>
                          <a:spcPts val="0"/>
                        </a:spcAft>
                      </a:pPr>
                      <a:r>
                        <a:rPr lang="en-US" sz="1400" kern="0">
                          <a:effectLst/>
                        </a:rPr>
                        <a:t>Q235B</a:t>
                      </a:r>
                      <a:endParaRPr lang="zh-CN" sz="1400" kern="100">
                        <a:effectLst/>
                        <a:latin typeface="Times New Roman" panose="02020603050405020304" pitchFamily="18" charset="0"/>
                        <a:ea typeface="宋体" panose="02010600030101010101" pitchFamily="2" charset="-122"/>
                      </a:endParaRPr>
                    </a:p>
                  </a:txBody>
                  <a:tcPr marL="68580" marR="68580" marT="0" marB="0" anchor="ctr"/>
                </a:tc>
                <a:tc>
                  <a:txBody>
                    <a:bodyPr/>
                    <a:lstStyle/>
                    <a:p>
                      <a:pPr algn="ctr">
                        <a:spcAft>
                          <a:spcPts val="0"/>
                        </a:spcAft>
                      </a:pPr>
                      <a:r>
                        <a:rPr lang="en-US" sz="1400" kern="0">
                          <a:effectLst/>
                        </a:rPr>
                        <a:t>t</a:t>
                      </a:r>
                      <a:endParaRPr lang="zh-CN" sz="1400" kern="100">
                        <a:effectLst/>
                        <a:latin typeface="Times New Roman" panose="02020603050405020304" pitchFamily="18" charset="0"/>
                        <a:ea typeface="宋体" panose="02010600030101010101" pitchFamily="2" charset="-122"/>
                      </a:endParaRPr>
                    </a:p>
                  </a:txBody>
                  <a:tcPr marL="68580" marR="68580" marT="0" marB="0" anchor="ctr"/>
                </a:tc>
                <a:tc>
                  <a:txBody>
                    <a:bodyPr/>
                    <a:lstStyle/>
                    <a:p>
                      <a:pPr algn="ctr" fontAlgn="ctr">
                        <a:spcAft>
                          <a:spcPts val="0"/>
                        </a:spcAft>
                      </a:pPr>
                      <a:r>
                        <a:rPr lang="en-US" sz="1400" kern="0">
                          <a:effectLst/>
                        </a:rPr>
                        <a:t>256</a:t>
                      </a:r>
                      <a:endParaRPr lang="zh-CN" sz="1400" kern="100">
                        <a:effectLst/>
                        <a:latin typeface="Times New Roman" panose="02020603050405020304" pitchFamily="18" charset="0"/>
                        <a:ea typeface="宋体" panose="02010600030101010101" pitchFamily="2" charset="-122"/>
                      </a:endParaRPr>
                    </a:p>
                  </a:txBody>
                  <a:tcPr marL="68580" marR="68580" marT="0" marB="0" anchor="ctr"/>
                </a:tc>
              </a:tr>
              <a:tr h="590466">
                <a:tc>
                  <a:txBody>
                    <a:bodyPr/>
                    <a:lstStyle/>
                    <a:p>
                      <a:pPr algn="ctr">
                        <a:spcAft>
                          <a:spcPts val="0"/>
                        </a:spcAft>
                      </a:pPr>
                      <a:r>
                        <a:rPr lang="zh-CN" sz="1400" kern="0">
                          <a:effectLst/>
                        </a:rPr>
                        <a:t>　</a:t>
                      </a:r>
                      <a:endParaRPr lang="zh-CN" sz="1400" kern="100">
                        <a:effectLst/>
                        <a:latin typeface="Times New Roman" panose="02020603050405020304" pitchFamily="18" charset="0"/>
                        <a:ea typeface="宋体" panose="02010600030101010101" pitchFamily="2" charset="-122"/>
                      </a:endParaRPr>
                    </a:p>
                  </a:txBody>
                  <a:tcPr marL="68580" marR="68580" marT="0" marB="0" anchor="ctr"/>
                </a:tc>
                <a:tc>
                  <a:txBody>
                    <a:bodyPr/>
                    <a:lstStyle/>
                    <a:p>
                      <a:pPr algn="ctr">
                        <a:spcAft>
                          <a:spcPts val="0"/>
                        </a:spcAft>
                      </a:pPr>
                      <a:r>
                        <a:rPr lang="zh-CN" sz="1400" kern="0">
                          <a:effectLst/>
                        </a:rPr>
                        <a:t>合计</a:t>
                      </a:r>
                      <a:endParaRPr lang="zh-CN" sz="1400" kern="100">
                        <a:effectLst/>
                        <a:latin typeface="Times New Roman" panose="02020603050405020304" pitchFamily="18" charset="0"/>
                        <a:ea typeface="宋体" panose="02010600030101010101" pitchFamily="2" charset="-122"/>
                      </a:endParaRPr>
                    </a:p>
                  </a:txBody>
                  <a:tcPr marL="68580" marR="68580" marT="0" marB="0" anchor="ctr"/>
                </a:tc>
                <a:tc>
                  <a:txBody>
                    <a:bodyPr/>
                    <a:lstStyle/>
                    <a:p>
                      <a:pPr algn="ctr">
                        <a:spcAft>
                          <a:spcPts val="0"/>
                        </a:spcAft>
                      </a:pPr>
                      <a:r>
                        <a:rPr lang="en-US" sz="1400" kern="0">
                          <a:effectLst/>
                        </a:rPr>
                        <a:t>t</a:t>
                      </a:r>
                      <a:endParaRPr lang="zh-CN" sz="1400" kern="100">
                        <a:effectLst/>
                        <a:latin typeface="Times New Roman" panose="02020603050405020304" pitchFamily="18" charset="0"/>
                        <a:ea typeface="宋体" panose="02010600030101010101" pitchFamily="2" charset="-122"/>
                      </a:endParaRPr>
                    </a:p>
                  </a:txBody>
                  <a:tcPr marL="68580" marR="68580" marT="0" marB="0" anchor="ctr"/>
                </a:tc>
                <a:tc>
                  <a:txBody>
                    <a:bodyPr/>
                    <a:lstStyle/>
                    <a:p>
                      <a:pPr algn="ctr">
                        <a:spcAft>
                          <a:spcPts val="0"/>
                        </a:spcAft>
                      </a:pPr>
                      <a:r>
                        <a:rPr lang="en-US" sz="1400" kern="0" dirty="0">
                          <a:effectLst/>
                        </a:rPr>
                        <a:t>12088</a:t>
                      </a:r>
                      <a:endParaRPr lang="zh-CN" sz="1400" kern="100" dirty="0">
                        <a:effectLst/>
                        <a:latin typeface="Times New Roman" panose="02020603050405020304" pitchFamily="18" charset="0"/>
                        <a:ea typeface="宋体" panose="02010600030101010101" pitchFamily="2" charset="-122"/>
                      </a:endParaRPr>
                    </a:p>
                  </a:txBody>
                  <a:tcPr marL="68580" marR="68580" marT="0" marB="0" anchor="ctr"/>
                </a:tc>
              </a:tr>
            </a:tbl>
          </a:graphicData>
        </a:graphic>
      </p:graphicFrame>
      <p:sp>
        <p:nvSpPr>
          <p:cNvPr id="5" name="矩形 4"/>
          <p:cNvSpPr/>
          <p:nvPr/>
        </p:nvSpPr>
        <p:spPr>
          <a:xfrm>
            <a:off x="0" y="4365104"/>
            <a:ext cx="4572000" cy="1708160"/>
          </a:xfrm>
          <a:prstGeom prst="rect">
            <a:avLst/>
          </a:prstGeom>
        </p:spPr>
        <p:txBody>
          <a:bodyPr>
            <a:spAutoFit/>
          </a:bodyPr>
          <a:lstStyle/>
          <a:p>
            <a:pPr indent="266700" algn="just">
              <a:lnSpc>
                <a:spcPct val="150000"/>
              </a:lnSpc>
              <a:spcBef>
                <a:spcPts val="600"/>
              </a:spcBef>
              <a:spcAft>
                <a:spcPts val="0"/>
              </a:spcAft>
            </a:pPr>
            <a:r>
              <a:rPr lang="zh-CN" altLang="zh-CN" sz="1400" kern="100" dirty="0">
                <a:latin typeface="Times New Roman" panose="02020603050405020304" pitchFamily="18" charset="0"/>
                <a:ea typeface="宋体" panose="02010600030101010101" pitchFamily="2" charset="-122"/>
              </a:rPr>
              <a:t>见上表，总钢材用量为</a:t>
            </a:r>
            <a:r>
              <a:rPr lang="zh-CN" altLang="zh-CN" sz="1400" u="sng" kern="100" dirty="0">
                <a:latin typeface="Times New Roman" panose="02020603050405020304" pitchFamily="18" charset="0"/>
                <a:ea typeface="宋体" panose="02010600030101010101" pitchFamily="2" charset="-122"/>
              </a:rPr>
              <a:t> </a:t>
            </a:r>
            <a:r>
              <a:rPr lang="en-US" altLang="zh-CN" sz="1400" u="sng" kern="100" dirty="0">
                <a:latin typeface="Times New Roman" panose="02020603050405020304" pitchFamily="18" charset="0"/>
                <a:ea typeface="宋体" panose="02010600030101010101" pitchFamily="2" charset="-122"/>
              </a:rPr>
              <a:t>12088 </a:t>
            </a:r>
            <a:r>
              <a:rPr lang="zh-CN" altLang="zh-CN" sz="1400" kern="100" dirty="0">
                <a:latin typeface="Times New Roman" panose="02020603050405020304" pitchFamily="18" charset="0"/>
                <a:ea typeface="宋体" panose="02010600030101010101" pitchFamily="2" charset="-122"/>
              </a:rPr>
              <a:t>吨，其中</a:t>
            </a:r>
            <a:r>
              <a:rPr lang="en-US" altLang="zh-CN" sz="1400" kern="100" dirty="0">
                <a:latin typeface="Times New Roman" panose="02020603050405020304" pitchFamily="18" charset="0"/>
                <a:ea typeface="宋体" panose="02010600030101010101" pitchFamily="2" charset="-122"/>
              </a:rPr>
              <a:t>Q345</a:t>
            </a:r>
            <a:r>
              <a:rPr lang="zh-CN" altLang="zh-CN" sz="1400" kern="100" dirty="0">
                <a:latin typeface="Times New Roman" panose="02020603050405020304" pitchFamily="18" charset="0"/>
                <a:ea typeface="宋体" panose="02010600030101010101" pitchFamily="2" charset="-122"/>
              </a:rPr>
              <a:t>及以上高强度钢材的总重量为</a:t>
            </a:r>
            <a:r>
              <a:rPr lang="en-US" altLang="zh-CN" sz="1400" u="sng" kern="100" dirty="0">
                <a:latin typeface="Times New Roman" panose="02020603050405020304" pitchFamily="18" charset="0"/>
                <a:ea typeface="宋体" panose="02010600030101010101" pitchFamily="2" charset="-122"/>
              </a:rPr>
              <a:t>   11832  </a:t>
            </a:r>
            <a:r>
              <a:rPr lang="zh-CN" altLang="zh-CN" sz="1400" kern="100" dirty="0">
                <a:latin typeface="Times New Roman" panose="02020603050405020304" pitchFamily="18" charset="0"/>
                <a:ea typeface="宋体" panose="02010600030101010101" pitchFamily="2" charset="-122"/>
              </a:rPr>
              <a:t>吨。</a:t>
            </a:r>
          </a:p>
          <a:p>
            <a:pPr indent="304800" algn="just">
              <a:lnSpc>
                <a:spcPct val="150000"/>
              </a:lnSpc>
              <a:spcAft>
                <a:spcPts val="0"/>
              </a:spcAft>
            </a:pPr>
            <a:r>
              <a:rPr lang="en-US" altLang="zh-CN" sz="1400" kern="100" dirty="0">
                <a:latin typeface="Times New Roman" panose="02020603050405020304" pitchFamily="18" charset="0"/>
                <a:ea typeface="宋体" panose="02010600030101010101" pitchFamily="2" charset="-122"/>
              </a:rPr>
              <a:t>Q345</a:t>
            </a:r>
            <a:r>
              <a:rPr lang="zh-CN" altLang="zh-CN" sz="1400" kern="100" dirty="0">
                <a:latin typeface="Times New Roman" panose="02020603050405020304" pitchFamily="18" charset="0"/>
                <a:ea typeface="宋体" panose="02010600030101010101" pitchFamily="2" charset="-122"/>
              </a:rPr>
              <a:t>及以上高强度钢材占总钢材的比例</a:t>
            </a:r>
            <a:r>
              <a:rPr lang="en-US" altLang="zh-CN" sz="1400" kern="100" dirty="0">
                <a:latin typeface="Times New Roman" panose="02020603050405020304" pitchFamily="18" charset="0"/>
                <a:ea typeface="宋体" panose="02010600030101010101" pitchFamily="2" charset="-122"/>
              </a:rPr>
              <a:t>=</a:t>
            </a:r>
            <a:endParaRPr lang="zh-CN" altLang="zh-CN" sz="1400" kern="100" dirty="0">
              <a:latin typeface="Times New Roman" panose="02020603050405020304" pitchFamily="18" charset="0"/>
              <a:ea typeface="宋体" panose="02010600030101010101" pitchFamily="2" charset="-122"/>
            </a:endParaRPr>
          </a:p>
          <a:p>
            <a:pPr indent="304800" algn="just">
              <a:lnSpc>
                <a:spcPct val="150000"/>
              </a:lnSpc>
              <a:spcAft>
                <a:spcPts val="0"/>
              </a:spcAft>
            </a:pPr>
            <a:r>
              <a:rPr lang="en-US" altLang="zh-CN" sz="1400" kern="100" dirty="0">
                <a:latin typeface="Times New Roman" panose="02020603050405020304" pitchFamily="18" charset="0"/>
                <a:ea typeface="宋体" panose="02010600030101010101" pitchFamily="2" charset="-122"/>
              </a:rPr>
              <a:t>     Q345</a:t>
            </a:r>
            <a:r>
              <a:rPr lang="zh-CN" altLang="zh-CN" sz="1400" kern="100" dirty="0">
                <a:latin typeface="Times New Roman" panose="02020603050405020304" pitchFamily="18" charset="0"/>
                <a:ea typeface="宋体" panose="02010600030101010101" pitchFamily="2" charset="-122"/>
              </a:rPr>
              <a:t>及以上高强度钢材重量</a:t>
            </a:r>
            <a:r>
              <a:rPr lang="en-US" altLang="zh-CN" sz="1400" kern="100" dirty="0">
                <a:latin typeface="Times New Roman" panose="02020603050405020304" pitchFamily="18" charset="0"/>
                <a:ea typeface="宋体" panose="02010600030101010101" pitchFamily="2" charset="-122"/>
              </a:rPr>
              <a:t> / </a:t>
            </a:r>
            <a:r>
              <a:rPr lang="zh-CN" altLang="zh-CN" sz="1400" kern="100" dirty="0">
                <a:latin typeface="Times New Roman" panose="02020603050405020304" pitchFamily="18" charset="0"/>
                <a:ea typeface="宋体" panose="02010600030101010101" pitchFamily="2" charset="-122"/>
              </a:rPr>
              <a:t>总钢材重量 </a:t>
            </a:r>
            <a:r>
              <a:rPr lang="en-US" altLang="zh-CN" sz="1400" kern="100" dirty="0">
                <a:latin typeface="Times New Roman" panose="02020603050405020304" pitchFamily="18" charset="0"/>
                <a:ea typeface="宋体" panose="02010600030101010101" pitchFamily="2" charset="-122"/>
              </a:rPr>
              <a:t>×100%</a:t>
            </a:r>
            <a:endParaRPr lang="zh-CN" altLang="zh-CN" sz="1400" kern="100" dirty="0">
              <a:latin typeface="Times New Roman" panose="02020603050405020304" pitchFamily="18" charset="0"/>
              <a:ea typeface="宋体" panose="02010600030101010101" pitchFamily="2" charset="-122"/>
            </a:endParaRPr>
          </a:p>
          <a:p>
            <a:pPr indent="671830" algn="just">
              <a:lnSpc>
                <a:spcPct val="150000"/>
              </a:lnSpc>
              <a:spcAft>
                <a:spcPts val="0"/>
              </a:spcAft>
            </a:pPr>
            <a:r>
              <a:rPr lang="en-US" altLang="zh-CN" sz="1400" kern="100" dirty="0">
                <a:latin typeface="Times New Roman" panose="02020603050405020304" pitchFamily="18" charset="0"/>
                <a:ea typeface="宋体" panose="02010600030101010101" pitchFamily="2" charset="-122"/>
              </a:rPr>
              <a:t>=  11832 / 12088 ×100% =  </a:t>
            </a:r>
            <a:r>
              <a:rPr lang="en-US" altLang="zh-CN" sz="1400" b="1" kern="100" dirty="0">
                <a:latin typeface="Times New Roman" panose="02020603050405020304" pitchFamily="18" charset="0"/>
                <a:ea typeface="宋体" panose="02010600030101010101" pitchFamily="2" charset="-122"/>
              </a:rPr>
              <a:t>97.88</a:t>
            </a:r>
            <a:r>
              <a:rPr lang="en-US" altLang="zh-CN" sz="1400" kern="100" dirty="0">
                <a:latin typeface="Times New Roman" panose="02020603050405020304" pitchFamily="18" charset="0"/>
                <a:ea typeface="宋体" panose="02010600030101010101" pitchFamily="2" charset="-122"/>
              </a:rPr>
              <a:t>  % </a:t>
            </a:r>
            <a:r>
              <a:rPr lang="zh-CN" altLang="zh-CN" sz="1400" kern="100" dirty="0">
                <a:latin typeface="Times New Roman" panose="02020603050405020304" pitchFamily="18" charset="0"/>
                <a:ea typeface="宋体" panose="02010600030101010101" pitchFamily="2" charset="-122"/>
              </a:rPr>
              <a:t>＞ </a:t>
            </a:r>
            <a:r>
              <a:rPr lang="en-US" altLang="zh-CN" sz="1400" b="1" kern="100" dirty="0">
                <a:latin typeface="Times New Roman" panose="02020603050405020304" pitchFamily="18" charset="0"/>
                <a:ea typeface="宋体" panose="02010600030101010101" pitchFamily="2" charset="-122"/>
              </a:rPr>
              <a:t>70</a:t>
            </a:r>
            <a:r>
              <a:rPr lang="en-US" altLang="zh-CN" sz="1400" kern="100" dirty="0">
                <a:latin typeface="Times New Roman" panose="02020603050405020304" pitchFamily="18" charset="0"/>
                <a:ea typeface="宋体" panose="02010600030101010101" pitchFamily="2" charset="-122"/>
              </a:rPr>
              <a:t>%</a:t>
            </a:r>
            <a:endParaRPr lang="zh-CN" altLang="zh-CN" sz="1400" kern="100" dirty="0">
              <a:effectLst/>
              <a:latin typeface="Times New Roman" panose="02020603050405020304" pitchFamily="18" charset="0"/>
              <a:ea typeface="宋体" panose="02010600030101010101" pitchFamily="2" charset="-122"/>
            </a:endParaRPr>
          </a:p>
        </p:txBody>
      </p:sp>
      <p:pic>
        <p:nvPicPr>
          <p:cNvPr id="6" name="图片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286810" y="1072156"/>
            <a:ext cx="3531608" cy="4869160"/>
          </a:xfrm>
          <a:prstGeom prst="rect">
            <a:avLst/>
          </a:prstGeom>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直接连接符 16"/>
          <p:cNvSpPr>
            <a:spLocks noChangeShapeType="1"/>
          </p:cNvSpPr>
          <p:nvPr/>
        </p:nvSpPr>
        <p:spPr bwMode="auto">
          <a:xfrm>
            <a:off x="-20638" y="942975"/>
            <a:ext cx="9144001" cy="3175"/>
          </a:xfrm>
          <a:prstGeom prst="line">
            <a:avLst/>
          </a:prstGeom>
          <a:noFill/>
          <a:ln w="9525">
            <a:solidFill>
              <a:srgbClr val="595959"/>
            </a:solidFill>
            <a:prstDash val="sysDash"/>
            <a:round/>
            <a:headEnd/>
            <a:tailEnd/>
          </a:ln>
        </p:spPr>
        <p:txBody>
          <a:bodyPr/>
          <a:lstStyle/>
          <a:p>
            <a:endParaRPr lang="zh-CN" altLang="en-US"/>
          </a:p>
        </p:txBody>
      </p:sp>
      <p:sp>
        <p:nvSpPr>
          <p:cNvPr id="6" name="矩形 1"/>
          <p:cNvSpPr>
            <a:spLocks noChangeArrowheads="1"/>
          </p:cNvSpPr>
          <p:nvPr/>
        </p:nvSpPr>
        <p:spPr bwMode="auto">
          <a:xfrm>
            <a:off x="377825" y="546100"/>
            <a:ext cx="5310188" cy="400050"/>
          </a:xfrm>
          <a:prstGeom prst="rect">
            <a:avLst/>
          </a:prstGeom>
          <a:noFill/>
          <a:ln>
            <a:noFill/>
          </a:ln>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fontAlgn="auto" hangingPunct="1">
              <a:spcBef>
                <a:spcPts val="0"/>
              </a:spcBef>
              <a:spcAft>
                <a:spcPts val="0"/>
              </a:spcAft>
              <a:defRPr/>
            </a:pPr>
            <a:r>
              <a:rPr lang="en-US" altLang="zh-CN" sz="2000" b="1" dirty="0">
                <a:solidFill>
                  <a:schemeClr val="accent4">
                    <a:lumMod val="75000"/>
                  </a:schemeClr>
                </a:solidFill>
                <a:latin typeface="微软雅黑" pitchFamily="34" charset="-122"/>
                <a:ea typeface="微软雅黑" pitchFamily="34" charset="-122"/>
                <a:sym typeface="微软雅黑" pitchFamily="34" charset="-122"/>
              </a:rPr>
              <a:t>│</a:t>
            </a:r>
            <a:r>
              <a:rPr lang="zh-CN" altLang="en-US" sz="2000" b="1" dirty="0">
                <a:solidFill>
                  <a:schemeClr val="accent4">
                    <a:lumMod val="75000"/>
                  </a:schemeClr>
                </a:solidFill>
                <a:latin typeface="微软雅黑" pitchFamily="34" charset="-122"/>
                <a:ea typeface="微软雅黑" pitchFamily="34" charset="-122"/>
                <a:sym typeface="微软雅黑" pitchFamily="34" charset="-122"/>
              </a:rPr>
              <a:t>主要技术</a:t>
            </a:r>
            <a:r>
              <a:rPr lang="en-US" altLang="zh-CN" sz="2000" b="1" dirty="0" smtClean="0">
                <a:solidFill>
                  <a:schemeClr val="accent4">
                    <a:lumMod val="75000"/>
                  </a:schemeClr>
                </a:solidFill>
                <a:latin typeface="华文细黑" panose="02010600040101010101" pitchFamily="2" charset="-122"/>
                <a:ea typeface="华文细黑" panose="02010600040101010101" pitchFamily="2" charset="-122"/>
                <a:sym typeface="微软雅黑" pitchFamily="34" charset="-122"/>
              </a:rPr>
              <a:t>│</a:t>
            </a:r>
            <a:r>
              <a:rPr lang="zh-CN" altLang="en-US" sz="2000" b="1" dirty="0" smtClean="0">
                <a:solidFill>
                  <a:schemeClr val="accent4">
                    <a:lumMod val="75000"/>
                  </a:schemeClr>
                </a:solidFill>
                <a:latin typeface="华文细黑" panose="02010600040101010101" pitchFamily="2" charset="-122"/>
                <a:ea typeface="华文细黑" panose="02010600040101010101" pitchFamily="2" charset="-122"/>
                <a:sym typeface="微软雅黑" pitchFamily="34" charset="-122"/>
              </a:rPr>
              <a:t>暖通</a:t>
            </a:r>
            <a:r>
              <a:rPr lang="en-US" altLang="zh-CN" sz="2000" dirty="0" smtClean="0">
                <a:solidFill>
                  <a:schemeClr val="accent4">
                    <a:lumMod val="75000"/>
                  </a:schemeClr>
                </a:solidFill>
                <a:latin typeface="华文细黑" panose="02010600040101010101" pitchFamily="2" charset="-122"/>
                <a:ea typeface="华文细黑" panose="02010600040101010101" pitchFamily="2" charset="-122"/>
                <a:sym typeface="微软雅黑" pitchFamily="34" charset="-122"/>
              </a:rPr>
              <a:t>│</a:t>
            </a:r>
            <a:endParaRPr lang="zh-CN" altLang="en-US" dirty="0">
              <a:solidFill>
                <a:schemeClr val="accent4">
                  <a:lumMod val="75000"/>
                </a:schemeClr>
              </a:solidFill>
              <a:latin typeface="华文细黑" panose="02010600040101010101" pitchFamily="2" charset="-122"/>
              <a:ea typeface="华文细黑" panose="02010600040101010101" pitchFamily="2" charset="-122"/>
            </a:endParaRPr>
          </a:p>
        </p:txBody>
      </p:sp>
      <p:sp>
        <p:nvSpPr>
          <p:cNvPr id="12" name="矩形 19"/>
          <p:cNvSpPr>
            <a:spLocks noChangeArrowheads="1"/>
          </p:cNvSpPr>
          <p:nvPr/>
        </p:nvSpPr>
        <p:spPr bwMode="auto">
          <a:xfrm>
            <a:off x="0" y="6499225"/>
            <a:ext cx="9144000" cy="153988"/>
          </a:xfrm>
          <a:prstGeom prst="rect">
            <a:avLst/>
          </a:prstGeom>
          <a:solidFill>
            <a:schemeClr val="accent4">
              <a:lumMod val="50000"/>
            </a:schemeClr>
          </a:solidFill>
          <a:ln>
            <a:noFill/>
          </a:ln>
          <a:extLst/>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fontAlgn="auto" hangingPunct="1">
              <a:spcBef>
                <a:spcPts val="0"/>
              </a:spcBef>
              <a:spcAft>
                <a:spcPts val="0"/>
              </a:spcAft>
              <a:defRPr/>
            </a:pPr>
            <a:endParaRPr lang="zh-CN" altLang="en-US">
              <a:solidFill>
                <a:srgbClr val="FFFFFF"/>
              </a:solidFill>
              <a:latin typeface="宋体" pitchFamily="2" charset="-122"/>
              <a:sym typeface="宋体" pitchFamily="2" charset="-122"/>
            </a:endParaRPr>
          </a:p>
        </p:txBody>
      </p:sp>
      <p:sp>
        <p:nvSpPr>
          <p:cNvPr id="35844" name="灯片编号占位符 5"/>
          <p:cNvSpPr txBox="1">
            <a:spLocks/>
          </p:cNvSpPr>
          <p:nvPr/>
        </p:nvSpPr>
        <p:spPr bwMode="auto">
          <a:xfrm>
            <a:off x="8832850" y="6664325"/>
            <a:ext cx="323850" cy="365125"/>
          </a:xfrm>
          <a:prstGeom prst="rect">
            <a:avLst/>
          </a:prstGeom>
          <a:noFill/>
          <a:ln w="9525">
            <a:noFill/>
            <a:miter lim="800000"/>
            <a:headEnd/>
            <a:tailEnd/>
          </a:ln>
        </p:spPr>
        <p:txBody>
          <a:bodyPr/>
          <a:lstStyle/>
          <a:p>
            <a:fld id="{358F471E-F788-4423-AB26-5166350961AD}" type="slidenum">
              <a:rPr lang="zh-CN" altLang="en-US" sz="1000">
                <a:solidFill>
                  <a:schemeClr val="bg1"/>
                </a:solidFill>
                <a:latin typeface="Arial Unicode MS" pitchFamily="34" charset="-122"/>
                <a:ea typeface="Arial Unicode MS" pitchFamily="34" charset="-122"/>
                <a:cs typeface="Arial Unicode MS" pitchFamily="34" charset="-122"/>
              </a:rPr>
              <a:pPr/>
              <a:t>23</a:t>
            </a:fld>
            <a:endParaRPr lang="zh-CN" altLang="en-US" sz="1000">
              <a:solidFill>
                <a:schemeClr val="bg1"/>
              </a:solidFill>
              <a:latin typeface="Arial Unicode MS" pitchFamily="34" charset="-122"/>
              <a:ea typeface="Arial Unicode MS" pitchFamily="34" charset="-122"/>
              <a:cs typeface="Arial Unicode MS" pitchFamily="34" charset="-122"/>
            </a:endParaRPr>
          </a:p>
        </p:txBody>
      </p:sp>
      <p:sp>
        <p:nvSpPr>
          <p:cNvPr id="4" name="Rectangle 3"/>
          <p:cNvSpPr>
            <a:spLocks noChangeArrowheads="1"/>
          </p:cNvSpPr>
          <p:nvPr/>
        </p:nvSpPr>
        <p:spPr bwMode="auto">
          <a:xfrm>
            <a:off x="4788024" y="1067308"/>
            <a:ext cx="3819351" cy="3285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a:lnSpc>
                <a:spcPct val="150000"/>
              </a:lnSpc>
            </a:pPr>
            <a:r>
              <a:rPr lang="en-US" altLang="zh-CN" sz="1400" dirty="0" smtClean="0">
                <a:latin typeface="微软雅黑" pitchFamily="34" charset="-122"/>
                <a:ea typeface="微软雅黑" pitchFamily="34" charset="-122"/>
                <a:cs typeface="Times New Roman" pitchFamily="18" charset="0"/>
              </a:rPr>
              <a:t>1</a:t>
            </a:r>
            <a:r>
              <a:rPr lang="zh-CN" altLang="zh-CN" sz="1400" dirty="0">
                <a:latin typeface="微软雅黑" pitchFamily="34" charset="-122"/>
                <a:ea typeface="微软雅黑" pitchFamily="34" charset="-122"/>
                <a:cs typeface="Times New Roman" pitchFamily="18" charset="0"/>
              </a:rPr>
              <a:t>、在地下室设置一座制冷机房</a:t>
            </a:r>
            <a:r>
              <a:rPr lang="en-US" altLang="zh-CN" sz="1400" dirty="0">
                <a:latin typeface="微软雅黑" pitchFamily="34" charset="-122"/>
                <a:ea typeface="微软雅黑" pitchFamily="34" charset="-122"/>
                <a:cs typeface="Times New Roman" pitchFamily="18" charset="0"/>
              </a:rPr>
              <a:t>,</a:t>
            </a:r>
            <a:r>
              <a:rPr lang="zh-CN" altLang="zh-CN" sz="1400" dirty="0">
                <a:latin typeface="微软雅黑" pitchFamily="34" charset="-122"/>
                <a:ea typeface="微软雅黑" pitchFamily="34" charset="-122"/>
                <a:cs typeface="Times New Roman" pitchFamily="18" charset="0"/>
              </a:rPr>
              <a:t>为科技馆空调系统供冷。制冷机房采用两台高能效的离心式电制冷机组，并辅以一台部分负荷调节性能好的螺杆式电制冷机组。冷冻水供、回水温度为</a:t>
            </a:r>
            <a:r>
              <a:rPr lang="en-US" altLang="zh-CN" sz="1400" dirty="0">
                <a:latin typeface="微软雅黑" pitchFamily="34" charset="-122"/>
                <a:ea typeface="微软雅黑" pitchFamily="34" charset="-122"/>
                <a:cs typeface="Times New Roman" pitchFamily="18" charset="0"/>
              </a:rPr>
              <a:t>6</a:t>
            </a:r>
            <a:r>
              <a:rPr lang="zh-CN" altLang="zh-CN" sz="1400" dirty="0">
                <a:latin typeface="微软雅黑" pitchFamily="34" charset="-122"/>
                <a:ea typeface="微软雅黑" pitchFamily="34" charset="-122"/>
                <a:cs typeface="Times New Roman" pitchFamily="18" charset="0"/>
              </a:rPr>
              <a:t>℃</a:t>
            </a:r>
            <a:r>
              <a:rPr lang="en-US" altLang="zh-CN" sz="1400" dirty="0">
                <a:latin typeface="微软雅黑" pitchFamily="34" charset="-122"/>
                <a:ea typeface="微软雅黑" pitchFamily="34" charset="-122"/>
                <a:cs typeface="Times New Roman" pitchFamily="18" charset="0"/>
              </a:rPr>
              <a:t>/12</a:t>
            </a:r>
            <a:r>
              <a:rPr lang="zh-CN" altLang="zh-CN" sz="1400" dirty="0">
                <a:latin typeface="微软雅黑" pitchFamily="34" charset="-122"/>
                <a:ea typeface="微软雅黑" pitchFamily="34" charset="-122"/>
                <a:cs typeface="Times New Roman" pitchFamily="18" charset="0"/>
              </a:rPr>
              <a:t>℃。设计选用变频型离心式制冷机组和变频型螺杆式制冷机组，可大大提高部分负荷制冷性能。</a:t>
            </a:r>
          </a:p>
          <a:p>
            <a:pPr>
              <a:lnSpc>
                <a:spcPct val="150000"/>
              </a:lnSpc>
            </a:pPr>
            <a:r>
              <a:rPr lang="en-US" altLang="zh-CN" sz="1400" dirty="0">
                <a:latin typeface="微软雅黑" pitchFamily="34" charset="-122"/>
                <a:ea typeface="微软雅黑" pitchFamily="34" charset="-122"/>
                <a:cs typeface="Times New Roman" pitchFamily="18" charset="0"/>
              </a:rPr>
              <a:t>2</a:t>
            </a:r>
            <a:r>
              <a:rPr lang="zh-CN" altLang="zh-CN" sz="1400" dirty="0">
                <a:latin typeface="微软雅黑" pitchFamily="34" charset="-122"/>
                <a:ea typeface="微软雅黑" pitchFamily="34" charset="-122"/>
                <a:cs typeface="Times New Roman" pitchFamily="18" charset="0"/>
              </a:rPr>
              <a:t>、空调热源为区域锅炉房，热媒为</a:t>
            </a:r>
            <a:r>
              <a:rPr lang="en-US" altLang="zh-CN" sz="1400" dirty="0">
                <a:latin typeface="微软雅黑" pitchFamily="34" charset="-122"/>
                <a:ea typeface="微软雅黑" pitchFamily="34" charset="-122"/>
                <a:cs typeface="Times New Roman" pitchFamily="18" charset="0"/>
              </a:rPr>
              <a:t>95/70</a:t>
            </a:r>
            <a:r>
              <a:rPr lang="zh-CN" altLang="zh-CN" sz="1400" dirty="0">
                <a:latin typeface="微软雅黑" pitchFamily="34" charset="-122"/>
                <a:ea typeface="微软雅黑" pitchFamily="34" charset="-122"/>
                <a:cs typeface="Times New Roman" pitchFamily="18" charset="0"/>
              </a:rPr>
              <a:t>℃低温热水。在制冷机房设置两台板式换热器为空调系统供热，二次热媒为</a:t>
            </a:r>
            <a:r>
              <a:rPr lang="en-US" altLang="zh-CN" sz="1400" dirty="0">
                <a:latin typeface="微软雅黑" pitchFamily="34" charset="-122"/>
                <a:ea typeface="微软雅黑" pitchFamily="34" charset="-122"/>
                <a:cs typeface="Times New Roman" pitchFamily="18" charset="0"/>
              </a:rPr>
              <a:t>60/50</a:t>
            </a:r>
            <a:r>
              <a:rPr lang="zh-CN" altLang="zh-CN" sz="1400" dirty="0">
                <a:latin typeface="微软雅黑" pitchFamily="34" charset="-122"/>
                <a:ea typeface="微软雅黑" pitchFamily="34" charset="-122"/>
                <a:cs typeface="Times New Roman" pitchFamily="18" charset="0"/>
              </a:rPr>
              <a:t>℃低温热水。</a:t>
            </a:r>
            <a:endParaRPr lang="zh-CN" altLang="en-US" sz="1400" dirty="0">
              <a:latin typeface="微软雅黑" pitchFamily="34" charset="-122"/>
              <a:ea typeface="微软雅黑" pitchFamily="34" charset="-122"/>
              <a:cs typeface="Times New Roman" pitchFamily="18" charset="0"/>
            </a:endParaRPr>
          </a:p>
        </p:txBody>
      </p:sp>
      <p:graphicFrame>
        <p:nvGraphicFramePr>
          <p:cNvPr id="5" name="表格 4"/>
          <p:cNvGraphicFramePr>
            <a:graphicFrameLocks noGrp="1"/>
          </p:cNvGraphicFramePr>
          <p:nvPr>
            <p:extLst>
              <p:ext uri="{D42A27DB-BD31-4B8C-83A1-F6EECF244321}">
                <p14:modId xmlns:p14="http://schemas.microsoft.com/office/powerpoint/2010/main" val="3220800884"/>
              </p:ext>
            </p:extLst>
          </p:nvPr>
        </p:nvGraphicFramePr>
        <p:xfrm>
          <a:off x="4716016" y="4365104"/>
          <a:ext cx="4371379" cy="1540515"/>
        </p:xfrm>
        <a:graphic>
          <a:graphicData uri="http://schemas.openxmlformats.org/drawingml/2006/table">
            <a:tbl>
              <a:tblPr>
                <a:tableStyleId>{8799B23B-EC83-4686-B30A-512413B5E67A}</a:tableStyleId>
              </a:tblPr>
              <a:tblGrid>
                <a:gridCol w="616069"/>
                <a:gridCol w="634506"/>
                <a:gridCol w="927945"/>
                <a:gridCol w="616069"/>
                <a:gridCol w="574589"/>
                <a:gridCol w="1002201"/>
              </a:tblGrid>
              <a:tr h="181382">
                <a:tc rowSpan="2">
                  <a:txBody>
                    <a:bodyPr/>
                    <a:lstStyle/>
                    <a:p>
                      <a:pPr marL="66675" marR="66675" algn="ctr">
                        <a:spcAft>
                          <a:spcPts val="0"/>
                        </a:spcAft>
                      </a:pPr>
                      <a:r>
                        <a:rPr lang="en-US" sz="750" kern="100">
                          <a:effectLst/>
                        </a:rPr>
                        <a:t> </a:t>
                      </a:r>
                      <a:endParaRPr lang="zh-CN" sz="1050" kern="100">
                        <a:effectLst/>
                      </a:endParaRPr>
                    </a:p>
                    <a:p>
                      <a:pPr marL="66675" marR="66675" algn="ctr">
                        <a:spcAft>
                          <a:spcPts val="0"/>
                        </a:spcAft>
                      </a:pPr>
                      <a:r>
                        <a:rPr lang="zh-CN" sz="1050" kern="100">
                          <a:effectLst/>
                        </a:rPr>
                        <a:t>编号</a:t>
                      </a:r>
                      <a:endParaRPr lang="zh-CN" sz="1050" kern="100">
                        <a:effectLst/>
                        <a:latin typeface="Calibri" panose="020F0502020204030204" pitchFamily="34" charset="0"/>
                        <a:ea typeface="宋体" panose="02010600030101010101" pitchFamily="2" charset="-122"/>
                        <a:cs typeface="Times New Roman" panose="02020603050405020304" pitchFamily="18" charset="0"/>
                      </a:endParaRPr>
                    </a:p>
                  </a:txBody>
                  <a:tcPr marL="0" marR="0" marT="0" marB="0" anchor="ctr"/>
                </a:tc>
                <a:tc rowSpan="2">
                  <a:txBody>
                    <a:bodyPr/>
                    <a:lstStyle/>
                    <a:p>
                      <a:pPr marL="66675" marR="66675" algn="ctr">
                        <a:spcAft>
                          <a:spcPts val="0"/>
                        </a:spcAft>
                      </a:pPr>
                      <a:r>
                        <a:rPr lang="en-US" sz="750" kern="100">
                          <a:effectLst/>
                        </a:rPr>
                        <a:t> </a:t>
                      </a:r>
                      <a:endParaRPr lang="zh-CN" sz="1050" kern="100">
                        <a:effectLst/>
                      </a:endParaRPr>
                    </a:p>
                    <a:p>
                      <a:pPr marL="66675" marR="66675" algn="ctr">
                        <a:spcAft>
                          <a:spcPts val="0"/>
                        </a:spcAft>
                      </a:pPr>
                      <a:r>
                        <a:rPr lang="zh-CN" sz="1050" kern="100">
                          <a:effectLst/>
                        </a:rPr>
                        <a:t>设备</a:t>
                      </a:r>
                      <a:r>
                        <a:rPr lang="zh-CN" sz="1050" kern="100" spc="-10">
                          <a:effectLst/>
                        </a:rPr>
                        <a:t>类</a:t>
                      </a:r>
                      <a:r>
                        <a:rPr lang="zh-CN" sz="1050" kern="100">
                          <a:effectLst/>
                        </a:rPr>
                        <a:t>型</a:t>
                      </a:r>
                      <a:endParaRPr lang="zh-CN" sz="1050" kern="100">
                        <a:effectLst/>
                        <a:latin typeface="Calibri" panose="020F0502020204030204" pitchFamily="34" charset="0"/>
                        <a:ea typeface="宋体" panose="02010600030101010101" pitchFamily="2" charset="-122"/>
                        <a:cs typeface="Times New Roman" panose="02020603050405020304" pitchFamily="18" charset="0"/>
                      </a:endParaRPr>
                    </a:p>
                  </a:txBody>
                  <a:tcPr marL="0" marR="0" marT="0" marB="0" anchor="ctr"/>
                </a:tc>
                <a:tc rowSpan="2">
                  <a:txBody>
                    <a:bodyPr/>
                    <a:lstStyle/>
                    <a:p>
                      <a:pPr marL="66675" marR="66675" algn="ctr">
                        <a:spcAft>
                          <a:spcPts val="0"/>
                        </a:spcAft>
                      </a:pPr>
                      <a:r>
                        <a:rPr lang="en-US" sz="750" kern="100">
                          <a:effectLst/>
                        </a:rPr>
                        <a:t> </a:t>
                      </a:r>
                      <a:endParaRPr lang="zh-CN" sz="1050" kern="100">
                        <a:effectLst/>
                      </a:endParaRPr>
                    </a:p>
                    <a:p>
                      <a:pPr marL="66675" marR="66675" algn="ctr">
                        <a:spcAft>
                          <a:spcPts val="0"/>
                        </a:spcAft>
                      </a:pPr>
                      <a:r>
                        <a:rPr lang="zh-CN" sz="1050" kern="100">
                          <a:effectLst/>
                        </a:rPr>
                        <a:t>额定</a:t>
                      </a:r>
                      <a:r>
                        <a:rPr lang="zh-CN" sz="1050" kern="100" spc="-10">
                          <a:effectLst/>
                        </a:rPr>
                        <a:t>制</a:t>
                      </a:r>
                      <a:r>
                        <a:rPr lang="zh-CN" sz="1050" kern="100">
                          <a:effectLst/>
                        </a:rPr>
                        <a:t>冷</a:t>
                      </a:r>
                      <a:r>
                        <a:rPr lang="zh-CN" sz="1050" kern="100" spc="-290">
                          <a:effectLst/>
                        </a:rPr>
                        <a:t>量</a:t>
                      </a:r>
                      <a:r>
                        <a:rPr lang="zh-CN" sz="1050" kern="100" spc="-10">
                          <a:effectLst/>
                        </a:rPr>
                        <a:t>（</a:t>
                      </a:r>
                      <a:r>
                        <a:rPr lang="en-US" sz="1050" kern="100">
                          <a:effectLst/>
                        </a:rPr>
                        <a:t>kW</a:t>
                      </a:r>
                      <a:r>
                        <a:rPr lang="zh-CN" sz="1050" kern="100">
                          <a:effectLst/>
                        </a:rPr>
                        <a:t>）</a:t>
                      </a:r>
                      <a:endParaRPr lang="zh-CN" sz="1050" kern="100">
                        <a:effectLst/>
                        <a:latin typeface="Calibri" panose="020F0502020204030204" pitchFamily="34" charset="0"/>
                        <a:ea typeface="宋体" panose="02010600030101010101" pitchFamily="2" charset="-122"/>
                        <a:cs typeface="Times New Roman" panose="02020603050405020304" pitchFamily="18" charset="0"/>
                      </a:endParaRPr>
                    </a:p>
                  </a:txBody>
                  <a:tcPr marL="0" marR="0" marT="0" marB="0" anchor="ctr"/>
                </a:tc>
                <a:tc gridSpan="2">
                  <a:txBody>
                    <a:bodyPr/>
                    <a:lstStyle/>
                    <a:p>
                      <a:pPr marL="66675" marR="66675" algn="ctr">
                        <a:spcAft>
                          <a:spcPts val="0"/>
                        </a:spcAft>
                      </a:pPr>
                      <a:r>
                        <a:rPr lang="zh-CN" sz="1050" kern="100">
                          <a:effectLst/>
                        </a:rPr>
                        <a:t>性能</a:t>
                      </a:r>
                      <a:r>
                        <a:rPr lang="zh-CN" sz="1050" kern="100" spc="-10">
                          <a:effectLst/>
                        </a:rPr>
                        <a:t>参</a:t>
                      </a:r>
                      <a:r>
                        <a:rPr lang="zh-CN" sz="1050" kern="100">
                          <a:effectLst/>
                        </a:rPr>
                        <a:t>数</a:t>
                      </a:r>
                      <a:r>
                        <a:rPr lang="zh-CN" sz="1050" kern="100" spc="-15">
                          <a:effectLst/>
                        </a:rPr>
                        <a:t>（</a:t>
                      </a:r>
                      <a:r>
                        <a:rPr lang="en-US" sz="1050" kern="100">
                          <a:effectLst/>
                        </a:rPr>
                        <a:t>W</a:t>
                      </a:r>
                      <a:r>
                        <a:rPr lang="en-US" sz="1050" kern="100" spc="-5">
                          <a:effectLst/>
                        </a:rPr>
                        <a:t>/</a:t>
                      </a:r>
                      <a:r>
                        <a:rPr lang="en-US" sz="1050" kern="100">
                          <a:effectLst/>
                        </a:rPr>
                        <a:t>W</a:t>
                      </a:r>
                      <a:r>
                        <a:rPr lang="zh-CN" sz="1050" kern="100">
                          <a:effectLst/>
                        </a:rPr>
                        <a:t>）</a:t>
                      </a:r>
                      <a:endParaRPr lang="zh-CN" sz="1050" kern="100">
                        <a:effectLst/>
                        <a:latin typeface="Calibri" panose="020F0502020204030204" pitchFamily="34" charset="0"/>
                        <a:ea typeface="宋体" panose="02010600030101010101" pitchFamily="2" charset="-122"/>
                        <a:cs typeface="Times New Roman" panose="02020603050405020304" pitchFamily="18" charset="0"/>
                      </a:endParaRPr>
                    </a:p>
                  </a:txBody>
                  <a:tcPr marL="0" marR="0" marT="0" marB="0" anchor="ctr"/>
                </a:tc>
                <a:tc hMerge="1">
                  <a:txBody>
                    <a:bodyPr/>
                    <a:lstStyle/>
                    <a:p>
                      <a:endParaRPr lang="zh-CN" altLang="en-US"/>
                    </a:p>
                  </a:txBody>
                  <a:tcPr/>
                </a:tc>
                <a:tc rowSpan="2">
                  <a:txBody>
                    <a:bodyPr/>
                    <a:lstStyle/>
                    <a:p>
                      <a:pPr marL="66675" marR="66675" algn="ctr">
                        <a:spcAft>
                          <a:spcPts val="0"/>
                        </a:spcAft>
                      </a:pPr>
                      <a:r>
                        <a:rPr lang="zh-CN" sz="1050" kern="100">
                          <a:effectLst/>
                        </a:rPr>
                        <a:t>是否</a:t>
                      </a:r>
                      <a:r>
                        <a:rPr lang="zh-CN" sz="1050" kern="100" spc="-10">
                          <a:effectLst/>
                        </a:rPr>
                        <a:t>满</a:t>
                      </a:r>
                      <a:r>
                        <a:rPr lang="zh-CN" sz="1050" kern="100">
                          <a:effectLst/>
                        </a:rPr>
                        <a:t>足</a:t>
                      </a:r>
                      <a:endParaRPr lang="zh-CN" sz="1050" kern="100">
                        <a:effectLst/>
                        <a:latin typeface="Calibri" panose="020F0502020204030204" pitchFamily="34" charset="0"/>
                        <a:ea typeface="宋体" panose="02010600030101010101" pitchFamily="2" charset="-122"/>
                        <a:cs typeface="Times New Roman" panose="02020603050405020304" pitchFamily="18" charset="0"/>
                      </a:endParaRPr>
                    </a:p>
                  </a:txBody>
                  <a:tcPr marL="0" marR="0" marT="0" marB="0" anchor="ctr"/>
                </a:tc>
              </a:tr>
              <a:tr h="181382">
                <a:tc vMerge="1">
                  <a:txBody>
                    <a:bodyPr/>
                    <a:lstStyle/>
                    <a:p>
                      <a:endParaRPr lang="zh-CN" altLang="en-US"/>
                    </a:p>
                  </a:txBody>
                  <a:tcPr/>
                </a:tc>
                <a:tc vMerge="1">
                  <a:txBody>
                    <a:bodyPr/>
                    <a:lstStyle/>
                    <a:p>
                      <a:endParaRPr lang="zh-CN" altLang="en-US"/>
                    </a:p>
                  </a:txBody>
                  <a:tcPr/>
                </a:tc>
                <a:tc vMerge="1">
                  <a:txBody>
                    <a:bodyPr/>
                    <a:lstStyle/>
                    <a:p>
                      <a:endParaRPr lang="zh-CN" altLang="en-US"/>
                    </a:p>
                  </a:txBody>
                  <a:tcPr/>
                </a:tc>
                <a:tc>
                  <a:txBody>
                    <a:bodyPr/>
                    <a:lstStyle/>
                    <a:p>
                      <a:pPr marL="66675" marR="66675" algn="ctr">
                        <a:spcAft>
                          <a:spcPts val="0"/>
                        </a:spcAft>
                      </a:pPr>
                      <a:r>
                        <a:rPr lang="zh-CN" sz="1050" kern="100">
                          <a:effectLst/>
                        </a:rPr>
                        <a:t>实际</a:t>
                      </a:r>
                      <a:r>
                        <a:rPr lang="zh-CN" sz="1050" kern="100" spc="-10">
                          <a:effectLst/>
                        </a:rPr>
                        <a:t>设</a:t>
                      </a:r>
                      <a:r>
                        <a:rPr lang="zh-CN" sz="1050" kern="100">
                          <a:effectLst/>
                        </a:rPr>
                        <a:t>备</a:t>
                      </a:r>
                      <a:endParaRPr lang="zh-CN" sz="1050" kern="100">
                        <a:effectLst/>
                        <a:latin typeface="Calibri" panose="020F0502020204030204" pitchFamily="34" charset="0"/>
                        <a:ea typeface="宋体" panose="02010600030101010101" pitchFamily="2" charset="-122"/>
                        <a:cs typeface="Times New Roman" panose="02020603050405020304" pitchFamily="18" charset="0"/>
                      </a:endParaRPr>
                    </a:p>
                  </a:txBody>
                  <a:tcPr marL="0" marR="0" marT="0" marB="0" anchor="ctr"/>
                </a:tc>
                <a:tc>
                  <a:txBody>
                    <a:bodyPr/>
                    <a:lstStyle/>
                    <a:p>
                      <a:pPr marL="66675" marR="66675" algn="ctr">
                        <a:spcAft>
                          <a:spcPts val="0"/>
                        </a:spcAft>
                      </a:pPr>
                      <a:r>
                        <a:rPr lang="zh-CN" sz="1050" kern="100">
                          <a:effectLst/>
                        </a:rPr>
                        <a:t>标准</a:t>
                      </a:r>
                      <a:r>
                        <a:rPr lang="zh-CN" sz="1050" kern="100" spc="-10">
                          <a:effectLst/>
                        </a:rPr>
                        <a:t>要</a:t>
                      </a:r>
                      <a:r>
                        <a:rPr lang="zh-CN" sz="1050" kern="100">
                          <a:effectLst/>
                        </a:rPr>
                        <a:t>求</a:t>
                      </a:r>
                      <a:endParaRPr lang="zh-CN" sz="1050" kern="100">
                        <a:effectLst/>
                        <a:latin typeface="Calibri" panose="020F0502020204030204" pitchFamily="34" charset="0"/>
                        <a:ea typeface="宋体" panose="02010600030101010101" pitchFamily="2" charset="-122"/>
                        <a:cs typeface="Times New Roman" panose="02020603050405020304" pitchFamily="18" charset="0"/>
                      </a:endParaRPr>
                    </a:p>
                  </a:txBody>
                  <a:tcPr marL="0" marR="0" marT="0" marB="0" anchor="ctr"/>
                </a:tc>
                <a:tc vMerge="1">
                  <a:txBody>
                    <a:bodyPr/>
                    <a:lstStyle/>
                    <a:p>
                      <a:endParaRPr lang="zh-CN" altLang="en-US"/>
                    </a:p>
                  </a:txBody>
                  <a:tcPr/>
                </a:tc>
              </a:tr>
              <a:tr h="332450">
                <a:tc>
                  <a:txBody>
                    <a:bodyPr/>
                    <a:lstStyle/>
                    <a:p>
                      <a:pPr algn="ctr">
                        <a:spcAft>
                          <a:spcPts val="0"/>
                        </a:spcAft>
                      </a:pPr>
                      <a:r>
                        <a:rPr lang="en-US" sz="1050" kern="0">
                          <a:effectLst/>
                        </a:rPr>
                        <a:t>L-B1-1</a:t>
                      </a:r>
                      <a:endParaRPr lang="zh-CN" sz="1050" kern="100">
                        <a:effectLst/>
                        <a:latin typeface="Calibri" panose="020F0502020204030204" pitchFamily="34" charset="0"/>
                        <a:ea typeface="宋体" panose="02010600030101010101" pitchFamily="2" charset="-122"/>
                        <a:cs typeface="Times New Roman" panose="02020603050405020304" pitchFamily="18" charset="0"/>
                      </a:endParaRPr>
                    </a:p>
                  </a:txBody>
                  <a:tcPr marL="0" marR="0" marT="0" marB="0" anchor="ctr"/>
                </a:tc>
                <a:tc>
                  <a:txBody>
                    <a:bodyPr/>
                    <a:lstStyle/>
                    <a:p>
                      <a:pPr algn="ctr">
                        <a:spcAft>
                          <a:spcPts val="0"/>
                        </a:spcAft>
                      </a:pPr>
                      <a:r>
                        <a:rPr lang="en-US" sz="1050" kern="0">
                          <a:effectLst/>
                        </a:rPr>
                        <a:t>19XR5051385CQS52</a:t>
                      </a:r>
                      <a:r>
                        <a:rPr lang="zh-CN" sz="1050" kern="0">
                          <a:effectLst/>
                        </a:rPr>
                        <a:t>型</a:t>
                      </a:r>
                      <a:endParaRPr lang="zh-CN" sz="1050" kern="100">
                        <a:effectLst/>
                        <a:latin typeface="Calibri" panose="020F0502020204030204" pitchFamily="34" charset="0"/>
                        <a:ea typeface="宋体" panose="02010600030101010101" pitchFamily="2" charset="-122"/>
                        <a:cs typeface="Times New Roman" panose="02020603050405020304" pitchFamily="18" charset="0"/>
                      </a:endParaRPr>
                    </a:p>
                  </a:txBody>
                  <a:tcPr marL="0" marR="0" marT="0" marB="0" anchor="ctr"/>
                </a:tc>
                <a:tc>
                  <a:txBody>
                    <a:bodyPr/>
                    <a:lstStyle/>
                    <a:p>
                      <a:pPr algn="ctr">
                        <a:spcAft>
                          <a:spcPts val="0"/>
                        </a:spcAft>
                      </a:pPr>
                      <a:r>
                        <a:rPr lang="en-US" sz="1050" kern="0">
                          <a:effectLst/>
                        </a:rPr>
                        <a:t>1934</a:t>
                      </a:r>
                      <a:endParaRPr lang="zh-CN" sz="1050" kern="100">
                        <a:effectLst/>
                        <a:latin typeface="Calibri" panose="020F0502020204030204" pitchFamily="34" charset="0"/>
                        <a:ea typeface="宋体" panose="02010600030101010101" pitchFamily="2" charset="-122"/>
                        <a:cs typeface="Times New Roman" panose="02020603050405020304" pitchFamily="18" charset="0"/>
                      </a:endParaRPr>
                    </a:p>
                  </a:txBody>
                  <a:tcPr marL="0" marR="0" marT="0" marB="0" anchor="ctr"/>
                </a:tc>
                <a:tc>
                  <a:txBody>
                    <a:bodyPr/>
                    <a:lstStyle/>
                    <a:p>
                      <a:pPr algn="ctr">
                        <a:spcAft>
                          <a:spcPts val="0"/>
                        </a:spcAft>
                      </a:pPr>
                      <a:r>
                        <a:rPr lang="en-US" sz="1050" kern="0">
                          <a:effectLst/>
                        </a:rPr>
                        <a:t>5.54</a:t>
                      </a:r>
                      <a:endParaRPr lang="zh-CN" sz="1050" kern="100">
                        <a:effectLst/>
                        <a:latin typeface="Calibri" panose="020F0502020204030204" pitchFamily="34" charset="0"/>
                        <a:ea typeface="宋体" panose="02010600030101010101" pitchFamily="2" charset="-122"/>
                        <a:cs typeface="Times New Roman" panose="02020603050405020304" pitchFamily="18" charset="0"/>
                      </a:endParaRPr>
                    </a:p>
                  </a:txBody>
                  <a:tcPr marL="0" marR="0" marT="0" marB="0" anchor="ctr"/>
                </a:tc>
                <a:tc>
                  <a:txBody>
                    <a:bodyPr/>
                    <a:lstStyle/>
                    <a:p>
                      <a:pPr algn="ctr">
                        <a:spcAft>
                          <a:spcPts val="0"/>
                        </a:spcAft>
                      </a:pPr>
                      <a:r>
                        <a:rPr lang="en-US" sz="1050" kern="0">
                          <a:effectLst/>
                        </a:rPr>
                        <a:t>5.10</a:t>
                      </a:r>
                      <a:endParaRPr lang="zh-CN" sz="1050" kern="100">
                        <a:effectLst/>
                        <a:latin typeface="Calibri" panose="020F0502020204030204" pitchFamily="34" charset="0"/>
                        <a:ea typeface="宋体" panose="02010600030101010101" pitchFamily="2" charset="-122"/>
                        <a:cs typeface="Times New Roman" panose="02020603050405020304" pitchFamily="18" charset="0"/>
                      </a:endParaRPr>
                    </a:p>
                  </a:txBody>
                  <a:tcPr marL="0" marR="0" marT="0" marB="0" anchor="ctr"/>
                </a:tc>
                <a:tc>
                  <a:txBody>
                    <a:bodyPr/>
                    <a:lstStyle/>
                    <a:p>
                      <a:pPr algn="ctr">
                        <a:spcAft>
                          <a:spcPts val="0"/>
                        </a:spcAft>
                      </a:pPr>
                      <a:r>
                        <a:rPr lang="zh-CN" sz="1050" kern="100">
                          <a:effectLst/>
                        </a:rPr>
                        <a:t>√</a:t>
                      </a:r>
                      <a:endParaRPr lang="zh-CN" sz="1050" kern="100">
                        <a:effectLst/>
                        <a:latin typeface="Calibri" panose="020F0502020204030204" pitchFamily="34" charset="0"/>
                        <a:ea typeface="宋体" panose="02010600030101010101" pitchFamily="2" charset="-122"/>
                        <a:cs typeface="Times New Roman" panose="02020603050405020304" pitchFamily="18" charset="0"/>
                      </a:endParaRPr>
                    </a:p>
                  </a:txBody>
                  <a:tcPr marL="0" marR="0" marT="0" marB="0" anchor="ctr"/>
                </a:tc>
              </a:tr>
              <a:tr h="350837">
                <a:tc>
                  <a:txBody>
                    <a:bodyPr/>
                    <a:lstStyle/>
                    <a:p>
                      <a:pPr algn="ctr">
                        <a:spcAft>
                          <a:spcPts val="0"/>
                        </a:spcAft>
                      </a:pPr>
                      <a:r>
                        <a:rPr lang="en-US" sz="1050" kern="0">
                          <a:effectLst/>
                        </a:rPr>
                        <a:t>L-B1-2</a:t>
                      </a:r>
                      <a:endParaRPr lang="zh-CN" sz="1050" kern="100">
                        <a:effectLst/>
                        <a:latin typeface="Calibri" panose="020F0502020204030204" pitchFamily="34" charset="0"/>
                        <a:ea typeface="宋体" panose="02010600030101010101" pitchFamily="2" charset="-122"/>
                        <a:cs typeface="Times New Roman" panose="02020603050405020304" pitchFamily="18" charset="0"/>
                      </a:endParaRPr>
                    </a:p>
                  </a:txBody>
                  <a:tcPr marL="0" marR="0" marT="0" marB="0" anchor="ctr"/>
                </a:tc>
                <a:tc>
                  <a:txBody>
                    <a:bodyPr/>
                    <a:lstStyle/>
                    <a:p>
                      <a:pPr algn="ctr">
                        <a:spcAft>
                          <a:spcPts val="0"/>
                        </a:spcAft>
                      </a:pPr>
                      <a:r>
                        <a:rPr lang="en-US" sz="1050" kern="0">
                          <a:effectLst/>
                        </a:rPr>
                        <a:t>19XR5051385CQS52</a:t>
                      </a:r>
                      <a:r>
                        <a:rPr lang="zh-CN" sz="1050" kern="0">
                          <a:effectLst/>
                        </a:rPr>
                        <a:t>型</a:t>
                      </a:r>
                      <a:endParaRPr lang="zh-CN" sz="1050" kern="100">
                        <a:effectLst/>
                        <a:latin typeface="Calibri" panose="020F0502020204030204" pitchFamily="34" charset="0"/>
                        <a:ea typeface="宋体" panose="02010600030101010101" pitchFamily="2" charset="-122"/>
                        <a:cs typeface="Times New Roman" panose="02020603050405020304" pitchFamily="18" charset="0"/>
                      </a:endParaRPr>
                    </a:p>
                  </a:txBody>
                  <a:tcPr marL="0" marR="0" marT="0" marB="0" anchor="ctr"/>
                </a:tc>
                <a:tc>
                  <a:txBody>
                    <a:bodyPr/>
                    <a:lstStyle/>
                    <a:p>
                      <a:pPr algn="ctr">
                        <a:spcAft>
                          <a:spcPts val="0"/>
                        </a:spcAft>
                      </a:pPr>
                      <a:r>
                        <a:rPr lang="en-US" sz="1050" kern="0">
                          <a:effectLst/>
                        </a:rPr>
                        <a:t>1934</a:t>
                      </a:r>
                      <a:endParaRPr lang="zh-CN" sz="1050" kern="100">
                        <a:effectLst/>
                        <a:latin typeface="Calibri" panose="020F0502020204030204" pitchFamily="34" charset="0"/>
                        <a:ea typeface="宋体" panose="02010600030101010101" pitchFamily="2" charset="-122"/>
                        <a:cs typeface="Times New Roman" panose="02020603050405020304" pitchFamily="18" charset="0"/>
                      </a:endParaRPr>
                    </a:p>
                  </a:txBody>
                  <a:tcPr marL="0" marR="0" marT="0" marB="0" anchor="ctr"/>
                </a:tc>
                <a:tc>
                  <a:txBody>
                    <a:bodyPr/>
                    <a:lstStyle/>
                    <a:p>
                      <a:pPr algn="ctr">
                        <a:spcAft>
                          <a:spcPts val="0"/>
                        </a:spcAft>
                      </a:pPr>
                      <a:r>
                        <a:rPr lang="en-US" sz="1050" kern="0">
                          <a:effectLst/>
                        </a:rPr>
                        <a:t>5.54</a:t>
                      </a:r>
                      <a:endParaRPr lang="zh-CN" sz="1050" kern="100">
                        <a:effectLst/>
                        <a:latin typeface="Calibri" panose="020F0502020204030204" pitchFamily="34" charset="0"/>
                        <a:ea typeface="宋体" panose="02010600030101010101" pitchFamily="2" charset="-122"/>
                        <a:cs typeface="Times New Roman" panose="02020603050405020304" pitchFamily="18" charset="0"/>
                      </a:endParaRPr>
                    </a:p>
                  </a:txBody>
                  <a:tcPr marL="0" marR="0" marT="0" marB="0" anchor="ctr"/>
                </a:tc>
                <a:tc>
                  <a:txBody>
                    <a:bodyPr/>
                    <a:lstStyle/>
                    <a:p>
                      <a:pPr algn="ctr">
                        <a:spcAft>
                          <a:spcPts val="0"/>
                        </a:spcAft>
                      </a:pPr>
                      <a:r>
                        <a:rPr lang="en-US" sz="1050" kern="0">
                          <a:effectLst/>
                        </a:rPr>
                        <a:t>5.10</a:t>
                      </a:r>
                      <a:endParaRPr lang="zh-CN" sz="1050" kern="100">
                        <a:effectLst/>
                        <a:latin typeface="Calibri" panose="020F0502020204030204" pitchFamily="34" charset="0"/>
                        <a:ea typeface="宋体" panose="02010600030101010101" pitchFamily="2" charset="-122"/>
                        <a:cs typeface="Times New Roman" panose="02020603050405020304" pitchFamily="18" charset="0"/>
                      </a:endParaRPr>
                    </a:p>
                  </a:txBody>
                  <a:tcPr marL="0" marR="0" marT="0" marB="0" anchor="ctr"/>
                </a:tc>
                <a:tc>
                  <a:txBody>
                    <a:bodyPr/>
                    <a:lstStyle/>
                    <a:p>
                      <a:pPr algn="ctr">
                        <a:spcAft>
                          <a:spcPts val="0"/>
                        </a:spcAft>
                      </a:pPr>
                      <a:r>
                        <a:rPr lang="zh-CN" sz="1050" kern="100">
                          <a:effectLst/>
                        </a:rPr>
                        <a:t>√</a:t>
                      </a:r>
                      <a:endParaRPr lang="zh-CN" sz="1050" kern="100">
                        <a:effectLst/>
                        <a:latin typeface="Calibri" panose="020F0502020204030204" pitchFamily="34" charset="0"/>
                        <a:ea typeface="宋体" panose="02010600030101010101" pitchFamily="2" charset="-122"/>
                        <a:cs typeface="Times New Roman" panose="02020603050405020304" pitchFamily="18" charset="0"/>
                      </a:endParaRPr>
                    </a:p>
                  </a:txBody>
                  <a:tcPr marL="0" marR="0" marT="0" marB="0" anchor="ctr"/>
                </a:tc>
              </a:tr>
              <a:tr h="355806">
                <a:tc>
                  <a:txBody>
                    <a:bodyPr/>
                    <a:lstStyle/>
                    <a:p>
                      <a:pPr algn="ctr">
                        <a:spcAft>
                          <a:spcPts val="0"/>
                        </a:spcAft>
                      </a:pPr>
                      <a:r>
                        <a:rPr lang="en-US" sz="1050" kern="0">
                          <a:effectLst/>
                        </a:rPr>
                        <a:t>L-B1-3</a:t>
                      </a:r>
                      <a:endParaRPr lang="zh-CN" sz="1050" kern="100">
                        <a:effectLst/>
                        <a:latin typeface="Calibri" panose="020F0502020204030204" pitchFamily="34" charset="0"/>
                        <a:ea typeface="宋体" panose="02010600030101010101" pitchFamily="2" charset="-122"/>
                        <a:cs typeface="Times New Roman" panose="02020603050405020304" pitchFamily="18" charset="0"/>
                      </a:endParaRPr>
                    </a:p>
                  </a:txBody>
                  <a:tcPr marL="0" marR="0" marT="0" marB="0" anchor="ctr"/>
                </a:tc>
                <a:tc>
                  <a:txBody>
                    <a:bodyPr/>
                    <a:lstStyle/>
                    <a:p>
                      <a:pPr algn="ctr">
                        <a:spcAft>
                          <a:spcPts val="0"/>
                        </a:spcAft>
                      </a:pPr>
                      <a:r>
                        <a:rPr lang="en-US" sz="1050" kern="0">
                          <a:effectLst/>
                        </a:rPr>
                        <a:t>30XW0702</a:t>
                      </a:r>
                      <a:r>
                        <a:rPr lang="zh-CN" sz="1050" kern="0">
                          <a:effectLst/>
                        </a:rPr>
                        <a:t>型</a:t>
                      </a:r>
                      <a:endParaRPr lang="zh-CN" sz="1050" kern="100">
                        <a:effectLst/>
                        <a:latin typeface="Calibri" panose="020F0502020204030204" pitchFamily="34" charset="0"/>
                        <a:ea typeface="宋体" panose="02010600030101010101" pitchFamily="2" charset="-122"/>
                        <a:cs typeface="Times New Roman" panose="02020603050405020304" pitchFamily="18" charset="0"/>
                      </a:endParaRPr>
                    </a:p>
                  </a:txBody>
                  <a:tcPr marL="0" marR="0" marT="0" marB="0" anchor="ctr"/>
                </a:tc>
                <a:tc>
                  <a:txBody>
                    <a:bodyPr/>
                    <a:lstStyle/>
                    <a:p>
                      <a:pPr algn="ctr">
                        <a:spcAft>
                          <a:spcPts val="0"/>
                        </a:spcAft>
                      </a:pPr>
                      <a:r>
                        <a:rPr lang="en-US" sz="1050" kern="0">
                          <a:effectLst/>
                        </a:rPr>
                        <a:t>720.8</a:t>
                      </a:r>
                      <a:endParaRPr lang="zh-CN" sz="1050" kern="100">
                        <a:effectLst/>
                        <a:latin typeface="Calibri" panose="020F0502020204030204" pitchFamily="34" charset="0"/>
                        <a:ea typeface="宋体" panose="02010600030101010101" pitchFamily="2" charset="-122"/>
                        <a:cs typeface="Times New Roman" panose="02020603050405020304" pitchFamily="18" charset="0"/>
                      </a:endParaRPr>
                    </a:p>
                  </a:txBody>
                  <a:tcPr marL="0" marR="0" marT="0" marB="0" anchor="ctr"/>
                </a:tc>
                <a:tc>
                  <a:txBody>
                    <a:bodyPr/>
                    <a:lstStyle/>
                    <a:p>
                      <a:pPr algn="ctr">
                        <a:spcAft>
                          <a:spcPts val="0"/>
                        </a:spcAft>
                      </a:pPr>
                      <a:r>
                        <a:rPr lang="en-US" sz="1050" kern="0">
                          <a:effectLst/>
                        </a:rPr>
                        <a:t>5.50</a:t>
                      </a:r>
                      <a:endParaRPr lang="zh-CN" sz="1050" kern="100">
                        <a:effectLst/>
                        <a:latin typeface="Calibri" panose="020F0502020204030204" pitchFamily="34" charset="0"/>
                        <a:ea typeface="宋体" panose="02010600030101010101" pitchFamily="2" charset="-122"/>
                        <a:cs typeface="Times New Roman" panose="02020603050405020304" pitchFamily="18" charset="0"/>
                      </a:endParaRPr>
                    </a:p>
                  </a:txBody>
                  <a:tcPr marL="0" marR="0" marT="0" marB="0" anchor="ctr"/>
                </a:tc>
                <a:tc>
                  <a:txBody>
                    <a:bodyPr/>
                    <a:lstStyle/>
                    <a:p>
                      <a:pPr algn="ctr">
                        <a:spcAft>
                          <a:spcPts val="0"/>
                        </a:spcAft>
                      </a:pPr>
                      <a:r>
                        <a:rPr lang="en-US" sz="1050" kern="0">
                          <a:effectLst/>
                        </a:rPr>
                        <a:t>4.30</a:t>
                      </a:r>
                      <a:endParaRPr lang="zh-CN" sz="1050" kern="100">
                        <a:effectLst/>
                        <a:latin typeface="Calibri" panose="020F0502020204030204" pitchFamily="34" charset="0"/>
                        <a:ea typeface="宋体" panose="02010600030101010101" pitchFamily="2" charset="-122"/>
                        <a:cs typeface="Times New Roman" panose="02020603050405020304" pitchFamily="18" charset="0"/>
                      </a:endParaRPr>
                    </a:p>
                  </a:txBody>
                  <a:tcPr marL="0" marR="0" marT="0" marB="0" anchor="ctr"/>
                </a:tc>
                <a:tc>
                  <a:txBody>
                    <a:bodyPr/>
                    <a:lstStyle/>
                    <a:p>
                      <a:pPr algn="ctr">
                        <a:spcAft>
                          <a:spcPts val="0"/>
                        </a:spcAft>
                      </a:pPr>
                      <a:r>
                        <a:rPr lang="zh-CN" sz="1050" kern="100" dirty="0">
                          <a:effectLst/>
                        </a:rPr>
                        <a:t>√</a:t>
                      </a:r>
                      <a:endParaRPr lang="zh-CN" sz="105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0" marR="0" marT="0" marB="0" anchor="ctr"/>
                </a:tc>
              </a:tr>
            </a:tbl>
          </a:graphicData>
        </a:graphic>
      </p:graphicFrame>
      <p:sp>
        <p:nvSpPr>
          <p:cNvPr id="7" name="矩形 6"/>
          <p:cNvSpPr/>
          <p:nvPr/>
        </p:nvSpPr>
        <p:spPr>
          <a:xfrm>
            <a:off x="107505" y="1067308"/>
            <a:ext cx="4392488" cy="4406976"/>
          </a:xfrm>
          <a:prstGeom prst="rect">
            <a:avLst/>
          </a:prstGeom>
        </p:spPr>
        <p:txBody>
          <a:bodyPr wrap="square">
            <a:spAutoFit/>
          </a:bodyPr>
          <a:lstStyle/>
          <a:p>
            <a:pPr algn="just">
              <a:lnSpc>
                <a:spcPct val="150000"/>
              </a:lnSpc>
              <a:spcAft>
                <a:spcPts val="0"/>
              </a:spcAft>
            </a:pPr>
            <a:r>
              <a:rPr lang="en-US" altLang="zh-CN" sz="1400" kern="100" spc="-10" dirty="0">
                <a:latin typeface="微软雅黑" panose="020B0503020204020204" pitchFamily="34" charset="-122"/>
                <a:ea typeface="微软雅黑" panose="020B0503020204020204" pitchFamily="34" charset="-122"/>
                <a:cs typeface="Times New Roman" panose="02020603050405020304" pitchFamily="18" charset="0"/>
              </a:rPr>
              <a:t>1</a:t>
            </a:r>
            <a:r>
              <a:rPr lang="zh-CN" altLang="zh-CN" sz="1400" kern="100" spc="-10" dirty="0">
                <a:latin typeface="微软雅黑" panose="020B0503020204020204" pitchFamily="34" charset="-122"/>
                <a:ea typeface="微软雅黑" panose="020B0503020204020204" pitchFamily="34" charset="-122"/>
                <a:cs typeface="Times New Roman" panose="02020603050405020304" pitchFamily="18" charset="0"/>
              </a:rPr>
              <a:t>、本次设计采用建筑能耗监测系统，根据建筑的功能归属等情况，对照明、电梯、空调、给水排水等系统的用电能耗实现分项、分区的计量。</a:t>
            </a:r>
            <a:endParaRPr lang="zh-CN" altLang="zh-CN" sz="1400" kern="100" dirty="0">
              <a:latin typeface="微软雅黑" panose="020B0503020204020204" pitchFamily="34" charset="-122"/>
              <a:ea typeface="微软雅黑" panose="020B0503020204020204" pitchFamily="34" charset="-122"/>
              <a:cs typeface="Times New Roman" panose="02020603050405020304" pitchFamily="18" charset="0"/>
            </a:endParaRPr>
          </a:p>
          <a:p>
            <a:pPr algn="just">
              <a:lnSpc>
                <a:spcPct val="150000"/>
              </a:lnSpc>
              <a:spcAft>
                <a:spcPts val="0"/>
              </a:spcAft>
            </a:pPr>
            <a:r>
              <a:rPr lang="en-US" altLang="zh-CN" sz="1400" kern="100" spc="-10" dirty="0">
                <a:latin typeface="微软雅黑" panose="020B0503020204020204" pitchFamily="34" charset="-122"/>
                <a:ea typeface="微软雅黑" panose="020B0503020204020204" pitchFamily="34" charset="-122"/>
                <a:cs typeface="Times New Roman" panose="02020603050405020304" pitchFamily="18" charset="0"/>
              </a:rPr>
              <a:t>2</a:t>
            </a:r>
            <a:r>
              <a:rPr lang="zh-CN" altLang="zh-CN" sz="1400" kern="100" spc="-10" dirty="0">
                <a:latin typeface="微软雅黑" panose="020B0503020204020204" pitchFamily="34" charset="-122"/>
                <a:ea typeface="微软雅黑" panose="020B0503020204020204" pitchFamily="34" charset="-122"/>
                <a:cs typeface="Times New Roman" panose="02020603050405020304" pitchFamily="18" charset="0"/>
              </a:rPr>
              <a:t>、建筑能耗监测系统通过对智能建筑安装分类和分项能耗计量装置，实现对建筑耗电、耗气、耗水、集中供热、供冷等能耗的在线监测和动态分析功能。</a:t>
            </a:r>
            <a:endParaRPr lang="zh-CN" altLang="zh-CN" sz="1400" kern="100" dirty="0">
              <a:latin typeface="微软雅黑" panose="020B0503020204020204" pitchFamily="34" charset="-122"/>
              <a:ea typeface="微软雅黑" panose="020B0503020204020204" pitchFamily="34" charset="-122"/>
              <a:cs typeface="Times New Roman" panose="02020603050405020304" pitchFamily="18" charset="0"/>
            </a:endParaRPr>
          </a:p>
          <a:p>
            <a:pPr algn="just">
              <a:lnSpc>
                <a:spcPct val="150000"/>
              </a:lnSpc>
              <a:spcBef>
                <a:spcPts val="600"/>
              </a:spcBef>
              <a:spcAft>
                <a:spcPts val="600"/>
              </a:spcAft>
            </a:pPr>
            <a:r>
              <a:rPr lang="en-US" altLang="zh-CN" sz="1400" kern="100" spc="-10" dirty="0">
                <a:latin typeface="微软雅黑" panose="020B0503020204020204" pitchFamily="34" charset="-122"/>
                <a:ea typeface="微软雅黑" panose="020B0503020204020204" pitchFamily="34" charset="-122"/>
                <a:cs typeface="Times New Roman" panose="02020603050405020304" pitchFamily="18" charset="0"/>
              </a:rPr>
              <a:t>3</a:t>
            </a:r>
            <a:r>
              <a:rPr lang="zh-CN" altLang="zh-CN" sz="1400" kern="100" spc="-10" dirty="0">
                <a:latin typeface="微软雅黑" panose="020B0503020204020204" pitchFamily="34" charset="-122"/>
                <a:ea typeface="微软雅黑" panose="020B0503020204020204" pitchFamily="34" charset="-122"/>
                <a:cs typeface="Times New Roman" panose="02020603050405020304" pitchFamily="18" charset="0"/>
              </a:rPr>
              <a:t>、系统由数据采集子系统、数据中转站和数据中心组成。</a:t>
            </a:r>
            <a:endParaRPr lang="zh-CN" altLang="zh-CN" sz="1400" kern="100" dirty="0">
              <a:latin typeface="微软雅黑" panose="020B0503020204020204" pitchFamily="34" charset="-122"/>
              <a:ea typeface="微软雅黑" panose="020B0503020204020204" pitchFamily="34" charset="-122"/>
              <a:cs typeface="Times New Roman" panose="02020603050405020304" pitchFamily="18" charset="0"/>
            </a:endParaRPr>
          </a:p>
          <a:p>
            <a:pPr>
              <a:lnSpc>
                <a:spcPct val="150000"/>
              </a:lnSpc>
            </a:pPr>
            <a:r>
              <a:rPr lang="en-US" altLang="zh-CN" sz="1400" kern="100" dirty="0">
                <a:solidFill>
                  <a:srgbClr val="000000"/>
                </a:solidFill>
                <a:latin typeface="微软雅黑" panose="020B0503020204020204" pitchFamily="34" charset="-122"/>
                <a:ea typeface="微软雅黑" panose="020B0503020204020204" pitchFamily="34" charset="-122"/>
                <a:cs typeface="宋体" panose="02010600030101010101" pitchFamily="2" charset="-122"/>
              </a:rPr>
              <a:t>4</a:t>
            </a:r>
            <a:r>
              <a:rPr lang="zh-CN" altLang="zh-CN" sz="1400" kern="100" dirty="0">
                <a:solidFill>
                  <a:srgbClr val="000000"/>
                </a:solidFill>
                <a:latin typeface="微软雅黑" panose="020B0503020204020204" pitchFamily="34" charset="-122"/>
                <a:ea typeface="微软雅黑" panose="020B0503020204020204" pitchFamily="34" charset="-122"/>
                <a:cs typeface="宋体" panose="02010600030101010101" pitchFamily="2" charset="-122"/>
              </a:rPr>
              <a:t>、根据本项目自身特点进行设</a:t>
            </a:r>
            <a:r>
              <a:rPr lang="zh-CN" altLang="zh-CN" sz="1400" kern="100" dirty="0">
                <a:latin typeface="微软雅黑" panose="020B0503020204020204" pitchFamily="34" charset="-122"/>
                <a:ea typeface="微软雅黑" panose="020B0503020204020204" pitchFamily="34" charset="-122"/>
                <a:cs typeface="宋体" panose="02010600030101010101" pitchFamily="2" charset="-122"/>
              </a:rPr>
              <a:t>计，对公共照明、水泵等能耗进行分项计量，不仅有助于及时发现建筑用能存在的问题，找到能耗过高或不合理运行的设备或系统，指导提出科学用能的管理办法，还可作为节能技术应用成效的客观评价依据</a:t>
            </a:r>
            <a:r>
              <a:rPr lang="zh-CN" altLang="zh-CN" sz="1400" kern="100" dirty="0">
                <a:latin typeface="Calibri" panose="020F0502020204030204" pitchFamily="34" charset="0"/>
                <a:ea typeface="宋体" panose="02010600030101010101" pitchFamily="2" charset="-122"/>
                <a:cs typeface="宋体" panose="02010600030101010101" pitchFamily="2" charset="-122"/>
              </a:rPr>
              <a:t>。</a:t>
            </a:r>
            <a:endParaRPr lang="zh-CN" altLang="en-US" sz="1400"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直接连接符 16"/>
          <p:cNvSpPr>
            <a:spLocks noChangeShapeType="1"/>
          </p:cNvSpPr>
          <p:nvPr/>
        </p:nvSpPr>
        <p:spPr bwMode="auto">
          <a:xfrm>
            <a:off x="-20638" y="942975"/>
            <a:ext cx="9144001" cy="3175"/>
          </a:xfrm>
          <a:prstGeom prst="line">
            <a:avLst/>
          </a:prstGeom>
          <a:noFill/>
          <a:ln w="9525">
            <a:solidFill>
              <a:srgbClr val="595959"/>
            </a:solidFill>
            <a:prstDash val="sysDash"/>
            <a:round/>
            <a:headEnd/>
            <a:tailEnd/>
          </a:ln>
        </p:spPr>
        <p:txBody>
          <a:bodyPr/>
          <a:lstStyle/>
          <a:p>
            <a:endParaRPr lang="zh-CN" altLang="en-US"/>
          </a:p>
        </p:txBody>
      </p:sp>
      <p:sp>
        <p:nvSpPr>
          <p:cNvPr id="6" name="矩形 1"/>
          <p:cNvSpPr>
            <a:spLocks noChangeArrowheads="1"/>
          </p:cNvSpPr>
          <p:nvPr/>
        </p:nvSpPr>
        <p:spPr bwMode="auto">
          <a:xfrm>
            <a:off x="377825" y="546100"/>
            <a:ext cx="5310188" cy="400050"/>
          </a:xfrm>
          <a:prstGeom prst="rect">
            <a:avLst/>
          </a:prstGeom>
          <a:noFill/>
          <a:ln>
            <a:noFill/>
          </a:ln>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fontAlgn="auto" hangingPunct="1">
              <a:spcBef>
                <a:spcPts val="0"/>
              </a:spcBef>
              <a:spcAft>
                <a:spcPts val="0"/>
              </a:spcAft>
              <a:defRPr/>
            </a:pPr>
            <a:r>
              <a:rPr lang="en-US" altLang="zh-CN" sz="2000" b="1" dirty="0">
                <a:solidFill>
                  <a:schemeClr val="accent4">
                    <a:lumMod val="75000"/>
                  </a:schemeClr>
                </a:solidFill>
                <a:latin typeface="微软雅黑" pitchFamily="34" charset="-122"/>
                <a:ea typeface="微软雅黑" pitchFamily="34" charset="-122"/>
                <a:sym typeface="微软雅黑" pitchFamily="34" charset="-122"/>
              </a:rPr>
              <a:t>│</a:t>
            </a:r>
            <a:r>
              <a:rPr lang="zh-CN" altLang="en-US" sz="2000" b="1" dirty="0">
                <a:solidFill>
                  <a:schemeClr val="accent4">
                    <a:lumMod val="75000"/>
                  </a:schemeClr>
                </a:solidFill>
                <a:latin typeface="微软雅黑" pitchFamily="34" charset="-122"/>
                <a:ea typeface="微软雅黑" pitchFamily="34" charset="-122"/>
                <a:sym typeface="微软雅黑" pitchFamily="34" charset="-122"/>
              </a:rPr>
              <a:t>主要技术</a:t>
            </a:r>
            <a:r>
              <a:rPr lang="en-US" altLang="zh-CN" sz="2000" b="1" dirty="0">
                <a:solidFill>
                  <a:schemeClr val="accent4">
                    <a:lumMod val="75000"/>
                  </a:schemeClr>
                </a:solidFill>
                <a:latin typeface="华文细黑" panose="02010600040101010101" pitchFamily="2" charset="-122"/>
                <a:ea typeface="华文细黑" panose="02010600040101010101" pitchFamily="2" charset="-122"/>
                <a:sym typeface="微软雅黑" pitchFamily="34" charset="-122"/>
              </a:rPr>
              <a:t>│</a:t>
            </a:r>
            <a:r>
              <a:rPr lang="zh-CN" altLang="en-US" sz="2000" b="1" dirty="0">
                <a:solidFill>
                  <a:schemeClr val="accent4">
                    <a:lumMod val="75000"/>
                  </a:schemeClr>
                </a:solidFill>
                <a:latin typeface="华文细黑" panose="02010600040101010101" pitchFamily="2" charset="-122"/>
                <a:ea typeface="华文细黑" panose="02010600040101010101" pitchFamily="2" charset="-122"/>
                <a:sym typeface="微软雅黑" pitchFamily="34" charset="-122"/>
              </a:rPr>
              <a:t>给排水</a:t>
            </a:r>
            <a:r>
              <a:rPr lang="en-US" altLang="zh-CN" sz="2000" dirty="0" smtClean="0">
                <a:solidFill>
                  <a:schemeClr val="accent4">
                    <a:lumMod val="75000"/>
                  </a:schemeClr>
                </a:solidFill>
                <a:latin typeface="华文细黑" panose="02010600040101010101" pitchFamily="2" charset="-122"/>
                <a:ea typeface="华文细黑" panose="02010600040101010101" pitchFamily="2" charset="-122"/>
                <a:sym typeface="微软雅黑" pitchFamily="34" charset="-122"/>
              </a:rPr>
              <a:t>│</a:t>
            </a:r>
            <a:endParaRPr lang="zh-CN" altLang="en-US" dirty="0">
              <a:solidFill>
                <a:schemeClr val="accent4">
                  <a:lumMod val="75000"/>
                </a:schemeClr>
              </a:solidFill>
              <a:latin typeface="华文细黑" panose="02010600040101010101" pitchFamily="2" charset="-122"/>
              <a:ea typeface="华文细黑" panose="02010600040101010101" pitchFamily="2" charset="-122"/>
            </a:endParaRPr>
          </a:p>
        </p:txBody>
      </p:sp>
      <p:sp>
        <p:nvSpPr>
          <p:cNvPr id="12" name="矩形 19"/>
          <p:cNvSpPr>
            <a:spLocks noChangeArrowheads="1"/>
          </p:cNvSpPr>
          <p:nvPr/>
        </p:nvSpPr>
        <p:spPr bwMode="auto">
          <a:xfrm>
            <a:off x="0" y="6499225"/>
            <a:ext cx="9144000" cy="153988"/>
          </a:xfrm>
          <a:prstGeom prst="rect">
            <a:avLst/>
          </a:prstGeom>
          <a:solidFill>
            <a:schemeClr val="accent4">
              <a:lumMod val="50000"/>
            </a:schemeClr>
          </a:solidFill>
          <a:ln>
            <a:noFill/>
          </a:ln>
          <a:extLst/>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fontAlgn="auto" hangingPunct="1">
              <a:spcBef>
                <a:spcPts val="0"/>
              </a:spcBef>
              <a:spcAft>
                <a:spcPts val="0"/>
              </a:spcAft>
              <a:defRPr/>
            </a:pPr>
            <a:endParaRPr lang="zh-CN" altLang="en-US">
              <a:solidFill>
                <a:srgbClr val="FFFFFF"/>
              </a:solidFill>
              <a:latin typeface="宋体" pitchFamily="2" charset="-122"/>
              <a:sym typeface="宋体" pitchFamily="2" charset="-122"/>
            </a:endParaRPr>
          </a:p>
        </p:txBody>
      </p:sp>
      <p:sp>
        <p:nvSpPr>
          <p:cNvPr id="40964" name="灯片编号占位符 5"/>
          <p:cNvSpPr txBox="1">
            <a:spLocks/>
          </p:cNvSpPr>
          <p:nvPr/>
        </p:nvSpPr>
        <p:spPr bwMode="auto">
          <a:xfrm>
            <a:off x="8832850" y="6664325"/>
            <a:ext cx="323850" cy="365125"/>
          </a:xfrm>
          <a:prstGeom prst="rect">
            <a:avLst/>
          </a:prstGeom>
          <a:noFill/>
          <a:ln w="9525">
            <a:noFill/>
            <a:miter lim="800000"/>
            <a:headEnd/>
            <a:tailEnd/>
          </a:ln>
        </p:spPr>
        <p:txBody>
          <a:bodyPr/>
          <a:lstStyle/>
          <a:p>
            <a:fld id="{0C967D89-B8CB-4D9E-895A-A6F28570ED32}" type="slidenum">
              <a:rPr lang="zh-CN" altLang="en-US" sz="1000">
                <a:solidFill>
                  <a:schemeClr val="bg1"/>
                </a:solidFill>
                <a:latin typeface="Arial Unicode MS" pitchFamily="34" charset="-122"/>
                <a:ea typeface="Arial Unicode MS" pitchFamily="34" charset="-122"/>
                <a:cs typeface="Arial Unicode MS" pitchFamily="34" charset="-122"/>
              </a:rPr>
              <a:pPr/>
              <a:t>24</a:t>
            </a:fld>
            <a:endParaRPr lang="en-US" altLang="zh-CN" sz="1000">
              <a:solidFill>
                <a:schemeClr val="bg1"/>
              </a:solidFill>
              <a:latin typeface="Arial Unicode MS" pitchFamily="34" charset="-122"/>
              <a:ea typeface="Arial Unicode MS" pitchFamily="34" charset="-122"/>
              <a:cs typeface="Arial Unicode MS" pitchFamily="34" charset="-122"/>
            </a:endParaRPr>
          </a:p>
        </p:txBody>
      </p:sp>
      <p:sp>
        <p:nvSpPr>
          <p:cNvPr id="40966" name="矩形 1"/>
          <p:cNvSpPr>
            <a:spLocks noChangeArrowheads="1"/>
          </p:cNvSpPr>
          <p:nvPr/>
        </p:nvSpPr>
        <p:spPr bwMode="auto">
          <a:xfrm>
            <a:off x="143446" y="1118681"/>
            <a:ext cx="8857108" cy="5158335"/>
          </a:xfrm>
          <a:prstGeom prst="rect">
            <a:avLst/>
          </a:prstGeom>
          <a:noFill/>
          <a:ln w="9525">
            <a:noFill/>
            <a:miter lim="800000"/>
            <a:headEnd/>
            <a:tailEnd/>
          </a:ln>
        </p:spPr>
        <p:txBody>
          <a:bodyPr wrap="square">
            <a:spAutoFit/>
          </a:bodyPr>
          <a:lstStyle/>
          <a:p>
            <a:pPr>
              <a:lnSpc>
                <a:spcPct val="150000"/>
              </a:lnSpc>
            </a:pPr>
            <a:r>
              <a:rPr lang="zh-CN" altLang="zh-CN" sz="1300" b="1" dirty="0">
                <a:latin typeface="微软雅黑" panose="020B0503020204020204" pitchFamily="34" charset="-122"/>
                <a:ea typeface="微软雅黑" panose="020B0503020204020204" pitchFamily="34" charset="-122"/>
              </a:rPr>
              <a:t>水源：</a:t>
            </a:r>
            <a:r>
              <a:rPr lang="zh-CN" altLang="zh-CN" sz="1300" dirty="0">
                <a:latin typeface="微软雅黑" panose="020B0503020204020204" pitchFamily="34" charset="-122"/>
                <a:ea typeface="微软雅黑" panose="020B0503020204020204" pitchFamily="34" charset="-122"/>
              </a:rPr>
              <a:t>水源：为城市自来水，由建筑物南侧偏东处市政给水管网引入二路</a:t>
            </a:r>
            <a:r>
              <a:rPr lang="en-US" altLang="zh-CN" sz="1300" dirty="0">
                <a:latin typeface="微软雅黑" panose="020B0503020204020204" pitchFamily="34" charset="-122"/>
                <a:ea typeface="微软雅黑" panose="020B0503020204020204" pitchFamily="34" charset="-122"/>
              </a:rPr>
              <a:t>DN200</a:t>
            </a:r>
            <a:r>
              <a:rPr lang="zh-CN" altLang="zh-CN" sz="1300" dirty="0">
                <a:latin typeface="微软雅黑" panose="020B0503020204020204" pitchFamily="34" charset="-122"/>
                <a:ea typeface="微软雅黑" panose="020B0503020204020204" pitchFamily="34" charset="-122"/>
              </a:rPr>
              <a:t>给水管供给，最低供水压力</a:t>
            </a:r>
            <a:r>
              <a:rPr lang="en-US" altLang="zh-CN" sz="1300" dirty="0">
                <a:latin typeface="微软雅黑" panose="020B0503020204020204" pitchFamily="34" charset="-122"/>
                <a:ea typeface="微软雅黑" panose="020B0503020204020204" pitchFamily="34" charset="-122"/>
              </a:rPr>
              <a:t>0.12MPa</a:t>
            </a:r>
            <a:r>
              <a:rPr lang="zh-CN" altLang="zh-CN" sz="1300" dirty="0">
                <a:latin typeface="微软雅黑" panose="020B0503020204020204" pitchFamily="34" charset="-122"/>
                <a:ea typeface="微软雅黑" panose="020B0503020204020204" pitchFamily="34" charset="-122"/>
              </a:rPr>
              <a:t>（甲方提供的保证压力）。给水系统</a:t>
            </a:r>
            <a:r>
              <a:rPr lang="en-US" altLang="zh-CN" sz="1300" dirty="0">
                <a:latin typeface="微软雅黑" panose="020B0503020204020204" pitchFamily="34" charset="-122"/>
                <a:ea typeface="微软雅黑" panose="020B0503020204020204" pitchFamily="34" charset="-122"/>
              </a:rPr>
              <a:t>:</a:t>
            </a:r>
            <a:r>
              <a:rPr lang="zh-CN" altLang="zh-CN" sz="1300" dirty="0">
                <a:latin typeface="微软雅黑" panose="020B0503020204020204" pitchFamily="34" charset="-122"/>
                <a:ea typeface="微软雅黑" panose="020B0503020204020204" pitchFamily="34" charset="-122"/>
              </a:rPr>
              <a:t>给水系统由生活用水组成，自引入管处设水表计量；绿化及道路浇洒由室内中水及回用雨水设置单独给水管道供给。</a:t>
            </a:r>
          </a:p>
          <a:p>
            <a:pPr>
              <a:lnSpc>
                <a:spcPct val="150000"/>
              </a:lnSpc>
            </a:pPr>
            <a:r>
              <a:rPr lang="zh-CN" altLang="zh-CN" sz="1300" dirty="0">
                <a:latin typeface="微软雅黑" panose="020B0503020204020204" pitchFamily="34" charset="-122"/>
                <a:ea typeface="微软雅黑" panose="020B0503020204020204" pitchFamily="34" charset="-122"/>
              </a:rPr>
              <a:t>整个项目的排污系统将采用污</a:t>
            </a:r>
            <a:r>
              <a:rPr lang="en-US" altLang="zh-CN" sz="1300" dirty="0">
                <a:latin typeface="微软雅黑" panose="020B0503020204020204" pitchFamily="34" charset="-122"/>
                <a:ea typeface="微软雅黑" panose="020B0503020204020204" pitchFamily="34" charset="-122"/>
              </a:rPr>
              <a:t>/</a:t>
            </a:r>
            <a:r>
              <a:rPr lang="zh-CN" altLang="zh-CN" sz="1300" dirty="0">
                <a:latin typeface="微软雅黑" panose="020B0503020204020204" pitchFamily="34" charset="-122"/>
                <a:ea typeface="微软雅黑" panose="020B0503020204020204" pitchFamily="34" charset="-122"/>
              </a:rPr>
              <a:t>废合流、雨</a:t>
            </a:r>
            <a:r>
              <a:rPr lang="en-US" altLang="zh-CN" sz="1300" dirty="0">
                <a:latin typeface="微软雅黑" panose="020B0503020204020204" pitchFamily="34" charset="-122"/>
                <a:ea typeface="微软雅黑" panose="020B0503020204020204" pitchFamily="34" charset="-122"/>
              </a:rPr>
              <a:t>/</a:t>
            </a:r>
            <a:r>
              <a:rPr lang="zh-CN" altLang="zh-CN" sz="1300" dirty="0">
                <a:latin typeface="微软雅黑" panose="020B0503020204020204" pitchFamily="34" charset="-122"/>
                <a:ea typeface="微软雅黑" panose="020B0503020204020204" pitchFamily="34" charset="-122"/>
              </a:rPr>
              <a:t>污分流的形式排放，并纳入城市排水系统至城市污水处理厂处理。</a:t>
            </a:r>
          </a:p>
          <a:p>
            <a:pPr>
              <a:lnSpc>
                <a:spcPct val="150000"/>
              </a:lnSpc>
            </a:pPr>
            <a:r>
              <a:rPr lang="zh-CN" altLang="zh-CN" sz="1300" dirty="0">
                <a:latin typeface="微软雅黑" panose="020B0503020204020204" pitchFamily="34" charset="-122"/>
                <a:ea typeface="微软雅黑" panose="020B0503020204020204" pitchFamily="34" charset="-122"/>
              </a:rPr>
              <a:t>其中：</a:t>
            </a:r>
          </a:p>
          <a:p>
            <a:pPr>
              <a:lnSpc>
                <a:spcPct val="150000"/>
              </a:lnSpc>
            </a:pPr>
            <a:r>
              <a:rPr lang="en-US" altLang="zh-CN" sz="1300" dirty="0">
                <a:latin typeface="微软雅黑" panose="020B0503020204020204" pitchFamily="34" charset="-122"/>
                <a:ea typeface="微软雅黑" panose="020B0503020204020204" pitchFamily="34" charset="-122"/>
              </a:rPr>
              <a:t>  </a:t>
            </a:r>
            <a:r>
              <a:rPr lang="zh-CN" altLang="zh-CN" sz="1300" dirty="0">
                <a:latin typeface="微软雅黑" panose="020B0503020204020204" pitchFamily="34" charset="-122"/>
                <a:ea typeface="微软雅黑" panose="020B0503020204020204" pitchFamily="34" charset="-122"/>
              </a:rPr>
              <a:t>生活污废水经污水管道收集后，经检查井排入市政排水管网。其中卫生器具的安装参照标准图集</a:t>
            </a:r>
            <a:r>
              <a:rPr lang="en-US" altLang="zh-CN" sz="1300" dirty="0">
                <a:latin typeface="微软雅黑" panose="020B0503020204020204" pitchFamily="34" charset="-122"/>
                <a:ea typeface="微软雅黑" panose="020B0503020204020204" pitchFamily="34" charset="-122"/>
              </a:rPr>
              <a:t>09S304</a:t>
            </a:r>
            <a:r>
              <a:rPr lang="zh-CN" altLang="zh-CN" sz="1300" dirty="0">
                <a:latin typeface="微软雅黑" panose="020B0503020204020204" pitchFamily="34" charset="-122"/>
                <a:ea typeface="微软雅黑" panose="020B0503020204020204" pitchFamily="34" charset="-122"/>
              </a:rPr>
              <a:t>，并采用节水型卫生洁具。</a:t>
            </a:r>
            <a:r>
              <a:rPr lang="en-US" altLang="zh-CN" sz="1300" dirty="0">
                <a:latin typeface="微软雅黑" panose="020B0503020204020204" pitchFamily="34" charset="-122"/>
                <a:ea typeface="微软雅黑" panose="020B0503020204020204" pitchFamily="34" charset="-122"/>
              </a:rPr>
              <a:t> </a:t>
            </a:r>
            <a:endParaRPr lang="zh-CN" altLang="zh-CN" sz="1300" dirty="0">
              <a:latin typeface="微软雅黑" panose="020B0503020204020204" pitchFamily="34" charset="-122"/>
              <a:ea typeface="微软雅黑" panose="020B0503020204020204" pitchFamily="34" charset="-122"/>
            </a:endParaRPr>
          </a:p>
          <a:p>
            <a:pPr>
              <a:lnSpc>
                <a:spcPct val="150000"/>
              </a:lnSpc>
            </a:pPr>
            <a:r>
              <a:rPr lang="en-US" altLang="zh-CN" sz="1300" dirty="0">
                <a:latin typeface="微软雅黑" panose="020B0503020204020204" pitchFamily="34" charset="-122"/>
                <a:ea typeface="微软雅黑" panose="020B0503020204020204" pitchFamily="34" charset="-122"/>
              </a:rPr>
              <a:t>  </a:t>
            </a:r>
            <a:r>
              <a:rPr lang="zh-CN" altLang="zh-CN" sz="1300" dirty="0">
                <a:latin typeface="微软雅黑" panose="020B0503020204020204" pitchFamily="34" charset="-122"/>
                <a:ea typeface="微软雅黑" panose="020B0503020204020204" pitchFamily="34" charset="-122"/>
              </a:rPr>
              <a:t>本项目雨水将与生活污</a:t>
            </a:r>
            <a:r>
              <a:rPr lang="en-US" altLang="zh-CN" sz="1300" dirty="0">
                <a:latin typeface="微软雅黑" panose="020B0503020204020204" pitchFamily="34" charset="-122"/>
                <a:ea typeface="微软雅黑" panose="020B0503020204020204" pitchFamily="34" charset="-122"/>
              </a:rPr>
              <a:t>/</a:t>
            </a:r>
            <a:r>
              <a:rPr lang="zh-CN" altLang="zh-CN" sz="1300" dirty="0">
                <a:latin typeface="微软雅黑" panose="020B0503020204020204" pitchFamily="34" charset="-122"/>
                <a:ea typeface="微软雅黑" panose="020B0503020204020204" pitchFamily="34" charset="-122"/>
              </a:rPr>
              <a:t>废水分流，部分屋面雨水管道收集后，作为本项目非传统水源之原水，引至地下一层雨水回收装置。经处理达标后，其再生水用于本小区绿化给水系统、道路洒水等。雨水回收设置溢流管，由溢流管排出的雨水经室外雨水管道收集后，排入市政雨水排水管网。 </a:t>
            </a:r>
          </a:p>
          <a:p>
            <a:pPr>
              <a:lnSpc>
                <a:spcPct val="150000"/>
              </a:lnSpc>
            </a:pPr>
            <a:r>
              <a:rPr lang="zh-CN" altLang="zh-CN" sz="1300" b="1" dirty="0">
                <a:latin typeface="微软雅黑" panose="020B0503020204020204" pitchFamily="34" charset="-122"/>
                <a:ea typeface="微软雅黑" panose="020B0503020204020204" pitchFamily="34" charset="-122"/>
              </a:rPr>
              <a:t>节水器具：</a:t>
            </a:r>
            <a:r>
              <a:rPr lang="zh-CN" altLang="zh-CN" sz="1300" dirty="0">
                <a:latin typeface="微软雅黑" panose="020B0503020204020204" pitchFamily="34" charset="-122"/>
                <a:ea typeface="微软雅黑" panose="020B0503020204020204" pitchFamily="34" charset="-122"/>
              </a:rPr>
              <a:t>项目所有的卫生洁具均采用节水型产品，产品满足《节水型生活用水器具》</a:t>
            </a:r>
            <a:r>
              <a:rPr lang="en-US" altLang="zh-CN" sz="1300" dirty="0">
                <a:latin typeface="微软雅黑" panose="020B0503020204020204" pitchFamily="34" charset="-122"/>
                <a:ea typeface="微软雅黑" panose="020B0503020204020204" pitchFamily="34" charset="-122"/>
              </a:rPr>
              <a:t>CJ164-2002</a:t>
            </a:r>
            <a:r>
              <a:rPr lang="zh-CN" altLang="zh-CN" sz="1300" dirty="0">
                <a:latin typeface="微软雅黑" panose="020B0503020204020204" pitchFamily="34" charset="-122"/>
                <a:ea typeface="微软雅黑" panose="020B0503020204020204" pitchFamily="34" charset="-122"/>
              </a:rPr>
              <a:t>要求，卫生器具及给水配件均采用节水型，卫生间内的小便器采用采用感应冲洗器，大便器器采用低于</a:t>
            </a:r>
            <a:r>
              <a:rPr lang="en-US" altLang="zh-CN" sz="1300" dirty="0">
                <a:latin typeface="微软雅黑" panose="020B0503020204020204" pitchFamily="34" charset="-122"/>
                <a:ea typeface="微软雅黑" panose="020B0503020204020204" pitchFamily="34" charset="-122"/>
              </a:rPr>
              <a:t>3.5L</a:t>
            </a:r>
            <a:r>
              <a:rPr lang="zh-CN" altLang="zh-CN" sz="1300" dirty="0">
                <a:latin typeface="微软雅黑" panose="020B0503020204020204" pitchFamily="34" charset="-122"/>
                <a:ea typeface="微软雅黑" panose="020B0503020204020204" pitchFamily="34" charset="-122"/>
              </a:rPr>
              <a:t>节水型大便器（双档），大档平均用水量≤</a:t>
            </a:r>
            <a:r>
              <a:rPr lang="en-US" altLang="zh-CN" sz="1300" dirty="0">
                <a:latin typeface="微软雅黑" panose="020B0503020204020204" pitchFamily="34" charset="-122"/>
                <a:ea typeface="微软雅黑" panose="020B0503020204020204" pitchFamily="34" charset="-122"/>
              </a:rPr>
              <a:t>4.5L</a:t>
            </a:r>
            <a:r>
              <a:rPr lang="zh-CN" altLang="zh-CN" sz="1300" dirty="0">
                <a:latin typeface="微软雅黑" panose="020B0503020204020204" pitchFamily="34" charset="-122"/>
                <a:ea typeface="微软雅黑" panose="020B0503020204020204" pitchFamily="34" charset="-122"/>
              </a:rPr>
              <a:t>，小档平均用水量</a:t>
            </a:r>
            <a:r>
              <a:rPr lang="en-US" altLang="zh-CN" sz="1300" dirty="0">
                <a:latin typeface="微软雅黑" panose="020B0503020204020204" pitchFamily="34" charset="-122"/>
                <a:ea typeface="微软雅黑" panose="020B0503020204020204" pitchFamily="34" charset="-122"/>
              </a:rPr>
              <a:t>3.0L</a:t>
            </a:r>
            <a:r>
              <a:rPr lang="zh-CN" altLang="zh-CN" sz="1300" dirty="0">
                <a:latin typeface="微软雅黑" panose="020B0503020204020204" pitchFamily="34" charset="-122"/>
                <a:ea typeface="微软雅黑" panose="020B0503020204020204" pitchFamily="34" charset="-122"/>
              </a:rPr>
              <a:t>。</a:t>
            </a:r>
          </a:p>
          <a:p>
            <a:pPr>
              <a:lnSpc>
                <a:spcPct val="150000"/>
              </a:lnSpc>
            </a:pPr>
            <a:r>
              <a:rPr lang="zh-CN" altLang="zh-CN" sz="1300" b="1" dirty="0">
                <a:latin typeface="微软雅黑" panose="020B0503020204020204" pitchFamily="34" charset="-122"/>
                <a:ea typeface="微软雅黑" panose="020B0503020204020204" pitchFamily="34" charset="-122"/>
              </a:rPr>
              <a:t>用水分项计量：</a:t>
            </a:r>
            <a:r>
              <a:rPr lang="zh-CN" altLang="zh-CN" sz="1300" dirty="0">
                <a:latin typeface="微软雅黑" panose="020B0503020204020204" pitchFamily="34" charset="-122"/>
                <a:ea typeface="微软雅黑" panose="020B0503020204020204" pitchFamily="34" charset="-122"/>
              </a:rPr>
              <a:t>市政给水引入处设置总表计量 。</a:t>
            </a:r>
          </a:p>
          <a:p>
            <a:pPr>
              <a:lnSpc>
                <a:spcPct val="150000"/>
              </a:lnSpc>
            </a:pPr>
            <a:r>
              <a:rPr lang="zh-CN" altLang="zh-CN" sz="1300" b="1" dirty="0">
                <a:latin typeface="微软雅黑" panose="020B0503020204020204" pitchFamily="34" charset="-122"/>
                <a:ea typeface="微软雅黑" panose="020B0503020204020204" pitchFamily="34" charset="-122"/>
              </a:rPr>
              <a:t>非传统水用水安全措施：</a:t>
            </a:r>
            <a:r>
              <a:rPr lang="zh-CN" altLang="zh-CN" sz="1300" dirty="0">
                <a:latin typeface="微软雅黑" panose="020B0503020204020204" pitchFamily="34" charset="-122"/>
                <a:ea typeface="微软雅黑" panose="020B0503020204020204" pitchFamily="34" charset="-122"/>
              </a:rPr>
              <a:t>使用非传统水源时采取防止误接、误用、误饮的措施包括</a:t>
            </a:r>
            <a:r>
              <a:rPr lang="en-US" altLang="zh-CN" sz="1300" dirty="0">
                <a:latin typeface="微软雅黑" panose="020B0503020204020204" pitchFamily="34" charset="-122"/>
                <a:ea typeface="微软雅黑" panose="020B0503020204020204" pitchFamily="34" charset="-122"/>
              </a:rPr>
              <a:t>1</a:t>
            </a:r>
            <a:r>
              <a:rPr lang="zh-CN" altLang="zh-CN" sz="1300" dirty="0">
                <a:latin typeface="微软雅黑" panose="020B0503020204020204" pitchFamily="34" charset="-122"/>
                <a:ea typeface="微软雅黑" panose="020B0503020204020204" pitchFamily="34" charset="-122"/>
              </a:rPr>
              <a:t>）中水回用管道外壁应涂成绿色，并且模印或打印明显耐久的“中水”标志；</a:t>
            </a:r>
            <a:r>
              <a:rPr lang="en-US" altLang="zh-CN" sz="1300" dirty="0">
                <a:latin typeface="微软雅黑" panose="020B0503020204020204" pitchFamily="34" charset="-122"/>
                <a:ea typeface="微软雅黑" panose="020B0503020204020204" pitchFamily="34" charset="-122"/>
              </a:rPr>
              <a:t>2</a:t>
            </a:r>
            <a:r>
              <a:rPr lang="zh-CN" altLang="zh-CN" sz="1300" dirty="0">
                <a:latin typeface="微软雅黑" panose="020B0503020204020204" pitchFamily="34" charset="-122"/>
                <a:ea typeface="微软雅黑" panose="020B0503020204020204" pitchFamily="34" charset="-122"/>
              </a:rPr>
              <a:t>）水池（箱）、阀门、水表及给水栓、取水口均应有明显的“中水”标志；</a:t>
            </a:r>
            <a:r>
              <a:rPr lang="en-US" altLang="zh-CN" sz="1300" dirty="0">
                <a:latin typeface="微软雅黑" panose="020B0503020204020204" pitchFamily="34" charset="-122"/>
                <a:ea typeface="微软雅黑" panose="020B0503020204020204" pitchFamily="34" charset="-122"/>
              </a:rPr>
              <a:t>3</a:t>
            </a:r>
            <a:r>
              <a:rPr lang="zh-CN" altLang="zh-CN" sz="1300" dirty="0">
                <a:latin typeface="微软雅黑" panose="020B0503020204020204" pitchFamily="34" charset="-122"/>
                <a:ea typeface="微软雅黑" panose="020B0503020204020204" pitchFamily="34" charset="-122"/>
              </a:rPr>
              <a:t>）公共场所及绿化的中水取水口应设带锁装置；</a:t>
            </a:r>
            <a:r>
              <a:rPr lang="en-US" altLang="zh-CN" sz="1300" dirty="0">
                <a:latin typeface="微软雅黑" panose="020B0503020204020204" pitchFamily="34" charset="-122"/>
                <a:ea typeface="微软雅黑" panose="020B0503020204020204" pitchFamily="34" charset="-122"/>
              </a:rPr>
              <a:t>4</a:t>
            </a:r>
            <a:r>
              <a:rPr lang="zh-CN" altLang="zh-CN" sz="1300" dirty="0">
                <a:latin typeface="微软雅黑" panose="020B0503020204020204" pitchFamily="34" charset="-122"/>
                <a:ea typeface="微软雅黑" panose="020B0503020204020204" pitchFamily="34" charset="-122"/>
              </a:rPr>
              <a:t>）工程验收时应逐段进行检查，防止误接。</a:t>
            </a:r>
            <a:endParaRPr lang="en-US" altLang="zh-CN" sz="1300" dirty="0" smtClean="0">
              <a:latin typeface="微软雅黑" pitchFamily="34" charset="-122"/>
              <a:ea typeface="微软雅黑" pitchFamily="34" charset="-122"/>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9" name="直接连接符 16"/>
          <p:cNvSpPr>
            <a:spLocks noChangeShapeType="1"/>
          </p:cNvSpPr>
          <p:nvPr/>
        </p:nvSpPr>
        <p:spPr bwMode="auto">
          <a:xfrm>
            <a:off x="-20638" y="942975"/>
            <a:ext cx="9144001" cy="3175"/>
          </a:xfrm>
          <a:prstGeom prst="line">
            <a:avLst/>
          </a:prstGeom>
          <a:noFill/>
          <a:ln w="9525">
            <a:solidFill>
              <a:srgbClr val="595959"/>
            </a:solidFill>
            <a:prstDash val="sysDash"/>
            <a:round/>
            <a:headEnd/>
            <a:tailEnd/>
          </a:ln>
        </p:spPr>
        <p:txBody>
          <a:bodyPr/>
          <a:lstStyle/>
          <a:p>
            <a:endParaRPr lang="zh-CN" altLang="en-US"/>
          </a:p>
        </p:txBody>
      </p:sp>
      <p:sp>
        <p:nvSpPr>
          <p:cNvPr id="6" name="矩形 1"/>
          <p:cNvSpPr>
            <a:spLocks noChangeArrowheads="1"/>
          </p:cNvSpPr>
          <p:nvPr/>
        </p:nvSpPr>
        <p:spPr bwMode="auto">
          <a:xfrm>
            <a:off x="377825" y="546100"/>
            <a:ext cx="5994400" cy="400050"/>
          </a:xfrm>
          <a:prstGeom prst="rect">
            <a:avLst/>
          </a:prstGeom>
          <a:noFill/>
          <a:ln>
            <a:noFill/>
          </a:ln>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fontAlgn="auto" hangingPunct="1">
              <a:spcBef>
                <a:spcPts val="0"/>
              </a:spcBef>
              <a:spcAft>
                <a:spcPts val="0"/>
              </a:spcAft>
              <a:defRPr/>
            </a:pPr>
            <a:r>
              <a:rPr lang="en-US" altLang="zh-CN" sz="2000" b="1" dirty="0">
                <a:solidFill>
                  <a:schemeClr val="accent4">
                    <a:lumMod val="75000"/>
                  </a:schemeClr>
                </a:solidFill>
                <a:latin typeface="微软雅黑" pitchFamily="34" charset="-122"/>
                <a:ea typeface="微软雅黑" pitchFamily="34" charset="-122"/>
                <a:sym typeface="微软雅黑" pitchFamily="34" charset="-122"/>
              </a:rPr>
              <a:t>│</a:t>
            </a:r>
            <a:r>
              <a:rPr lang="zh-CN" altLang="en-US" sz="2000" b="1" dirty="0">
                <a:solidFill>
                  <a:schemeClr val="accent4">
                    <a:lumMod val="75000"/>
                  </a:schemeClr>
                </a:solidFill>
                <a:latin typeface="微软雅黑" pitchFamily="34" charset="-122"/>
                <a:ea typeface="微软雅黑" pitchFamily="34" charset="-122"/>
                <a:sym typeface="微软雅黑" pitchFamily="34" charset="-122"/>
              </a:rPr>
              <a:t>主要技术</a:t>
            </a:r>
            <a:r>
              <a:rPr lang="en-US" altLang="zh-CN" sz="2000" b="1" dirty="0">
                <a:solidFill>
                  <a:schemeClr val="accent4">
                    <a:lumMod val="75000"/>
                  </a:schemeClr>
                </a:solidFill>
                <a:latin typeface="华文细黑" panose="02010600040101010101" pitchFamily="2" charset="-122"/>
                <a:ea typeface="华文细黑" panose="02010600040101010101" pitchFamily="2" charset="-122"/>
                <a:sym typeface="微软雅黑" pitchFamily="34" charset="-122"/>
              </a:rPr>
              <a:t>│</a:t>
            </a:r>
            <a:r>
              <a:rPr lang="zh-CN" altLang="en-US" sz="2000" b="1" dirty="0">
                <a:solidFill>
                  <a:schemeClr val="accent4">
                    <a:lumMod val="75000"/>
                  </a:schemeClr>
                </a:solidFill>
                <a:latin typeface="华文细黑" panose="02010600040101010101" pitchFamily="2" charset="-122"/>
                <a:ea typeface="华文细黑" panose="02010600040101010101" pitchFamily="2" charset="-122"/>
                <a:sym typeface="微软雅黑" pitchFamily="34" charset="-122"/>
              </a:rPr>
              <a:t>给排水</a:t>
            </a:r>
            <a:r>
              <a:rPr lang="en-US" altLang="zh-CN" sz="2000" dirty="0" smtClean="0">
                <a:solidFill>
                  <a:schemeClr val="accent4">
                    <a:lumMod val="75000"/>
                  </a:schemeClr>
                </a:solidFill>
                <a:latin typeface="华文细黑" panose="02010600040101010101" pitchFamily="2" charset="-122"/>
                <a:ea typeface="华文细黑" panose="02010600040101010101" pitchFamily="2" charset="-122"/>
                <a:sym typeface="微软雅黑" pitchFamily="34" charset="-122"/>
              </a:rPr>
              <a:t>│</a:t>
            </a:r>
            <a:endParaRPr lang="zh-CN" altLang="en-US" dirty="0">
              <a:solidFill>
                <a:schemeClr val="accent4">
                  <a:lumMod val="75000"/>
                </a:schemeClr>
              </a:solidFill>
              <a:latin typeface="华文细黑" panose="02010600040101010101" pitchFamily="2" charset="-122"/>
              <a:ea typeface="华文细黑" panose="02010600040101010101" pitchFamily="2" charset="-122"/>
            </a:endParaRPr>
          </a:p>
        </p:txBody>
      </p:sp>
      <p:sp>
        <p:nvSpPr>
          <p:cNvPr id="12" name="矩形 19"/>
          <p:cNvSpPr>
            <a:spLocks noChangeArrowheads="1"/>
          </p:cNvSpPr>
          <p:nvPr/>
        </p:nvSpPr>
        <p:spPr bwMode="auto">
          <a:xfrm>
            <a:off x="0" y="6499225"/>
            <a:ext cx="9144000" cy="153988"/>
          </a:xfrm>
          <a:prstGeom prst="rect">
            <a:avLst/>
          </a:prstGeom>
          <a:solidFill>
            <a:schemeClr val="accent4">
              <a:lumMod val="50000"/>
            </a:schemeClr>
          </a:solidFill>
          <a:ln>
            <a:noFill/>
          </a:ln>
          <a:extLst/>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fontAlgn="auto" hangingPunct="1">
              <a:spcBef>
                <a:spcPts val="0"/>
              </a:spcBef>
              <a:spcAft>
                <a:spcPts val="0"/>
              </a:spcAft>
              <a:defRPr/>
            </a:pPr>
            <a:endParaRPr lang="zh-CN" altLang="en-US">
              <a:solidFill>
                <a:srgbClr val="FFFFFF"/>
              </a:solidFill>
              <a:latin typeface="宋体" pitchFamily="2" charset="-122"/>
              <a:sym typeface="宋体" pitchFamily="2" charset="-122"/>
            </a:endParaRPr>
          </a:p>
        </p:txBody>
      </p:sp>
      <p:sp>
        <p:nvSpPr>
          <p:cNvPr id="43012" name="灯片编号占位符 5"/>
          <p:cNvSpPr txBox="1">
            <a:spLocks/>
          </p:cNvSpPr>
          <p:nvPr/>
        </p:nvSpPr>
        <p:spPr bwMode="auto">
          <a:xfrm>
            <a:off x="8832850" y="6664325"/>
            <a:ext cx="323850" cy="365125"/>
          </a:xfrm>
          <a:prstGeom prst="rect">
            <a:avLst/>
          </a:prstGeom>
          <a:noFill/>
          <a:ln w="9525">
            <a:noFill/>
            <a:miter lim="800000"/>
            <a:headEnd/>
            <a:tailEnd/>
          </a:ln>
        </p:spPr>
        <p:txBody>
          <a:bodyPr/>
          <a:lstStyle/>
          <a:p>
            <a:fld id="{2AF3A47D-AF45-46F6-84D7-C9D013848D15}" type="slidenum">
              <a:rPr lang="zh-CN" altLang="en-US" sz="1000">
                <a:solidFill>
                  <a:schemeClr val="bg1"/>
                </a:solidFill>
                <a:latin typeface="Arial Unicode MS" pitchFamily="34" charset="-122"/>
                <a:ea typeface="Arial Unicode MS" pitchFamily="34" charset="-122"/>
                <a:cs typeface="Arial Unicode MS" pitchFamily="34" charset="-122"/>
              </a:rPr>
              <a:pPr/>
              <a:t>25</a:t>
            </a:fld>
            <a:endParaRPr lang="en-US" altLang="zh-CN" sz="1000">
              <a:solidFill>
                <a:schemeClr val="bg1"/>
              </a:solidFill>
              <a:latin typeface="Arial Unicode MS" pitchFamily="34" charset="-122"/>
              <a:ea typeface="Arial Unicode MS" pitchFamily="34" charset="-122"/>
              <a:cs typeface="Arial Unicode MS" pitchFamily="34" charset="-122"/>
            </a:endParaRPr>
          </a:p>
        </p:txBody>
      </p:sp>
      <p:sp>
        <p:nvSpPr>
          <p:cNvPr id="2" name="矩形 1"/>
          <p:cNvSpPr/>
          <p:nvPr/>
        </p:nvSpPr>
        <p:spPr>
          <a:xfrm>
            <a:off x="323528" y="1063891"/>
            <a:ext cx="4914255" cy="5435334"/>
          </a:xfrm>
          <a:prstGeom prst="rect">
            <a:avLst/>
          </a:prstGeom>
        </p:spPr>
        <p:txBody>
          <a:bodyPr wrap="square">
            <a:spAutoFit/>
          </a:bodyPr>
          <a:lstStyle/>
          <a:p>
            <a:pPr algn="just">
              <a:lnSpc>
                <a:spcPct val="120000"/>
              </a:lnSpc>
              <a:spcAft>
                <a:spcPts val="0"/>
              </a:spcAft>
            </a:pPr>
            <a:r>
              <a:rPr lang="zh-CN" altLang="zh-CN" sz="1400" b="1" kern="100" dirty="0">
                <a:latin typeface="Calibri" panose="020F0502020204030204" pitchFamily="34" charset="0"/>
                <a:ea typeface="宋体" panose="02010600030101010101" pitchFamily="2" charset="-122"/>
                <a:cs typeface="宋体" panose="02010600030101010101" pitchFamily="2" charset="-122"/>
              </a:rPr>
              <a:t>管材：</a:t>
            </a:r>
            <a:endParaRPr lang="zh-CN" altLang="zh-CN" sz="1400" kern="100" dirty="0">
              <a:latin typeface="Calibri" panose="020F0502020204030204" pitchFamily="34" charset="0"/>
              <a:ea typeface="宋体" panose="02010600030101010101" pitchFamily="2" charset="-122"/>
              <a:cs typeface="Times New Roman" panose="02020603050405020304" pitchFamily="18" charset="0"/>
            </a:endParaRPr>
          </a:p>
          <a:p>
            <a:pPr algn="just">
              <a:lnSpc>
                <a:spcPct val="120000"/>
              </a:lnSpc>
              <a:spcAft>
                <a:spcPts val="0"/>
              </a:spcAft>
            </a:pPr>
            <a:r>
              <a:rPr lang="zh-CN" altLang="zh-CN" sz="1400" kern="100" dirty="0">
                <a:latin typeface="Calibri" panose="020F0502020204030204" pitchFamily="34" charset="0"/>
                <a:ea typeface="宋体" panose="02010600030101010101" pitchFamily="2" charset="-122"/>
                <a:cs typeface="宋体" panose="02010600030101010101" pitchFamily="2" charset="-122"/>
              </a:rPr>
              <a:t>生活冷水、热水系统管材：卫生间内采用建筑薄壁不锈钢管及其配件，压力等级</a:t>
            </a:r>
            <a:r>
              <a:rPr lang="en-US" altLang="zh-CN" sz="1400" kern="100" dirty="0">
                <a:latin typeface="Calibri" panose="020F0502020204030204" pitchFamily="34" charset="0"/>
                <a:ea typeface="宋体" panose="02010600030101010101" pitchFamily="2" charset="-122"/>
                <a:cs typeface="宋体" panose="02010600030101010101" pitchFamily="2" charset="-122"/>
              </a:rPr>
              <a:t>1.6MPa</a:t>
            </a:r>
            <a:r>
              <a:rPr lang="zh-CN" altLang="zh-CN" sz="1400" kern="100" dirty="0">
                <a:latin typeface="Calibri" panose="020F0502020204030204" pitchFamily="34" charset="0"/>
                <a:ea typeface="宋体" panose="02010600030101010101" pitchFamily="2" charset="-122"/>
                <a:cs typeface="宋体" panose="02010600030101010101" pitchFamily="2" charset="-122"/>
              </a:rPr>
              <a:t>，卡压式连接。</a:t>
            </a:r>
            <a:endParaRPr lang="zh-CN" altLang="zh-CN" sz="1400" kern="100" dirty="0">
              <a:latin typeface="Calibri" panose="020F0502020204030204" pitchFamily="34" charset="0"/>
              <a:ea typeface="宋体" panose="02010600030101010101" pitchFamily="2" charset="-122"/>
              <a:cs typeface="Times New Roman" panose="02020603050405020304" pitchFamily="18" charset="0"/>
            </a:endParaRPr>
          </a:p>
          <a:p>
            <a:pPr algn="just">
              <a:lnSpc>
                <a:spcPct val="120000"/>
              </a:lnSpc>
              <a:spcAft>
                <a:spcPts val="0"/>
              </a:spcAft>
            </a:pPr>
            <a:r>
              <a:rPr lang="zh-CN" altLang="zh-CN" sz="1400" kern="100" dirty="0">
                <a:latin typeface="Calibri" panose="020F0502020204030204" pitchFamily="34" charset="0"/>
                <a:ea typeface="宋体" panose="02010600030101010101" pitchFamily="2" charset="-122"/>
                <a:cs typeface="宋体" panose="02010600030101010101" pitchFamily="2" charset="-122"/>
              </a:rPr>
              <a:t>消火栓系统管材采用焊接钢管，焊接连接；自喷系统管材采用内、外热浸镀锌钢管，沟槽式连接。</a:t>
            </a:r>
            <a:endParaRPr lang="zh-CN" altLang="zh-CN" sz="1400" kern="100" dirty="0">
              <a:latin typeface="Calibri" panose="020F0502020204030204" pitchFamily="34" charset="0"/>
              <a:ea typeface="宋体" panose="02010600030101010101" pitchFamily="2" charset="-122"/>
              <a:cs typeface="Times New Roman" panose="02020603050405020304" pitchFamily="18" charset="0"/>
            </a:endParaRPr>
          </a:p>
          <a:p>
            <a:pPr algn="just">
              <a:lnSpc>
                <a:spcPct val="120000"/>
              </a:lnSpc>
              <a:spcAft>
                <a:spcPts val="0"/>
              </a:spcAft>
            </a:pPr>
            <a:r>
              <a:rPr lang="zh-CN" altLang="zh-CN" sz="1400" kern="100" dirty="0">
                <a:latin typeface="Calibri" panose="020F0502020204030204" pitchFamily="34" charset="0"/>
                <a:ea typeface="宋体" panose="02010600030101010101" pitchFamily="2" charset="-122"/>
                <a:cs typeface="宋体" panose="02010600030101010101" pitchFamily="2" charset="-122"/>
              </a:rPr>
              <a:t>排水及雨水系统管材采用建筑排水用柔性接口排水铸铁管及管件，特种橡胶圈密封，螺栓紧固。压力流虹吸式内排水系统采用</a:t>
            </a:r>
            <a:r>
              <a:rPr lang="en-US" altLang="zh-CN" sz="1400" kern="100" dirty="0">
                <a:latin typeface="Calibri" panose="020F0502020204030204" pitchFamily="34" charset="0"/>
                <a:ea typeface="宋体" panose="02010600030101010101" pitchFamily="2" charset="-122"/>
                <a:cs typeface="宋体" panose="02010600030101010101" pitchFamily="2" charset="-122"/>
              </a:rPr>
              <a:t>HDPE</a:t>
            </a:r>
            <a:r>
              <a:rPr lang="zh-CN" altLang="zh-CN" sz="1400" kern="100" dirty="0">
                <a:latin typeface="Calibri" panose="020F0502020204030204" pitchFamily="34" charset="0"/>
                <a:ea typeface="宋体" panose="02010600030101010101" pitchFamily="2" charset="-122"/>
                <a:cs typeface="宋体" panose="02010600030101010101" pitchFamily="2" charset="-122"/>
              </a:rPr>
              <a:t>塑料雨水管。中水及雨水回用系统供水管采用钢塑复合管，丝扣连接。</a:t>
            </a:r>
            <a:endParaRPr lang="zh-CN" altLang="zh-CN" sz="1400" kern="100" dirty="0">
              <a:latin typeface="Calibri" panose="020F0502020204030204" pitchFamily="34" charset="0"/>
              <a:ea typeface="宋体" panose="02010600030101010101" pitchFamily="2" charset="-122"/>
              <a:cs typeface="Times New Roman" panose="02020603050405020304" pitchFamily="18" charset="0"/>
            </a:endParaRPr>
          </a:p>
          <a:p>
            <a:pPr algn="just">
              <a:lnSpc>
                <a:spcPct val="120000"/>
              </a:lnSpc>
              <a:spcAft>
                <a:spcPts val="0"/>
              </a:spcAft>
            </a:pPr>
            <a:r>
              <a:rPr lang="zh-CN" altLang="zh-CN" sz="1400" b="1" kern="100" dirty="0">
                <a:latin typeface="Calibri" panose="020F0502020204030204" pitchFamily="34" charset="0"/>
                <a:ea typeface="宋体" panose="02010600030101010101" pitchFamily="2" charset="-122"/>
                <a:cs typeface="宋体" panose="02010600030101010101" pitchFamily="2" charset="-122"/>
              </a:rPr>
              <a:t>阀门：</a:t>
            </a:r>
            <a:r>
              <a:rPr lang="zh-CN" altLang="zh-CN" sz="1400" kern="100" dirty="0">
                <a:latin typeface="Calibri" panose="020F0502020204030204" pitchFamily="34" charset="0"/>
                <a:ea typeface="宋体" panose="02010600030101010101" pitchFamily="2" charset="-122"/>
                <a:cs typeface="宋体" panose="02010600030101010101" pitchFamily="2" charset="-122"/>
              </a:rPr>
              <a:t>生活给水管：</a:t>
            </a:r>
            <a:r>
              <a:rPr lang="en-US" altLang="zh-CN" sz="1400" kern="100" dirty="0">
                <a:latin typeface="Calibri" panose="020F0502020204030204" pitchFamily="34" charset="0"/>
                <a:ea typeface="宋体" panose="02010600030101010101" pitchFamily="2" charset="-122"/>
                <a:cs typeface="Times New Roman" panose="02020603050405020304" pitchFamily="18" charset="0"/>
              </a:rPr>
              <a:t>DN</a:t>
            </a:r>
            <a:r>
              <a:rPr lang="zh-CN" altLang="zh-CN" sz="1400" kern="100" dirty="0">
                <a:latin typeface="Calibri" panose="020F0502020204030204" pitchFamily="34" charset="0"/>
                <a:ea typeface="宋体" panose="02010600030101010101" pitchFamily="2" charset="-122"/>
                <a:cs typeface="宋体" panose="02010600030101010101" pitchFamily="2" charset="-122"/>
              </a:rPr>
              <a:t>≥</a:t>
            </a:r>
            <a:r>
              <a:rPr lang="en-US" altLang="zh-CN" sz="1400" kern="100" dirty="0">
                <a:latin typeface="Calibri" panose="020F0502020204030204" pitchFamily="34" charset="0"/>
                <a:ea typeface="宋体" panose="02010600030101010101" pitchFamily="2" charset="-122"/>
                <a:cs typeface="Times New Roman" panose="02020603050405020304" pitchFamily="18" charset="0"/>
              </a:rPr>
              <a:t>50mm</a:t>
            </a:r>
            <a:r>
              <a:rPr lang="zh-CN" altLang="zh-CN" sz="1400" kern="100" dirty="0">
                <a:latin typeface="Calibri" panose="020F0502020204030204" pitchFamily="34" charset="0"/>
                <a:ea typeface="宋体" panose="02010600030101010101" pitchFamily="2" charset="-122"/>
                <a:cs typeface="宋体" panose="02010600030101010101" pitchFamily="2" charset="-122"/>
              </a:rPr>
              <a:t>采用蝶阀，</a:t>
            </a:r>
            <a:r>
              <a:rPr lang="en-US" altLang="zh-CN" sz="1400" kern="100" dirty="0">
                <a:latin typeface="Calibri" panose="020F0502020204030204" pitchFamily="34" charset="0"/>
                <a:ea typeface="宋体" panose="02010600030101010101" pitchFamily="2" charset="-122"/>
                <a:cs typeface="Times New Roman" panose="02020603050405020304" pitchFamily="18" charset="0"/>
              </a:rPr>
              <a:t>DN&lt;50mm</a:t>
            </a:r>
            <a:r>
              <a:rPr lang="zh-CN" altLang="zh-CN" sz="1400" kern="100" dirty="0">
                <a:latin typeface="Calibri" panose="020F0502020204030204" pitchFamily="34" charset="0"/>
                <a:ea typeface="宋体" panose="02010600030101010101" pitchFamily="2" charset="-122"/>
                <a:cs typeface="宋体" panose="02010600030101010101" pitchFamily="2" charset="-122"/>
              </a:rPr>
              <a:t>采用全铜球阀，工作压力</a:t>
            </a:r>
            <a:r>
              <a:rPr lang="en-US" altLang="zh-CN" sz="1400" kern="100" dirty="0">
                <a:latin typeface="Calibri" panose="020F0502020204030204" pitchFamily="34" charset="0"/>
                <a:ea typeface="宋体" panose="02010600030101010101" pitchFamily="2" charset="-122"/>
                <a:cs typeface="Times New Roman" panose="02020603050405020304" pitchFamily="18" charset="0"/>
              </a:rPr>
              <a:t>P=1.0MPa</a:t>
            </a:r>
            <a:r>
              <a:rPr lang="zh-CN" altLang="zh-CN" sz="1400" kern="100" dirty="0">
                <a:latin typeface="Calibri" panose="020F0502020204030204" pitchFamily="34" charset="0"/>
                <a:ea typeface="宋体" panose="02010600030101010101" pitchFamily="2" charset="-122"/>
                <a:cs typeface="宋体" panose="02010600030101010101" pitchFamily="2" charset="-122"/>
              </a:rPr>
              <a:t>阀门。</a:t>
            </a:r>
            <a:r>
              <a:rPr lang="en-US" altLang="zh-CN" sz="1400" kern="100" dirty="0">
                <a:latin typeface="Calibri" panose="020F0502020204030204" pitchFamily="34" charset="0"/>
                <a:ea typeface="宋体" panose="02010600030101010101" pitchFamily="2" charset="-122"/>
                <a:cs typeface="Times New Roman" panose="02020603050405020304" pitchFamily="18" charset="0"/>
              </a:rPr>
              <a:t> </a:t>
            </a:r>
            <a:endParaRPr lang="zh-CN" altLang="zh-CN" sz="1400" kern="100" dirty="0">
              <a:latin typeface="Calibri" panose="020F0502020204030204" pitchFamily="34" charset="0"/>
              <a:ea typeface="宋体" panose="02010600030101010101" pitchFamily="2" charset="-122"/>
              <a:cs typeface="Times New Roman" panose="02020603050405020304" pitchFamily="18" charset="0"/>
            </a:endParaRPr>
          </a:p>
          <a:p>
            <a:pPr algn="just">
              <a:lnSpc>
                <a:spcPct val="120000"/>
              </a:lnSpc>
              <a:spcAft>
                <a:spcPts val="0"/>
              </a:spcAft>
            </a:pPr>
            <a:r>
              <a:rPr lang="zh-CN" altLang="zh-CN" sz="1400" kern="100" dirty="0">
                <a:latin typeface="Calibri" panose="020F0502020204030204" pitchFamily="34" charset="0"/>
                <a:ea typeface="宋体" panose="02010600030101010101" pitchFamily="2" charset="-122"/>
                <a:cs typeface="宋体" panose="02010600030101010101" pitchFamily="2" charset="-122"/>
              </a:rPr>
              <a:t>消防管：采用双向型蝶阀，工作压力为</a:t>
            </a:r>
            <a:r>
              <a:rPr lang="en-US" altLang="zh-CN" sz="1400" kern="100" dirty="0">
                <a:latin typeface="Calibri" panose="020F0502020204030204" pitchFamily="34" charset="0"/>
                <a:ea typeface="宋体" panose="02010600030101010101" pitchFamily="2" charset="-122"/>
                <a:cs typeface="Times New Roman" panose="02020603050405020304" pitchFamily="18" charset="0"/>
              </a:rPr>
              <a:t>1.0MPa</a:t>
            </a:r>
            <a:r>
              <a:rPr lang="zh-CN" altLang="zh-CN" sz="1400" kern="100" dirty="0">
                <a:latin typeface="Calibri" panose="020F0502020204030204" pitchFamily="34" charset="0"/>
                <a:ea typeface="宋体" panose="02010600030101010101" pitchFamily="2" charset="-122"/>
                <a:cs typeface="宋体" panose="02010600030101010101" pitchFamily="2" charset="-122"/>
              </a:rPr>
              <a:t>。并应有明显启闭装置。</a:t>
            </a:r>
            <a:endParaRPr lang="zh-CN" altLang="zh-CN" sz="1400" kern="100" dirty="0">
              <a:latin typeface="Calibri" panose="020F0502020204030204" pitchFamily="34" charset="0"/>
              <a:ea typeface="宋体" panose="02010600030101010101" pitchFamily="2" charset="-122"/>
              <a:cs typeface="Times New Roman" panose="02020603050405020304" pitchFamily="18" charset="0"/>
            </a:endParaRPr>
          </a:p>
          <a:p>
            <a:pPr algn="just">
              <a:lnSpc>
                <a:spcPct val="120000"/>
              </a:lnSpc>
              <a:spcAft>
                <a:spcPts val="0"/>
              </a:spcAft>
            </a:pPr>
            <a:r>
              <a:rPr lang="zh-CN" altLang="zh-CN" sz="1400" kern="100" dirty="0">
                <a:latin typeface="Calibri" panose="020F0502020204030204" pitchFamily="34" charset="0"/>
                <a:ea typeface="宋体" panose="02010600030101010101" pitchFamily="2" charset="-122"/>
                <a:cs typeface="宋体" panose="02010600030101010101" pitchFamily="2" charset="-122"/>
              </a:rPr>
              <a:t>减压阀：生活给水系统采用可调先导式减压阀。安装减压阀前全部管道必须冲洗干净。减压阀前过滤器需定期清洗和去除杂物。</a:t>
            </a:r>
            <a:endParaRPr lang="zh-CN" altLang="zh-CN" sz="1400" kern="100" dirty="0">
              <a:latin typeface="Calibri" panose="020F0502020204030204" pitchFamily="34" charset="0"/>
              <a:ea typeface="宋体" panose="02010600030101010101" pitchFamily="2" charset="-122"/>
              <a:cs typeface="Times New Roman" panose="02020603050405020304" pitchFamily="18" charset="0"/>
            </a:endParaRPr>
          </a:p>
          <a:p>
            <a:pPr algn="just">
              <a:lnSpc>
                <a:spcPct val="120000"/>
              </a:lnSpc>
              <a:spcAft>
                <a:spcPts val="0"/>
              </a:spcAft>
            </a:pPr>
            <a:r>
              <a:rPr lang="zh-CN" altLang="zh-CN" sz="1400" b="1" kern="100" dirty="0">
                <a:latin typeface="Calibri" panose="020F0502020204030204" pitchFamily="34" charset="0"/>
                <a:ea typeface="宋体" panose="02010600030101010101" pitchFamily="2" charset="-122"/>
                <a:cs typeface="宋体" panose="02010600030101010101" pitchFamily="2" charset="-122"/>
              </a:rPr>
              <a:t>给水系统节能、节水措施：</a:t>
            </a:r>
            <a:r>
              <a:rPr lang="zh-CN" altLang="zh-CN" sz="1400" kern="100" dirty="0">
                <a:latin typeface="Calibri" panose="020F0502020204030204" pitchFamily="34" charset="0"/>
                <a:ea typeface="宋体" panose="02010600030101010101" pitchFamily="2" charset="-122"/>
                <a:cs typeface="宋体" panose="02010600030101010101" pitchFamily="2" charset="-122"/>
              </a:rPr>
              <a:t>市政给水引入处设置总表计量，把生活用水、热水、中水回用</a:t>
            </a:r>
            <a:r>
              <a:rPr lang="en-US" altLang="zh-CN" sz="1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1400" kern="100" dirty="0">
                <a:latin typeface="Calibri" panose="020F0502020204030204" pitchFamily="34" charset="0"/>
                <a:ea typeface="宋体" panose="02010600030101010101" pitchFamily="2" charset="-122"/>
                <a:cs typeface="宋体" panose="02010600030101010101" pitchFamily="2" charset="-122"/>
              </a:rPr>
              <a:t>绿化回用）用水等分开单独计量。</a:t>
            </a:r>
            <a:endParaRPr lang="zh-CN" altLang="zh-CN" sz="1400" kern="100" dirty="0">
              <a:latin typeface="Calibri" panose="020F0502020204030204" pitchFamily="34" charset="0"/>
              <a:ea typeface="宋体" panose="02010600030101010101" pitchFamily="2" charset="-122"/>
              <a:cs typeface="Times New Roman" panose="02020603050405020304" pitchFamily="18" charset="0"/>
            </a:endParaRPr>
          </a:p>
          <a:p>
            <a:r>
              <a:rPr lang="zh-CN" altLang="zh-CN" sz="1400" b="1" kern="100" dirty="0">
                <a:latin typeface="Calibri" panose="020F0502020204030204" pitchFamily="34" charset="0"/>
                <a:ea typeface="宋体" panose="02010600030101010101" pitchFamily="2" charset="-122"/>
                <a:cs typeface="宋体" panose="02010600030101010101" pitchFamily="2" charset="-122"/>
              </a:rPr>
              <a:t>雨水排水系统：</a:t>
            </a:r>
            <a:r>
              <a:rPr lang="zh-CN" altLang="zh-CN" sz="1400" kern="100" dirty="0">
                <a:latin typeface="Calibri" panose="020F0502020204030204" pitchFamily="34" charset="0"/>
                <a:ea typeface="宋体" panose="02010600030101010101" pitchFamily="2" charset="-122"/>
                <a:cs typeface="宋体" panose="02010600030101010101" pitchFamily="2" charset="-122"/>
              </a:rPr>
              <a:t>屋面采用内排水系统，室外地面雨水经雨水口，由室外雨水管汇集。</a:t>
            </a:r>
            <a:endParaRPr lang="zh-CN" altLang="en-US" sz="1400" dirty="0"/>
          </a:p>
        </p:txBody>
      </p:sp>
      <p:sp>
        <p:nvSpPr>
          <p:cNvPr id="3" name="矩形 2"/>
          <p:cNvSpPr/>
          <p:nvPr/>
        </p:nvSpPr>
        <p:spPr>
          <a:xfrm>
            <a:off x="5508104" y="1268760"/>
            <a:ext cx="3180730" cy="1167692"/>
          </a:xfrm>
          <a:prstGeom prst="rect">
            <a:avLst/>
          </a:prstGeom>
        </p:spPr>
        <p:txBody>
          <a:bodyPr wrap="square">
            <a:spAutoFit/>
          </a:bodyPr>
          <a:lstStyle/>
          <a:p>
            <a:pPr>
              <a:lnSpc>
                <a:spcPct val="150000"/>
              </a:lnSpc>
            </a:pPr>
            <a:r>
              <a:rPr lang="zh-CN" altLang="zh-CN" sz="1200" kern="100" dirty="0">
                <a:latin typeface="微软雅黑" panose="020B0503020204020204" pitchFamily="34" charset="-122"/>
                <a:ea typeface="微软雅黑" panose="020B0503020204020204" pitchFamily="34" charset="-122"/>
                <a:cs typeface="宋体" panose="02010600030101010101" pitchFamily="2" charset="-122"/>
              </a:rPr>
              <a:t>给水系统分两个区：</a:t>
            </a:r>
            <a:r>
              <a:rPr lang="en-US" altLang="zh-CN" sz="1200" kern="100" dirty="0">
                <a:latin typeface="微软雅黑" panose="020B0503020204020204" pitchFamily="34" charset="-122"/>
                <a:ea typeface="微软雅黑" panose="020B0503020204020204" pitchFamily="34" charset="-122"/>
                <a:cs typeface="Times New Roman" panose="02020603050405020304" pitchFamily="18" charset="0"/>
              </a:rPr>
              <a:t>-1</a:t>
            </a:r>
            <a:r>
              <a:rPr lang="zh-CN" altLang="zh-CN" sz="1200" kern="100" dirty="0">
                <a:latin typeface="微软雅黑" panose="020B0503020204020204" pitchFamily="34" charset="-122"/>
                <a:ea typeface="微软雅黑" panose="020B0503020204020204" pitchFamily="34" charset="-122"/>
                <a:cs typeface="宋体" panose="02010600030101010101" pitchFamily="2" charset="-122"/>
              </a:rPr>
              <a:t>层到</a:t>
            </a:r>
            <a:r>
              <a:rPr lang="en-US" altLang="zh-CN" sz="1200" kern="100" dirty="0">
                <a:latin typeface="微软雅黑" panose="020B0503020204020204" pitchFamily="34" charset="-122"/>
                <a:ea typeface="微软雅黑" panose="020B0503020204020204" pitchFamily="34" charset="-122"/>
                <a:cs typeface="Times New Roman" panose="02020603050405020304" pitchFamily="18" charset="0"/>
              </a:rPr>
              <a:t>1</a:t>
            </a:r>
            <a:r>
              <a:rPr lang="zh-CN" altLang="zh-CN" sz="1200" kern="100" dirty="0">
                <a:latin typeface="微软雅黑" panose="020B0503020204020204" pitchFamily="34" charset="-122"/>
                <a:ea typeface="微软雅黑" panose="020B0503020204020204" pitchFamily="34" charset="-122"/>
                <a:cs typeface="宋体" panose="02010600030101010101" pitchFamily="2" charset="-122"/>
              </a:rPr>
              <a:t>层为一区，由市政给水管网直接供水，</a:t>
            </a:r>
            <a:r>
              <a:rPr lang="en-US" altLang="zh-CN" sz="1200" kern="100" dirty="0">
                <a:latin typeface="微软雅黑" panose="020B0503020204020204" pitchFamily="34" charset="-122"/>
                <a:ea typeface="微软雅黑" panose="020B0503020204020204" pitchFamily="34" charset="-122"/>
                <a:cs typeface="Times New Roman" panose="02020603050405020304" pitchFamily="18" charset="0"/>
              </a:rPr>
              <a:t>2</a:t>
            </a:r>
            <a:r>
              <a:rPr lang="zh-CN" altLang="zh-CN" sz="1200" kern="100" dirty="0">
                <a:latin typeface="微软雅黑" panose="020B0503020204020204" pitchFamily="34" charset="-122"/>
                <a:ea typeface="微软雅黑" panose="020B0503020204020204" pitchFamily="34" charset="-122"/>
                <a:cs typeface="宋体" panose="02010600030101010101" pitchFamily="2" charset="-122"/>
              </a:rPr>
              <a:t>到</a:t>
            </a:r>
            <a:r>
              <a:rPr lang="en-US" altLang="zh-CN" sz="1200" kern="100" dirty="0">
                <a:latin typeface="微软雅黑" panose="020B0503020204020204" pitchFamily="34" charset="-122"/>
                <a:ea typeface="微软雅黑" panose="020B0503020204020204" pitchFamily="34" charset="-122"/>
                <a:cs typeface="Times New Roman" panose="02020603050405020304" pitchFamily="18" charset="0"/>
              </a:rPr>
              <a:t>5</a:t>
            </a:r>
            <a:r>
              <a:rPr lang="zh-CN" altLang="zh-CN" sz="1200" kern="100" dirty="0">
                <a:latin typeface="微软雅黑" panose="020B0503020204020204" pitchFamily="34" charset="-122"/>
                <a:ea typeface="微软雅黑" panose="020B0503020204020204" pitchFamily="34" charset="-122"/>
                <a:cs typeface="宋体" panose="02010600030101010101" pitchFamily="2" charset="-122"/>
              </a:rPr>
              <a:t>层由低区加压给水设备供水，支管大于</a:t>
            </a:r>
            <a:r>
              <a:rPr lang="en-US" altLang="zh-CN" sz="1200" kern="100" dirty="0">
                <a:latin typeface="微软雅黑" panose="020B0503020204020204" pitchFamily="34" charset="-122"/>
                <a:ea typeface="微软雅黑" panose="020B0503020204020204" pitchFamily="34" charset="-122"/>
                <a:cs typeface="Times New Roman" panose="02020603050405020304" pitchFamily="18" charset="0"/>
              </a:rPr>
              <a:t>0.2</a:t>
            </a:r>
            <a:r>
              <a:rPr lang="en-US" altLang="zh-CN" sz="1200" dirty="0">
                <a:latin typeface="微软雅黑" panose="020B0503020204020204" pitchFamily="34" charset="-122"/>
                <a:ea typeface="微软雅黑" panose="020B0503020204020204" pitchFamily="34" charset="-122"/>
                <a:cs typeface="Times New Roman" panose="02020603050405020304" pitchFamily="18" charset="0"/>
              </a:rPr>
              <a:t> </a:t>
            </a:r>
            <a:r>
              <a:rPr lang="en-US" altLang="zh-CN" sz="1200" dirty="0" err="1">
                <a:latin typeface="微软雅黑" panose="020B0503020204020204" pitchFamily="34" charset="-122"/>
                <a:ea typeface="微软雅黑" panose="020B0503020204020204" pitchFamily="34" charset="-122"/>
                <a:cs typeface="Times New Roman" panose="02020603050405020304" pitchFamily="18" charset="0"/>
              </a:rPr>
              <a:t>MPa</a:t>
            </a:r>
            <a:r>
              <a:rPr lang="zh-CN" altLang="zh-CN" sz="1200" dirty="0">
                <a:latin typeface="微软雅黑" panose="020B0503020204020204" pitchFamily="34" charset="-122"/>
                <a:ea typeface="微软雅黑" panose="020B0503020204020204" pitchFamily="34" charset="-122"/>
                <a:cs typeface="宋体" panose="02010600030101010101" pitchFamily="2" charset="-122"/>
              </a:rPr>
              <a:t>的设支管减压阀。</a:t>
            </a:r>
            <a:endParaRPr lang="zh-CN" altLang="en-US" sz="1200" dirty="0">
              <a:latin typeface="微软雅黑" panose="020B0503020204020204" pitchFamily="34" charset="-122"/>
              <a:ea typeface="微软雅黑" panose="020B0503020204020204" pitchFamily="34" charset="-122"/>
            </a:endParaRPr>
          </a:p>
        </p:txBody>
      </p:sp>
      <p:graphicFrame>
        <p:nvGraphicFramePr>
          <p:cNvPr id="7" name="表格 6"/>
          <p:cNvGraphicFramePr>
            <a:graphicFrameLocks noGrp="1"/>
          </p:cNvGraphicFramePr>
          <p:nvPr>
            <p:extLst>
              <p:ext uri="{D42A27DB-BD31-4B8C-83A1-F6EECF244321}">
                <p14:modId xmlns:p14="http://schemas.microsoft.com/office/powerpoint/2010/main" val="680709055"/>
              </p:ext>
            </p:extLst>
          </p:nvPr>
        </p:nvGraphicFramePr>
        <p:xfrm>
          <a:off x="5543607" y="2452314"/>
          <a:ext cx="3324746" cy="2592288"/>
        </p:xfrm>
        <a:graphic>
          <a:graphicData uri="http://schemas.openxmlformats.org/drawingml/2006/table">
            <a:tbl>
              <a:tblPr>
                <a:tableStyleId>{0505E3EF-67EA-436B-97B2-0124C06EBD24}</a:tableStyleId>
              </a:tblPr>
              <a:tblGrid>
                <a:gridCol w="1007312"/>
                <a:gridCol w="1310122"/>
                <a:gridCol w="1007312"/>
              </a:tblGrid>
              <a:tr h="665187">
                <a:tc>
                  <a:txBody>
                    <a:bodyPr/>
                    <a:lstStyle/>
                    <a:p>
                      <a:pPr marL="66675" marR="66675" algn="ctr">
                        <a:lnSpc>
                          <a:spcPct val="120000"/>
                        </a:lnSpc>
                        <a:spcAft>
                          <a:spcPts val="0"/>
                        </a:spcAft>
                      </a:pPr>
                      <a:r>
                        <a:rPr lang="zh-CN" sz="1050" kern="100" dirty="0">
                          <a:effectLst/>
                        </a:rPr>
                        <a:t>水表编号</a:t>
                      </a:r>
                      <a:endParaRPr lang="zh-CN" sz="105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0" marR="0" marT="0" marB="0" anchor="ctr"/>
                </a:tc>
                <a:tc>
                  <a:txBody>
                    <a:bodyPr/>
                    <a:lstStyle/>
                    <a:p>
                      <a:pPr marL="66675" marR="66675" algn="ctr">
                        <a:lnSpc>
                          <a:spcPct val="120000"/>
                        </a:lnSpc>
                        <a:spcAft>
                          <a:spcPts val="0"/>
                        </a:spcAft>
                      </a:pPr>
                      <a:r>
                        <a:rPr lang="zh-CN" sz="1050" kern="100">
                          <a:effectLst/>
                        </a:rPr>
                        <a:t>用途</a:t>
                      </a:r>
                      <a:endParaRPr lang="zh-CN" sz="1050" kern="100">
                        <a:effectLst/>
                        <a:latin typeface="Calibri" panose="020F0502020204030204" pitchFamily="34" charset="0"/>
                        <a:ea typeface="宋体" panose="02010600030101010101" pitchFamily="2" charset="-122"/>
                        <a:cs typeface="Times New Roman" panose="02020603050405020304" pitchFamily="18" charset="0"/>
                      </a:endParaRPr>
                    </a:p>
                  </a:txBody>
                  <a:tcPr marL="0" marR="0" marT="0" marB="0" anchor="ctr"/>
                </a:tc>
                <a:tc>
                  <a:txBody>
                    <a:bodyPr/>
                    <a:lstStyle/>
                    <a:p>
                      <a:pPr marL="66675" marR="66675" algn="ctr">
                        <a:lnSpc>
                          <a:spcPct val="120000"/>
                        </a:lnSpc>
                        <a:spcAft>
                          <a:spcPts val="0"/>
                        </a:spcAft>
                      </a:pPr>
                      <a:r>
                        <a:rPr lang="zh-CN" sz="1050" kern="100">
                          <a:effectLst/>
                        </a:rPr>
                        <a:t>安装位置</a:t>
                      </a:r>
                      <a:endParaRPr lang="zh-CN" sz="1050" kern="100">
                        <a:effectLst/>
                        <a:latin typeface="Calibri" panose="020F0502020204030204" pitchFamily="34" charset="0"/>
                        <a:ea typeface="宋体" panose="02010600030101010101" pitchFamily="2" charset="-122"/>
                        <a:cs typeface="Times New Roman" panose="02020603050405020304" pitchFamily="18" charset="0"/>
                      </a:endParaRPr>
                    </a:p>
                  </a:txBody>
                  <a:tcPr marL="0" marR="0" marT="0" marB="0" anchor="ctr"/>
                </a:tc>
              </a:tr>
              <a:tr h="642367">
                <a:tc>
                  <a:txBody>
                    <a:bodyPr/>
                    <a:lstStyle/>
                    <a:p>
                      <a:pPr marL="66675" marR="66675" algn="ctr">
                        <a:lnSpc>
                          <a:spcPct val="120000"/>
                        </a:lnSpc>
                        <a:spcAft>
                          <a:spcPts val="0"/>
                        </a:spcAft>
                      </a:pPr>
                      <a:r>
                        <a:rPr lang="en-US" sz="1050" kern="100">
                          <a:effectLst/>
                        </a:rPr>
                        <a:t>LXS-50</a:t>
                      </a:r>
                      <a:endParaRPr lang="zh-CN" sz="1050" kern="100">
                        <a:effectLst/>
                        <a:latin typeface="Calibri" panose="020F0502020204030204" pitchFamily="34" charset="0"/>
                        <a:ea typeface="宋体" panose="02010600030101010101" pitchFamily="2" charset="-122"/>
                        <a:cs typeface="Times New Roman" panose="02020603050405020304" pitchFamily="18" charset="0"/>
                      </a:endParaRPr>
                    </a:p>
                  </a:txBody>
                  <a:tcPr marL="0" marR="0" marT="0" marB="0" anchor="ctr"/>
                </a:tc>
                <a:tc>
                  <a:txBody>
                    <a:bodyPr/>
                    <a:lstStyle/>
                    <a:p>
                      <a:pPr marL="66675" marR="66675" algn="ctr">
                        <a:lnSpc>
                          <a:spcPct val="120000"/>
                        </a:lnSpc>
                        <a:spcAft>
                          <a:spcPts val="0"/>
                        </a:spcAft>
                      </a:pPr>
                      <a:r>
                        <a:rPr lang="zh-CN" sz="1050" kern="100">
                          <a:effectLst/>
                        </a:rPr>
                        <a:t>直饮水设备处理机房进水</a:t>
                      </a:r>
                      <a:endParaRPr lang="zh-CN" sz="1050" kern="100">
                        <a:effectLst/>
                        <a:latin typeface="Calibri" panose="020F0502020204030204" pitchFamily="34" charset="0"/>
                        <a:ea typeface="宋体" panose="02010600030101010101" pitchFamily="2" charset="-122"/>
                        <a:cs typeface="Times New Roman" panose="02020603050405020304" pitchFamily="18" charset="0"/>
                      </a:endParaRPr>
                    </a:p>
                  </a:txBody>
                  <a:tcPr marL="0" marR="0" marT="0" marB="0" anchor="ctr"/>
                </a:tc>
                <a:tc>
                  <a:txBody>
                    <a:bodyPr/>
                    <a:lstStyle/>
                    <a:p>
                      <a:pPr marL="66675" marR="66675" algn="ctr">
                        <a:lnSpc>
                          <a:spcPct val="120000"/>
                        </a:lnSpc>
                        <a:spcAft>
                          <a:spcPts val="0"/>
                        </a:spcAft>
                      </a:pPr>
                      <a:r>
                        <a:rPr lang="zh-CN" sz="1050" kern="100">
                          <a:effectLst/>
                        </a:rPr>
                        <a:t>直饮水机房水箱进水 </a:t>
                      </a:r>
                      <a:endParaRPr lang="zh-CN" sz="1050" kern="100">
                        <a:effectLst/>
                        <a:latin typeface="Calibri" panose="020F0502020204030204" pitchFamily="34" charset="0"/>
                        <a:ea typeface="宋体" panose="02010600030101010101" pitchFamily="2" charset="-122"/>
                        <a:cs typeface="Times New Roman" panose="02020603050405020304" pitchFamily="18" charset="0"/>
                      </a:endParaRPr>
                    </a:p>
                  </a:txBody>
                  <a:tcPr marL="0" marR="0" marT="0" marB="0" anchor="ctr"/>
                </a:tc>
              </a:tr>
              <a:tr h="642367">
                <a:tc>
                  <a:txBody>
                    <a:bodyPr/>
                    <a:lstStyle/>
                    <a:p>
                      <a:pPr marL="66675" marR="66675" algn="ctr">
                        <a:lnSpc>
                          <a:spcPct val="120000"/>
                        </a:lnSpc>
                        <a:spcAft>
                          <a:spcPts val="0"/>
                        </a:spcAft>
                      </a:pPr>
                      <a:r>
                        <a:rPr lang="en-US" sz="1050" kern="100">
                          <a:effectLst/>
                        </a:rPr>
                        <a:t>LXS-50</a:t>
                      </a:r>
                      <a:endParaRPr lang="zh-CN" sz="1050" kern="100">
                        <a:effectLst/>
                        <a:latin typeface="Calibri" panose="020F0502020204030204" pitchFamily="34" charset="0"/>
                        <a:ea typeface="宋体" panose="02010600030101010101" pitchFamily="2" charset="-122"/>
                        <a:cs typeface="Times New Roman" panose="02020603050405020304" pitchFamily="18" charset="0"/>
                      </a:endParaRPr>
                    </a:p>
                  </a:txBody>
                  <a:tcPr marL="0" marR="0" marT="0" marB="0" anchor="ctr"/>
                </a:tc>
                <a:tc>
                  <a:txBody>
                    <a:bodyPr/>
                    <a:lstStyle/>
                    <a:p>
                      <a:pPr marL="66675" marR="66675" indent="466725" algn="just">
                        <a:lnSpc>
                          <a:spcPct val="120000"/>
                        </a:lnSpc>
                        <a:spcAft>
                          <a:spcPts val="0"/>
                        </a:spcAft>
                      </a:pPr>
                      <a:r>
                        <a:rPr lang="zh-CN" sz="1050" kern="100">
                          <a:effectLst/>
                        </a:rPr>
                        <a:t>太阳能水箱进水</a:t>
                      </a:r>
                      <a:endParaRPr lang="zh-CN" sz="1050" kern="100">
                        <a:effectLst/>
                        <a:latin typeface="Calibri" panose="020F0502020204030204" pitchFamily="34" charset="0"/>
                        <a:ea typeface="宋体" panose="02010600030101010101" pitchFamily="2" charset="-122"/>
                        <a:cs typeface="Times New Roman" panose="02020603050405020304" pitchFamily="18" charset="0"/>
                      </a:endParaRPr>
                    </a:p>
                  </a:txBody>
                  <a:tcPr marL="0" marR="0" marT="0" marB="0" anchor="ctr"/>
                </a:tc>
                <a:tc>
                  <a:txBody>
                    <a:bodyPr/>
                    <a:lstStyle/>
                    <a:p>
                      <a:pPr marL="66675" marR="66675" algn="ctr">
                        <a:lnSpc>
                          <a:spcPct val="120000"/>
                        </a:lnSpc>
                        <a:spcAft>
                          <a:spcPts val="0"/>
                        </a:spcAft>
                      </a:pPr>
                      <a:r>
                        <a:rPr lang="zh-CN" sz="1050" kern="100">
                          <a:effectLst/>
                        </a:rPr>
                        <a:t>太阳能补水进水</a:t>
                      </a:r>
                      <a:endParaRPr lang="zh-CN" sz="1050" kern="100">
                        <a:effectLst/>
                        <a:latin typeface="Calibri" panose="020F0502020204030204" pitchFamily="34" charset="0"/>
                        <a:ea typeface="宋体" panose="02010600030101010101" pitchFamily="2" charset="-122"/>
                        <a:cs typeface="Times New Roman" panose="02020603050405020304" pitchFamily="18" charset="0"/>
                      </a:endParaRPr>
                    </a:p>
                  </a:txBody>
                  <a:tcPr marL="0" marR="0" marT="0" marB="0" anchor="ctr"/>
                </a:tc>
              </a:tr>
              <a:tr h="642367">
                <a:tc>
                  <a:txBody>
                    <a:bodyPr/>
                    <a:lstStyle/>
                    <a:p>
                      <a:pPr marL="66675" marR="66675" algn="ctr">
                        <a:lnSpc>
                          <a:spcPct val="120000"/>
                        </a:lnSpc>
                        <a:spcAft>
                          <a:spcPts val="0"/>
                        </a:spcAft>
                      </a:pPr>
                      <a:r>
                        <a:rPr lang="zh-CN" sz="1050" kern="100">
                          <a:effectLst/>
                        </a:rPr>
                        <a:t>砖砌水表井</a:t>
                      </a:r>
                      <a:endParaRPr lang="zh-CN" sz="1050" kern="100">
                        <a:effectLst/>
                        <a:latin typeface="Calibri" panose="020F0502020204030204" pitchFamily="34" charset="0"/>
                        <a:ea typeface="宋体" panose="02010600030101010101" pitchFamily="2" charset="-122"/>
                        <a:cs typeface="Times New Roman" panose="02020603050405020304" pitchFamily="18" charset="0"/>
                      </a:endParaRPr>
                    </a:p>
                  </a:txBody>
                  <a:tcPr marL="0" marR="0" marT="0" marB="0" anchor="ctr"/>
                </a:tc>
                <a:tc>
                  <a:txBody>
                    <a:bodyPr/>
                    <a:lstStyle/>
                    <a:p>
                      <a:pPr marL="66675" marR="66675" algn="ctr">
                        <a:lnSpc>
                          <a:spcPct val="120000"/>
                        </a:lnSpc>
                        <a:spcAft>
                          <a:spcPts val="0"/>
                        </a:spcAft>
                      </a:pPr>
                      <a:r>
                        <a:rPr lang="zh-CN" sz="1050" kern="100">
                          <a:effectLst/>
                        </a:rPr>
                        <a:t>室外总水表</a:t>
                      </a:r>
                      <a:endParaRPr lang="zh-CN" sz="1050" kern="100">
                        <a:effectLst/>
                        <a:latin typeface="Calibri" panose="020F0502020204030204" pitchFamily="34" charset="0"/>
                        <a:ea typeface="宋体" panose="02010600030101010101" pitchFamily="2" charset="-122"/>
                        <a:cs typeface="Times New Roman" panose="02020603050405020304" pitchFamily="18" charset="0"/>
                      </a:endParaRPr>
                    </a:p>
                  </a:txBody>
                  <a:tcPr marL="0" marR="0" marT="0" marB="0" anchor="ctr"/>
                </a:tc>
                <a:tc>
                  <a:txBody>
                    <a:bodyPr/>
                    <a:lstStyle/>
                    <a:p>
                      <a:pPr marL="66675" marR="66675" algn="ctr">
                        <a:lnSpc>
                          <a:spcPct val="120000"/>
                        </a:lnSpc>
                        <a:spcAft>
                          <a:spcPts val="0"/>
                        </a:spcAft>
                      </a:pPr>
                      <a:r>
                        <a:rPr lang="zh-CN" sz="1050" kern="100" dirty="0">
                          <a:effectLst/>
                        </a:rPr>
                        <a:t>室外</a:t>
                      </a:r>
                      <a:endParaRPr lang="zh-CN" sz="105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0" marR="0" marT="0" marB="0" anchor="ctr"/>
                </a:tc>
              </a:tr>
            </a:tbl>
          </a:graphicData>
        </a:graphic>
      </p:graphicFrame>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直接连接符 16"/>
          <p:cNvSpPr>
            <a:spLocks noChangeShapeType="1"/>
          </p:cNvSpPr>
          <p:nvPr/>
        </p:nvSpPr>
        <p:spPr bwMode="auto">
          <a:xfrm>
            <a:off x="-20638" y="942975"/>
            <a:ext cx="9144001" cy="3175"/>
          </a:xfrm>
          <a:prstGeom prst="line">
            <a:avLst/>
          </a:prstGeom>
          <a:noFill/>
          <a:ln w="9525">
            <a:solidFill>
              <a:srgbClr val="595959"/>
            </a:solidFill>
            <a:prstDash val="sysDash"/>
            <a:round/>
            <a:headEnd/>
            <a:tailEnd/>
          </a:ln>
        </p:spPr>
        <p:txBody>
          <a:bodyPr/>
          <a:lstStyle/>
          <a:p>
            <a:endParaRPr lang="zh-CN" altLang="en-US"/>
          </a:p>
        </p:txBody>
      </p:sp>
      <p:sp>
        <p:nvSpPr>
          <p:cNvPr id="6" name="矩形 1"/>
          <p:cNvSpPr>
            <a:spLocks noChangeArrowheads="1"/>
          </p:cNvSpPr>
          <p:nvPr/>
        </p:nvSpPr>
        <p:spPr bwMode="auto">
          <a:xfrm>
            <a:off x="377825" y="546100"/>
            <a:ext cx="5310188" cy="400050"/>
          </a:xfrm>
          <a:prstGeom prst="rect">
            <a:avLst/>
          </a:prstGeom>
          <a:noFill/>
          <a:ln>
            <a:noFill/>
          </a:ln>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fontAlgn="auto" hangingPunct="1">
              <a:spcBef>
                <a:spcPts val="0"/>
              </a:spcBef>
              <a:spcAft>
                <a:spcPts val="0"/>
              </a:spcAft>
              <a:defRPr/>
            </a:pPr>
            <a:r>
              <a:rPr lang="en-US" altLang="zh-CN" sz="2000" b="1" dirty="0">
                <a:solidFill>
                  <a:schemeClr val="accent4">
                    <a:lumMod val="75000"/>
                  </a:schemeClr>
                </a:solidFill>
                <a:latin typeface="微软雅黑" pitchFamily="34" charset="-122"/>
                <a:ea typeface="微软雅黑" pitchFamily="34" charset="-122"/>
                <a:sym typeface="微软雅黑" pitchFamily="34" charset="-122"/>
              </a:rPr>
              <a:t>│</a:t>
            </a:r>
            <a:r>
              <a:rPr lang="zh-CN" altLang="en-US" sz="2000" b="1" dirty="0">
                <a:solidFill>
                  <a:schemeClr val="accent4">
                    <a:lumMod val="75000"/>
                  </a:schemeClr>
                </a:solidFill>
                <a:latin typeface="微软雅黑" pitchFamily="34" charset="-122"/>
                <a:ea typeface="微软雅黑" pitchFamily="34" charset="-122"/>
                <a:sym typeface="微软雅黑" pitchFamily="34" charset="-122"/>
              </a:rPr>
              <a:t>主要技术</a:t>
            </a:r>
            <a:r>
              <a:rPr lang="en-US" altLang="zh-CN" sz="2000" b="1" dirty="0" smtClean="0">
                <a:solidFill>
                  <a:schemeClr val="accent4">
                    <a:lumMod val="75000"/>
                  </a:schemeClr>
                </a:solidFill>
                <a:latin typeface="华文细黑" panose="02010600040101010101" pitchFamily="2" charset="-122"/>
                <a:ea typeface="华文细黑" panose="02010600040101010101" pitchFamily="2" charset="-122"/>
                <a:sym typeface="微软雅黑" pitchFamily="34" charset="-122"/>
              </a:rPr>
              <a:t>│</a:t>
            </a:r>
            <a:r>
              <a:rPr lang="zh-CN" altLang="en-US" sz="2000" b="1" dirty="0" smtClean="0">
                <a:solidFill>
                  <a:schemeClr val="accent4">
                    <a:lumMod val="75000"/>
                  </a:schemeClr>
                </a:solidFill>
                <a:latin typeface="华文细黑" panose="02010600040101010101" pitchFamily="2" charset="-122"/>
                <a:ea typeface="华文细黑" panose="02010600040101010101" pitchFamily="2" charset="-122"/>
                <a:sym typeface="微软雅黑" pitchFamily="34" charset="-122"/>
              </a:rPr>
              <a:t>给排水</a:t>
            </a:r>
            <a:r>
              <a:rPr lang="en-US" altLang="zh-CN" sz="2000" dirty="0" smtClean="0">
                <a:solidFill>
                  <a:schemeClr val="accent4">
                    <a:lumMod val="75000"/>
                  </a:schemeClr>
                </a:solidFill>
                <a:latin typeface="华文细黑" panose="02010600040101010101" pitchFamily="2" charset="-122"/>
                <a:ea typeface="华文细黑" panose="02010600040101010101" pitchFamily="2" charset="-122"/>
                <a:sym typeface="微软雅黑" pitchFamily="34" charset="-122"/>
              </a:rPr>
              <a:t>│</a:t>
            </a:r>
            <a:r>
              <a:rPr lang="zh-CN" altLang="en-US" dirty="0" smtClean="0">
                <a:solidFill>
                  <a:schemeClr val="accent4">
                    <a:lumMod val="75000"/>
                  </a:schemeClr>
                </a:solidFill>
                <a:latin typeface="华文细黑" panose="02010600040101010101" pitchFamily="2" charset="-122"/>
                <a:ea typeface="华文细黑" panose="02010600040101010101" pitchFamily="2" charset="-122"/>
                <a:sym typeface="微软雅黑" pitchFamily="34" charset="-122"/>
              </a:rPr>
              <a:t>可再生能源利用</a:t>
            </a:r>
            <a:endParaRPr lang="zh-CN" altLang="en-US" dirty="0">
              <a:solidFill>
                <a:schemeClr val="accent4">
                  <a:lumMod val="75000"/>
                </a:schemeClr>
              </a:solidFill>
              <a:latin typeface="华文细黑" panose="02010600040101010101" pitchFamily="2" charset="-122"/>
              <a:ea typeface="华文细黑" panose="02010600040101010101" pitchFamily="2" charset="-122"/>
            </a:endParaRPr>
          </a:p>
        </p:txBody>
      </p:sp>
      <p:sp>
        <p:nvSpPr>
          <p:cNvPr id="12" name="矩形 19"/>
          <p:cNvSpPr>
            <a:spLocks noChangeArrowheads="1"/>
          </p:cNvSpPr>
          <p:nvPr/>
        </p:nvSpPr>
        <p:spPr bwMode="auto">
          <a:xfrm>
            <a:off x="0" y="6499225"/>
            <a:ext cx="9144000" cy="153988"/>
          </a:xfrm>
          <a:prstGeom prst="rect">
            <a:avLst/>
          </a:prstGeom>
          <a:solidFill>
            <a:schemeClr val="accent4">
              <a:lumMod val="50000"/>
            </a:schemeClr>
          </a:solidFill>
          <a:ln>
            <a:noFill/>
          </a:ln>
          <a:extLst/>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fontAlgn="auto" hangingPunct="1">
              <a:spcBef>
                <a:spcPts val="0"/>
              </a:spcBef>
              <a:spcAft>
                <a:spcPts val="0"/>
              </a:spcAft>
              <a:defRPr/>
            </a:pPr>
            <a:endParaRPr lang="zh-CN" altLang="en-US">
              <a:solidFill>
                <a:srgbClr val="FFFFFF"/>
              </a:solidFill>
              <a:latin typeface="宋体" pitchFamily="2" charset="-122"/>
              <a:sym typeface="宋体" pitchFamily="2" charset="-122"/>
            </a:endParaRPr>
          </a:p>
        </p:txBody>
      </p:sp>
      <p:sp>
        <p:nvSpPr>
          <p:cNvPr id="37892" name="灯片编号占位符 5"/>
          <p:cNvSpPr txBox="1">
            <a:spLocks/>
          </p:cNvSpPr>
          <p:nvPr/>
        </p:nvSpPr>
        <p:spPr bwMode="auto">
          <a:xfrm>
            <a:off x="8832850" y="6664325"/>
            <a:ext cx="323850" cy="365125"/>
          </a:xfrm>
          <a:prstGeom prst="rect">
            <a:avLst/>
          </a:prstGeom>
          <a:noFill/>
          <a:ln w="9525">
            <a:noFill/>
            <a:miter lim="800000"/>
            <a:headEnd/>
            <a:tailEnd/>
          </a:ln>
        </p:spPr>
        <p:txBody>
          <a:bodyPr/>
          <a:lstStyle/>
          <a:p>
            <a:fld id="{3DEE50EF-43A7-4EFE-B9B5-15E9F933E98F}" type="slidenum">
              <a:rPr lang="zh-CN" altLang="en-US" sz="1000">
                <a:solidFill>
                  <a:schemeClr val="bg1"/>
                </a:solidFill>
                <a:latin typeface="Arial Unicode MS" pitchFamily="34" charset="-122"/>
                <a:ea typeface="Arial Unicode MS" pitchFamily="34" charset="-122"/>
                <a:cs typeface="Arial Unicode MS" pitchFamily="34" charset="-122"/>
              </a:rPr>
              <a:pPr/>
              <a:t>26</a:t>
            </a:fld>
            <a:endParaRPr lang="zh-CN" altLang="en-US" sz="1000">
              <a:solidFill>
                <a:schemeClr val="bg1"/>
              </a:solidFill>
              <a:latin typeface="Arial Unicode MS" pitchFamily="34" charset="-122"/>
              <a:ea typeface="Arial Unicode MS" pitchFamily="34" charset="-122"/>
              <a:cs typeface="Arial Unicode MS" pitchFamily="34" charset="-122"/>
            </a:endParaRPr>
          </a:p>
        </p:txBody>
      </p:sp>
      <p:pic>
        <p:nvPicPr>
          <p:cNvPr id="7" name="图片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9819" y="1289041"/>
            <a:ext cx="4652403" cy="4401790"/>
          </a:xfrm>
          <a:prstGeom prst="rect">
            <a:avLst/>
          </a:prstGeom>
        </p:spPr>
      </p:pic>
      <p:sp>
        <p:nvSpPr>
          <p:cNvPr id="8" name="矩形 7"/>
          <p:cNvSpPr/>
          <p:nvPr/>
        </p:nvSpPr>
        <p:spPr>
          <a:xfrm>
            <a:off x="4792222" y="942975"/>
            <a:ext cx="4104456" cy="5447902"/>
          </a:xfrm>
          <a:prstGeom prst="rect">
            <a:avLst/>
          </a:prstGeom>
        </p:spPr>
        <p:txBody>
          <a:bodyPr wrap="square">
            <a:spAutoFit/>
          </a:bodyPr>
          <a:lstStyle/>
          <a:p>
            <a:pPr algn="just">
              <a:lnSpc>
                <a:spcPts val="2000"/>
              </a:lnSpc>
              <a:spcAft>
                <a:spcPts val="0"/>
              </a:spcAft>
            </a:pPr>
            <a:r>
              <a:rPr lang="zh-CN" altLang="zh-CN" sz="1100" kern="100" dirty="0">
                <a:latin typeface="微软雅黑" panose="020B0503020204020204" pitchFamily="34" charset="-122"/>
                <a:ea typeface="微软雅黑" panose="020B0503020204020204" pitchFamily="34" charset="-122"/>
                <a:cs typeface="Times New Roman" panose="02020603050405020304" pitchFamily="18" charset="0"/>
              </a:rPr>
              <a:t>采用带有辅助电加热的太阳能全日制强制机械循环集中热水供应系统。热水供应系统为一个区，供、回水温度为</a:t>
            </a:r>
            <a:r>
              <a:rPr lang="en-US" altLang="zh-CN" sz="1100" kern="100" dirty="0">
                <a:latin typeface="微软雅黑" panose="020B0503020204020204" pitchFamily="34" charset="-122"/>
                <a:ea typeface="微软雅黑" panose="020B0503020204020204" pitchFamily="34" charset="-122"/>
                <a:cs typeface="Times New Roman" panose="02020603050405020304" pitchFamily="18" charset="0"/>
              </a:rPr>
              <a:t>60℃/50℃</a:t>
            </a:r>
            <a:r>
              <a:rPr lang="zh-CN" altLang="zh-CN" sz="1100" kern="100" dirty="0">
                <a:latin typeface="微软雅黑" panose="020B0503020204020204" pitchFamily="34" charset="-122"/>
                <a:ea typeface="微软雅黑" panose="020B0503020204020204" pitchFamily="34" charset="-122"/>
                <a:cs typeface="Times New Roman" panose="02020603050405020304" pitchFamily="18" charset="0"/>
              </a:rPr>
              <a:t>，设计小时耗热量为</a:t>
            </a:r>
            <a:r>
              <a:rPr lang="en-US" altLang="zh-CN" sz="1100" kern="100" dirty="0">
                <a:latin typeface="微软雅黑" panose="020B0503020204020204" pitchFamily="34" charset="-122"/>
                <a:ea typeface="微软雅黑" panose="020B0503020204020204" pitchFamily="34" charset="-122"/>
                <a:cs typeface="Times New Roman" panose="02020603050405020304" pitchFamily="18" charset="0"/>
              </a:rPr>
              <a:t>384.84Kw</a:t>
            </a:r>
            <a:r>
              <a:rPr lang="zh-CN" altLang="zh-CN" sz="1100" kern="100" dirty="0">
                <a:latin typeface="微软雅黑" panose="020B0503020204020204" pitchFamily="34" charset="-122"/>
                <a:ea typeface="微软雅黑" panose="020B0503020204020204" pitchFamily="34" charset="-122"/>
                <a:cs typeface="Times New Roman" panose="02020603050405020304" pitchFamily="18" charset="0"/>
              </a:rPr>
              <a:t>，循环泵由回水水温控制，热水循环管道为同程式布置；为保证系统冷、热水压力平衡，在各用水点处设支管减压阀，保证卫生器具供水压力小于</a:t>
            </a:r>
            <a:r>
              <a:rPr lang="en-US" altLang="zh-CN" sz="1100" kern="100" dirty="0">
                <a:latin typeface="微软雅黑" panose="020B0503020204020204" pitchFamily="34" charset="-122"/>
                <a:ea typeface="微软雅黑" panose="020B0503020204020204" pitchFamily="34" charset="-122"/>
                <a:cs typeface="Times New Roman" panose="02020603050405020304" pitchFamily="18" charset="0"/>
              </a:rPr>
              <a:t>0.20MPa</a:t>
            </a:r>
            <a:r>
              <a:rPr lang="zh-CN" altLang="zh-CN" sz="1100" kern="100" dirty="0">
                <a:latin typeface="微软雅黑" panose="020B0503020204020204" pitchFamily="34" charset="-122"/>
                <a:ea typeface="微软雅黑" panose="020B0503020204020204" pitchFamily="34" charset="-122"/>
                <a:cs typeface="Times New Roman" panose="02020603050405020304" pitchFamily="18" charset="0"/>
              </a:rPr>
              <a:t>。</a:t>
            </a:r>
          </a:p>
          <a:p>
            <a:pPr algn="just">
              <a:lnSpc>
                <a:spcPts val="2000"/>
              </a:lnSpc>
              <a:spcAft>
                <a:spcPts val="0"/>
              </a:spcAft>
            </a:pPr>
            <a:r>
              <a:rPr lang="zh-CN" altLang="zh-CN" sz="1100" kern="100" dirty="0">
                <a:latin typeface="微软雅黑" panose="020B0503020204020204" pitchFamily="34" charset="-122"/>
                <a:ea typeface="微软雅黑" panose="020B0503020204020204" pitchFamily="34" charset="-122"/>
                <a:cs typeface="Times New Roman" panose="02020603050405020304" pitchFamily="18" charset="0"/>
              </a:rPr>
              <a:t>地下一层厨房热水供应采用闭式系统，其它采用开式系统。太阳能集热器及换热设备设置在屋面和水箱间内，冷水由给水变频给水设备加压后供给，各系统均设有电辅助加热设施。</a:t>
            </a:r>
          </a:p>
          <a:p>
            <a:pPr algn="just">
              <a:lnSpc>
                <a:spcPts val="2000"/>
              </a:lnSpc>
              <a:spcAft>
                <a:spcPts val="0"/>
              </a:spcAft>
            </a:pPr>
            <a:r>
              <a:rPr lang="en-US" altLang="zh-CN" sz="1100" kern="100" dirty="0">
                <a:latin typeface="微软雅黑" panose="020B0503020204020204" pitchFamily="34" charset="-122"/>
                <a:ea typeface="微软雅黑" panose="020B0503020204020204" pitchFamily="34" charset="-122"/>
                <a:cs typeface="Times New Roman" panose="02020603050405020304" pitchFamily="18" charset="0"/>
              </a:rPr>
              <a:t>2</a:t>
            </a:r>
            <a:r>
              <a:rPr lang="zh-CN" altLang="zh-CN" sz="1100" kern="100" dirty="0">
                <a:latin typeface="微软雅黑" panose="020B0503020204020204" pitchFamily="34" charset="-122"/>
                <a:ea typeface="微软雅黑" panose="020B0503020204020204" pitchFamily="34" charset="-122"/>
                <a:cs typeface="Times New Roman" panose="02020603050405020304" pitchFamily="18" charset="0"/>
              </a:rPr>
              <a:t>） 闭式系统工作流程为：太阳能集热器</a:t>
            </a:r>
            <a:r>
              <a:rPr lang="en-US" altLang="zh-CN" sz="1100" kern="100" dirty="0">
                <a:latin typeface="微软雅黑" panose="020B0503020204020204" pitchFamily="34" charset="-122"/>
                <a:ea typeface="微软雅黑" panose="020B0503020204020204" pitchFamily="34" charset="-122"/>
                <a:cs typeface="Times New Roman" panose="02020603050405020304" pitchFamily="18" charset="0"/>
                <a:sym typeface="Wingdings 3" panose="05040102010807070707" pitchFamily="18" charset="2"/>
              </a:rPr>
              <a:t></a:t>
            </a:r>
            <a:r>
              <a:rPr lang="zh-CN" altLang="zh-CN" sz="1100" kern="100" dirty="0">
                <a:latin typeface="微软雅黑" panose="020B0503020204020204" pitchFamily="34" charset="-122"/>
                <a:ea typeface="微软雅黑" panose="020B0503020204020204" pitchFamily="34" charset="-122"/>
                <a:cs typeface="Times New Roman" panose="02020603050405020304" pitchFamily="18" charset="0"/>
              </a:rPr>
              <a:t>储热水箱</a:t>
            </a:r>
            <a:r>
              <a:rPr lang="en-US" altLang="zh-CN" sz="1100" kern="100" dirty="0">
                <a:latin typeface="微软雅黑" panose="020B0503020204020204" pitchFamily="34" charset="-122"/>
                <a:ea typeface="微软雅黑" panose="020B0503020204020204" pitchFamily="34" charset="-122"/>
                <a:cs typeface="Times New Roman" panose="02020603050405020304" pitchFamily="18" charset="0"/>
                <a:sym typeface="Wingdings 3" panose="05040102010807070707" pitchFamily="18" charset="2"/>
              </a:rPr>
              <a:t></a:t>
            </a:r>
            <a:r>
              <a:rPr lang="zh-CN" altLang="zh-CN" sz="1100" kern="100" dirty="0">
                <a:latin typeface="微软雅黑" panose="020B0503020204020204" pitchFamily="34" charset="-122"/>
                <a:ea typeface="微软雅黑" panose="020B0503020204020204" pitchFamily="34" charset="-122"/>
                <a:cs typeface="Times New Roman" panose="02020603050405020304" pitchFamily="18" charset="0"/>
              </a:rPr>
              <a:t>导流型容积式热交换器</a:t>
            </a:r>
            <a:r>
              <a:rPr lang="en-US" altLang="zh-CN" sz="1100" kern="100" dirty="0">
                <a:latin typeface="微软雅黑" panose="020B0503020204020204" pitchFamily="34" charset="-122"/>
                <a:ea typeface="微软雅黑" panose="020B0503020204020204" pitchFamily="34" charset="-122"/>
                <a:cs typeface="Times New Roman" panose="02020603050405020304" pitchFamily="18" charset="0"/>
                <a:sym typeface="Wingdings 3" panose="05040102010807070707" pitchFamily="18" charset="2"/>
              </a:rPr>
              <a:t></a:t>
            </a:r>
            <a:r>
              <a:rPr lang="zh-CN" altLang="zh-CN" sz="1100" kern="100" dirty="0">
                <a:latin typeface="微软雅黑" panose="020B0503020204020204" pitchFamily="34" charset="-122"/>
                <a:ea typeface="微软雅黑" panose="020B0503020204020204" pitchFamily="34" charset="-122"/>
                <a:cs typeface="Times New Roman" panose="02020603050405020304" pitchFamily="18" charset="0"/>
              </a:rPr>
              <a:t>用户。</a:t>
            </a:r>
          </a:p>
          <a:p>
            <a:pPr algn="just">
              <a:lnSpc>
                <a:spcPts val="2000"/>
              </a:lnSpc>
              <a:spcAft>
                <a:spcPts val="0"/>
              </a:spcAft>
            </a:pPr>
            <a:r>
              <a:rPr lang="zh-CN" altLang="zh-CN" sz="1100" kern="100" dirty="0">
                <a:latin typeface="微软雅黑" panose="020B0503020204020204" pitchFamily="34" charset="-122"/>
                <a:ea typeface="微软雅黑" panose="020B0503020204020204" pitchFamily="34" charset="-122"/>
                <a:cs typeface="Times New Roman" panose="02020603050405020304" pitchFamily="18" charset="0"/>
              </a:rPr>
              <a:t>系统设有一座</a:t>
            </a:r>
            <a:r>
              <a:rPr lang="en-US" altLang="zh-CN" sz="1100" kern="100" dirty="0">
                <a:latin typeface="微软雅黑" panose="020B0503020204020204" pitchFamily="34" charset="-122"/>
                <a:ea typeface="微软雅黑" panose="020B0503020204020204" pitchFamily="34" charset="-122"/>
                <a:cs typeface="Times New Roman" panose="02020603050405020304" pitchFamily="18" charset="0"/>
              </a:rPr>
              <a:t>16m</a:t>
            </a:r>
            <a:r>
              <a:rPr lang="en-US" altLang="zh-CN" sz="1100" kern="100" dirty="0">
                <a:latin typeface="微软雅黑" panose="020B0503020204020204" pitchFamily="34" charset="-122"/>
                <a:ea typeface="微软雅黑" panose="020B0503020204020204" pitchFamily="34" charset="-122"/>
                <a:cs typeface="Times New Roman" panose="02020603050405020304" pitchFamily="18" charset="0"/>
                <a:sym typeface="TechnicLite" panose="00000400000000000000" pitchFamily="2" charset="2"/>
              </a:rPr>
              <a:t></a:t>
            </a:r>
            <a:r>
              <a:rPr lang="zh-CN" altLang="zh-CN" sz="1100" kern="100" dirty="0">
                <a:latin typeface="微软雅黑" panose="020B0503020204020204" pitchFamily="34" charset="-122"/>
                <a:ea typeface="微软雅黑" panose="020B0503020204020204" pitchFamily="34" charset="-122"/>
                <a:cs typeface="Times New Roman" panose="02020603050405020304" pitchFamily="18" charset="0"/>
              </a:rPr>
              <a:t>食品级不锈钢集热水箱，一台</a:t>
            </a:r>
            <a:r>
              <a:rPr lang="en-US" altLang="zh-CN" sz="1100" kern="100" dirty="0">
                <a:latin typeface="微软雅黑" panose="020B0503020204020204" pitchFamily="34" charset="-122"/>
                <a:ea typeface="微软雅黑" panose="020B0503020204020204" pitchFamily="34" charset="-122"/>
                <a:cs typeface="Times New Roman" panose="02020603050405020304" pitchFamily="18" charset="0"/>
              </a:rPr>
              <a:t>RV-04-2.5H</a:t>
            </a:r>
            <a:r>
              <a:rPr lang="zh-CN" altLang="zh-CN" sz="1100" kern="100" dirty="0">
                <a:latin typeface="微软雅黑" panose="020B0503020204020204" pitchFamily="34" charset="-122"/>
                <a:ea typeface="微软雅黑" panose="020B0503020204020204" pitchFamily="34" charset="-122"/>
                <a:cs typeface="Times New Roman" panose="02020603050405020304" pitchFamily="18" charset="0"/>
              </a:rPr>
              <a:t>（</a:t>
            </a:r>
            <a:r>
              <a:rPr lang="en-US" altLang="zh-CN" sz="1100" kern="100" dirty="0">
                <a:latin typeface="微软雅黑" panose="020B0503020204020204" pitchFamily="34" charset="-122"/>
                <a:ea typeface="微软雅黑" panose="020B0503020204020204" pitchFamily="34" charset="-122"/>
                <a:cs typeface="Times New Roman" panose="02020603050405020304" pitchFamily="18" charset="0"/>
              </a:rPr>
              <a:t>1.6/0.6</a:t>
            </a:r>
            <a:r>
              <a:rPr lang="zh-CN" altLang="zh-CN" sz="1100" kern="100" dirty="0">
                <a:latin typeface="微软雅黑" panose="020B0503020204020204" pitchFamily="34" charset="-122"/>
                <a:ea typeface="微软雅黑" panose="020B0503020204020204" pitchFamily="34" charset="-122"/>
                <a:cs typeface="Times New Roman" panose="02020603050405020304" pitchFamily="18" charset="0"/>
              </a:rPr>
              <a:t>）</a:t>
            </a:r>
            <a:r>
              <a:rPr lang="en-US" altLang="zh-CN" sz="1100" kern="100" dirty="0">
                <a:latin typeface="微软雅黑" panose="020B0503020204020204" pitchFamily="34" charset="-122"/>
                <a:ea typeface="微软雅黑" panose="020B0503020204020204" pitchFamily="34" charset="-122"/>
                <a:cs typeface="Times New Roman" panose="02020603050405020304" pitchFamily="18" charset="0"/>
              </a:rPr>
              <a:t>-A</a:t>
            </a:r>
            <a:r>
              <a:rPr lang="zh-CN" altLang="zh-CN" sz="1100" kern="100" dirty="0">
                <a:latin typeface="微软雅黑" panose="020B0503020204020204" pitchFamily="34" charset="-122"/>
                <a:ea typeface="微软雅黑" panose="020B0503020204020204" pitchFamily="34" charset="-122"/>
                <a:cs typeface="Times New Roman" panose="02020603050405020304" pitchFamily="18" charset="0"/>
              </a:rPr>
              <a:t>型导流型容积式换热器及六台热水循环泵。</a:t>
            </a:r>
          </a:p>
          <a:p>
            <a:pPr algn="just">
              <a:lnSpc>
                <a:spcPts val="2000"/>
              </a:lnSpc>
              <a:spcAft>
                <a:spcPts val="0"/>
              </a:spcAft>
            </a:pPr>
            <a:r>
              <a:rPr lang="en-US" altLang="zh-CN" sz="1100" kern="100" dirty="0">
                <a:latin typeface="微软雅黑" panose="020B0503020204020204" pitchFamily="34" charset="-122"/>
                <a:ea typeface="微软雅黑" panose="020B0503020204020204" pitchFamily="34" charset="-122"/>
                <a:cs typeface="Times New Roman" panose="02020603050405020304" pitchFamily="18" charset="0"/>
              </a:rPr>
              <a:t>3</a:t>
            </a:r>
            <a:r>
              <a:rPr lang="zh-CN" altLang="zh-CN" sz="1100" kern="100" dirty="0">
                <a:latin typeface="微软雅黑" panose="020B0503020204020204" pitchFamily="34" charset="-122"/>
                <a:ea typeface="微软雅黑" panose="020B0503020204020204" pitchFamily="34" charset="-122"/>
                <a:cs typeface="Times New Roman" panose="02020603050405020304" pitchFamily="18" charset="0"/>
              </a:rPr>
              <a:t>） 开式系统工作流程为：太阳能集热器</a:t>
            </a:r>
            <a:r>
              <a:rPr lang="en-US" altLang="zh-CN" sz="1100" kern="100" dirty="0">
                <a:latin typeface="微软雅黑" panose="020B0503020204020204" pitchFamily="34" charset="-122"/>
                <a:ea typeface="微软雅黑" panose="020B0503020204020204" pitchFamily="34" charset="-122"/>
                <a:cs typeface="Times New Roman" panose="02020603050405020304" pitchFamily="18" charset="0"/>
                <a:sym typeface="Wingdings 3" panose="05040102010807070707" pitchFamily="18" charset="2"/>
              </a:rPr>
              <a:t></a:t>
            </a:r>
            <a:r>
              <a:rPr lang="zh-CN" altLang="zh-CN" sz="1100" kern="100" dirty="0">
                <a:latin typeface="微软雅黑" panose="020B0503020204020204" pitchFamily="34" charset="-122"/>
                <a:ea typeface="微软雅黑" panose="020B0503020204020204" pitchFamily="34" charset="-122"/>
                <a:cs typeface="Times New Roman" panose="02020603050405020304" pitchFamily="18" charset="0"/>
              </a:rPr>
              <a:t>供热水箱</a:t>
            </a:r>
            <a:r>
              <a:rPr lang="en-US" altLang="zh-CN" sz="1100" kern="100" dirty="0">
                <a:latin typeface="微软雅黑" panose="020B0503020204020204" pitchFamily="34" charset="-122"/>
                <a:ea typeface="微软雅黑" panose="020B0503020204020204" pitchFamily="34" charset="-122"/>
                <a:cs typeface="Times New Roman" panose="02020603050405020304" pitchFamily="18" charset="0"/>
                <a:sym typeface="Wingdings 3" panose="05040102010807070707" pitchFamily="18" charset="2"/>
              </a:rPr>
              <a:t></a:t>
            </a:r>
            <a:r>
              <a:rPr lang="zh-CN" altLang="zh-CN" sz="1100" kern="100" dirty="0">
                <a:latin typeface="微软雅黑" panose="020B0503020204020204" pitchFamily="34" charset="-122"/>
                <a:ea typeface="微软雅黑" panose="020B0503020204020204" pitchFamily="34" charset="-122"/>
                <a:cs typeface="Times New Roman" panose="02020603050405020304" pitchFamily="18" charset="0"/>
              </a:rPr>
              <a:t>用户。</a:t>
            </a:r>
          </a:p>
          <a:p>
            <a:pPr algn="just">
              <a:lnSpc>
                <a:spcPts val="2000"/>
              </a:lnSpc>
              <a:spcAft>
                <a:spcPts val="0"/>
              </a:spcAft>
            </a:pPr>
            <a:r>
              <a:rPr lang="zh-CN" altLang="zh-CN" sz="1100" kern="100" dirty="0">
                <a:latin typeface="微软雅黑" panose="020B0503020204020204" pitchFamily="34" charset="-122"/>
                <a:ea typeface="微软雅黑" panose="020B0503020204020204" pitchFamily="34" charset="-122"/>
                <a:cs typeface="Times New Roman" panose="02020603050405020304" pitchFamily="18" charset="0"/>
              </a:rPr>
              <a:t>系统设有一座</a:t>
            </a:r>
            <a:r>
              <a:rPr lang="en-US" altLang="zh-CN" sz="1100" kern="100" dirty="0">
                <a:latin typeface="微软雅黑" panose="020B0503020204020204" pitchFamily="34" charset="-122"/>
                <a:ea typeface="微软雅黑" panose="020B0503020204020204" pitchFamily="34" charset="-122"/>
                <a:cs typeface="Times New Roman" panose="02020603050405020304" pitchFamily="18" charset="0"/>
              </a:rPr>
              <a:t>20m</a:t>
            </a:r>
            <a:r>
              <a:rPr lang="en-US" altLang="zh-CN" sz="1100" kern="100" dirty="0">
                <a:latin typeface="微软雅黑" panose="020B0503020204020204" pitchFamily="34" charset="-122"/>
                <a:ea typeface="微软雅黑" panose="020B0503020204020204" pitchFamily="34" charset="-122"/>
                <a:cs typeface="Times New Roman" panose="02020603050405020304" pitchFamily="18" charset="0"/>
                <a:sym typeface="TechnicLite" panose="00000400000000000000" pitchFamily="2" charset="2"/>
              </a:rPr>
              <a:t></a:t>
            </a:r>
            <a:r>
              <a:rPr lang="zh-CN" altLang="zh-CN" sz="1100" kern="100" dirty="0">
                <a:latin typeface="微软雅黑" panose="020B0503020204020204" pitchFamily="34" charset="-122"/>
                <a:ea typeface="微软雅黑" panose="020B0503020204020204" pitchFamily="34" charset="-122"/>
                <a:cs typeface="Times New Roman" panose="02020603050405020304" pitchFamily="18" charset="0"/>
              </a:rPr>
              <a:t>食品级不锈钢集热水箱及四台热水循环泵。</a:t>
            </a:r>
          </a:p>
          <a:p>
            <a:pPr algn="just">
              <a:lnSpc>
                <a:spcPts val="2000"/>
              </a:lnSpc>
              <a:spcAft>
                <a:spcPts val="0"/>
              </a:spcAft>
            </a:pPr>
            <a:r>
              <a:rPr lang="en-US" altLang="zh-CN" sz="1100" kern="100" dirty="0">
                <a:latin typeface="微软雅黑" panose="020B0503020204020204" pitchFamily="34" charset="-122"/>
                <a:ea typeface="微软雅黑" panose="020B0503020204020204" pitchFamily="34" charset="-122"/>
                <a:cs typeface="Times New Roman" panose="02020603050405020304" pitchFamily="18" charset="0"/>
              </a:rPr>
              <a:t>4</a:t>
            </a:r>
            <a:r>
              <a:rPr lang="zh-CN" altLang="zh-CN" sz="1100" kern="100" dirty="0">
                <a:latin typeface="微软雅黑" panose="020B0503020204020204" pitchFamily="34" charset="-122"/>
                <a:ea typeface="微软雅黑" panose="020B0503020204020204" pitchFamily="34" charset="-122"/>
                <a:cs typeface="Times New Roman" panose="02020603050405020304" pitchFamily="18" charset="0"/>
              </a:rPr>
              <a:t>） 太阳能集热器设置在五层屋面，朝向正南安装，与地面倾角</a:t>
            </a:r>
            <a:r>
              <a:rPr lang="en-US" altLang="zh-CN" sz="1100" kern="100" dirty="0">
                <a:latin typeface="微软雅黑" panose="020B0503020204020204" pitchFamily="34" charset="-122"/>
                <a:ea typeface="微软雅黑" panose="020B0503020204020204" pitchFamily="34" charset="-122"/>
                <a:cs typeface="Times New Roman" panose="02020603050405020304" pitchFamily="18" charset="0"/>
              </a:rPr>
              <a:t>α=36</a:t>
            </a:r>
            <a:r>
              <a:rPr lang="en-US" altLang="zh-CN" sz="1100" kern="100" dirty="0">
                <a:latin typeface="微软雅黑" panose="020B0503020204020204" pitchFamily="34" charset="-122"/>
                <a:ea typeface="微软雅黑" panose="020B0503020204020204" pitchFamily="34" charset="-122"/>
                <a:cs typeface="Times New Roman" panose="02020603050405020304" pitchFamily="18" charset="0"/>
                <a:sym typeface="TechnicLite" panose="00000400000000000000" pitchFamily="2" charset="2"/>
              </a:rPr>
              <a:t></a:t>
            </a:r>
            <a:r>
              <a:rPr lang="en-US" altLang="zh-CN" sz="1100" kern="100" dirty="0">
                <a:latin typeface="微软雅黑" panose="020B0503020204020204" pitchFamily="34" charset="-122"/>
                <a:ea typeface="微软雅黑" panose="020B0503020204020204" pitchFamily="34" charset="-122"/>
                <a:cs typeface="Times New Roman" panose="02020603050405020304" pitchFamily="18" charset="0"/>
              </a:rPr>
              <a:t>01’</a:t>
            </a:r>
            <a:r>
              <a:rPr lang="zh-CN" altLang="zh-CN" sz="1100" kern="100" dirty="0">
                <a:latin typeface="微软雅黑" panose="020B0503020204020204" pitchFamily="34" charset="-122"/>
                <a:ea typeface="微软雅黑" panose="020B0503020204020204" pitchFamily="34" charset="-122"/>
                <a:cs typeface="Times New Roman" panose="02020603050405020304" pitchFamily="18" charset="0"/>
              </a:rPr>
              <a:t>，采用</a:t>
            </a:r>
            <a:r>
              <a:rPr lang="en-US" altLang="zh-CN" sz="1100" kern="100" dirty="0">
                <a:latin typeface="微软雅黑" panose="020B0503020204020204" pitchFamily="34" charset="-122"/>
                <a:ea typeface="微软雅黑" panose="020B0503020204020204" pitchFamily="34" charset="-122"/>
                <a:cs typeface="Times New Roman" panose="02020603050405020304" pitchFamily="18" charset="0"/>
              </a:rPr>
              <a:t>LPC58-1850</a:t>
            </a:r>
            <a:r>
              <a:rPr lang="zh-CN" altLang="zh-CN" sz="1100" kern="100" dirty="0">
                <a:latin typeface="微软雅黑" panose="020B0503020204020204" pitchFamily="34" charset="-122"/>
                <a:ea typeface="微软雅黑" panose="020B0503020204020204" pitchFamily="34" charset="-122"/>
                <a:cs typeface="Times New Roman" panose="02020603050405020304" pitchFamily="18" charset="0"/>
              </a:rPr>
              <a:t>型号框架式全玻璃真空管型太阳能集热器，集热器总面积</a:t>
            </a:r>
            <a:r>
              <a:rPr lang="en-US" altLang="zh-CN" sz="1100" kern="100" dirty="0">
                <a:latin typeface="微软雅黑" panose="020B0503020204020204" pitchFamily="34" charset="-122"/>
                <a:ea typeface="微软雅黑" panose="020B0503020204020204" pitchFamily="34" charset="-122"/>
                <a:cs typeface="Times New Roman" panose="02020603050405020304" pitchFamily="18" charset="0"/>
              </a:rPr>
              <a:t>7.6m</a:t>
            </a:r>
            <a:r>
              <a:rPr lang="en-US" altLang="zh-CN" sz="1100" kern="100" dirty="0">
                <a:latin typeface="微软雅黑" panose="020B0503020204020204" pitchFamily="34" charset="-122"/>
                <a:ea typeface="微软雅黑" panose="020B0503020204020204" pitchFamily="34" charset="-122"/>
                <a:cs typeface="Times New Roman" panose="02020603050405020304" pitchFamily="18" charset="0"/>
                <a:sym typeface="TechnicLite" panose="00000400000000000000" pitchFamily="2" charset="2"/>
              </a:rPr>
              <a:t></a:t>
            </a:r>
            <a:r>
              <a:rPr lang="zh-CN" altLang="zh-CN" sz="1100" kern="100" dirty="0">
                <a:latin typeface="微软雅黑" panose="020B0503020204020204" pitchFamily="34" charset="-122"/>
                <a:ea typeface="微软雅黑" panose="020B0503020204020204" pitchFamily="34" charset="-122"/>
                <a:cs typeface="Times New Roman" panose="02020603050405020304" pitchFamily="18" charset="0"/>
              </a:rPr>
              <a:t>，外形尺寸</a:t>
            </a:r>
            <a:r>
              <a:rPr lang="en-US" altLang="zh-CN" sz="1100" kern="100" dirty="0">
                <a:latin typeface="微软雅黑" panose="020B0503020204020204" pitchFamily="34" charset="-122"/>
                <a:ea typeface="微软雅黑" panose="020B0503020204020204" pitchFamily="34" charset="-122"/>
                <a:cs typeface="Times New Roman" panose="02020603050405020304" pitchFamily="18" charset="0"/>
              </a:rPr>
              <a:t>3670*2160*158</a:t>
            </a:r>
            <a:r>
              <a:rPr lang="zh-CN" altLang="zh-CN" sz="1100" kern="100" dirty="0">
                <a:latin typeface="微软雅黑" panose="020B0503020204020204" pitchFamily="34" charset="-122"/>
                <a:ea typeface="微软雅黑" panose="020B0503020204020204" pitchFamily="34" charset="-122"/>
                <a:cs typeface="Times New Roman" panose="02020603050405020304" pitchFamily="18" charset="0"/>
              </a:rPr>
              <a:t>，集热器年平均集热效率</a:t>
            </a:r>
            <a:r>
              <a:rPr lang="en-US" altLang="zh-CN" sz="1100" kern="100" dirty="0">
                <a:latin typeface="微软雅黑" panose="020B0503020204020204" pitchFamily="34" charset="-122"/>
                <a:ea typeface="微软雅黑" panose="020B0503020204020204" pitchFamily="34" charset="-122"/>
                <a:cs typeface="Times New Roman" panose="02020603050405020304" pitchFamily="18" charset="0"/>
              </a:rPr>
              <a:t>57%</a:t>
            </a:r>
            <a:r>
              <a:rPr lang="zh-CN" altLang="zh-CN" sz="1100" kern="100" dirty="0">
                <a:latin typeface="微软雅黑" panose="020B0503020204020204" pitchFamily="34" charset="-122"/>
                <a:ea typeface="微软雅黑" panose="020B0503020204020204" pitchFamily="34" charset="-122"/>
                <a:cs typeface="Times New Roman" panose="02020603050405020304" pitchFamily="18" charset="0"/>
              </a:rPr>
              <a:t>，平均日产热水量</a:t>
            </a:r>
            <a:r>
              <a:rPr lang="en-US" altLang="zh-CN" sz="1100" kern="100" dirty="0">
                <a:latin typeface="微软雅黑" panose="020B0503020204020204" pitchFamily="34" charset="-122"/>
                <a:ea typeface="微软雅黑" panose="020B0503020204020204" pitchFamily="34" charset="-122"/>
                <a:cs typeface="Times New Roman" panose="02020603050405020304" pitchFamily="18" charset="0"/>
              </a:rPr>
              <a:t>58.46L/ m</a:t>
            </a:r>
            <a:r>
              <a:rPr lang="en-US" altLang="zh-CN" sz="1100" kern="100" dirty="0">
                <a:latin typeface="微软雅黑" panose="020B0503020204020204" pitchFamily="34" charset="-122"/>
                <a:ea typeface="微软雅黑" panose="020B0503020204020204" pitchFamily="34" charset="-122"/>
                <a:cs typeface="Times New Roman" panose="02020603050405020304" pitchFamily="18" charset="0"/>
                <a:sym typeface="TechnicLite" panose="00000400000000000000" pitchFamily="2" charset="2"/>
              </a:rPr>
              <a:t></a:t>
            </a:r>
            <a:r>
              <a:rPr lang="en-US" altLang="zh-CN" sz="1100" kern="100" dirty="0">
                <a:latin typeface="微软雅黑" panose="020B0503020204020204" pitchFamily="34" charset="-122"/>
                <a:ea typeface="微软雅黑" panose="020B0503020204020204" pitchFamily="34" charset="-122"/>
                <a:cs typeface="Times New Roman" panose="02020603050405020304" pitchFamily="18" charset="0"/>
              </a:rPr>
              <a:t>·d</a:t>
            </a:r>
            <a:r>
              <a:rPr lang="zh-CN" altLang="zh-CN" sz="1100" kern="100" dirty="0">
                <a:latin typeface="微软雅黑" panose="020B0503020204020204" pitchFamily="34" charset="-122"/>
                <a:ea typeface="微软雅黑" panose="020B0503020204020204" pitchFamily="34" charset="-122"/>
                <a:cs typeface="Times New Roman" panose="02020603050405020304" pitchFamily="18" charset="0"/>
              </a:rPr>
              <a:t>，共</a:t>
            </a:r>
            <a:r>
              <a:rPr lang="en-US" altLang="zh-CN" sz="1100" kern="100" dirty="0">
                <a:latin typeface="微软雅黑" panose="020B0503020204020204" pitchFamily="34" charset="-122"/>
                <a:ea typeface="微软雅黑" panose="020B0503020204020204" pitchFamily="34" charset="-122"/>
                <a:cs typeface="Times New Roman" panose="02020603050405020304" pitchFamily="18" charset="0"/>
              </a:rPr>
              <a:t>88</a:t>
            </a:r>
            <a:r>
              <a:rPr lang="zh-CN" altLang="zh-CN" sz="1100" kern="100" dirty="0">
                <a:latin typeface="微软雅黑" panose="020B0503020204020204" pitchFamily="34" charset="-122"/>
                <a:ea typeface="微软雅黑" panose="020B0503020204020204" pitchFamily="34" charset="-122"/>
                <a:cs typeface="Times New Roman" panose="02020603050405020304" pitchFamily="18" charset="0"/>
              </a:rPr>
              <a:t>组。</a:t>
            </a:r>
          </a:p>
          <a:p>
            <a:pPr algn="just">
              <a:lnSpc>
                <a:spcPts val="2000"/>
              </a:lnSpc>
              <a:spcAft>
                <a:spcPts val="0"/>
              </a:spcAft>
            </a:pPr>
            <a:r>
              <a:rPr lang="zh-CN" altLang="zh-CN" sz="1100" kern="100" dirty="0">
                <a:latin typeface="微软雅黑" panose="020B0503020204020204" pitchFamily="34" charset="-122"/>
                <a:ea typeface="微软雅黑" panose="020B0503020204020204" pitchFamily="34" charset="-122"/>
                <a:cs typeface="Times New Roman" panose="02020603050405020304" pitchFamily="18" charset="0"/>
              </a:rPr>
              <a:t>集热器采用并联连接，连接集热器组的进、出水管同程布置，并在集热器组出水管上安装平衡阀。</a:t>
            </a:r>
            <a:endParaRPr lang="zh-CN" altLang="zh-CN" sz="1100" kern="100" dirty="0">
              <a:effectLst/>
              <a:latin typeface="微软雅黑" panose="020B0503020204020204" pitchFamily="34" charset="-122"/>
              <a:ea typeface="微软雅黑" panose="020B0503020204020204" pitchFamily="34" charset="-122"/>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3" name="直接连接符 16"/>
          <p:cNvSpPr>
            <a:spLocks noChangeShapeType="1"/>
          </p:cNvSpPr>
          <p:nvPr/>
        </p:nvSpPr>
        <p:spPr bwMode="auto">
          <a:xfrm>
            <a:off x="-20638" y="942975"/>
            <a:ext cx="9144001" cy="3175"/>
          </a:xfrm>
          <a:prstGeom prst="line">
            <a:avLst/>
          </a:prstGeom>
          <a:noFill/>
          <a:ln w="9525">
            <a:solidFill>
              <a:srgbClr val="595959"/>
            </a:solidFill>
            <a:prstDash val="sysDash"/>
            <a:round/>
            <a:headEnd/>
            <a:tailEnd/>
          </a:ln>
        </p:spPr>
        <p:txBody>
          <a:bodyPr/>
          <a:lstStyle/>
          <a:p>
            <a:endParaRPr lang="zh-CN" altLang="en-US"/>
          </a:p>
        </p:txBody>
      </p:sp>
      <p:sp>
        <p:nvSpPr>
          <p:cNvPr id="6" name="矩形 1"/>
          <p:cNvSpPr>
            <a:spLocks noChangeArrowheads="1"/>
          </p:cNvSpPr>
          <p:nvPr/>
        </p:nvSpPr>
        <p:spPr bwMode="auto">
          <a:xfrm>
            <a:off x="377825" y="546100"/>
            <a:ext cx="5849938" cy="400050"/>
          </a:xfrm>
          <a:prstGeom prst="rect">
            <a:avLst/>
          </a:prstGeom>
          <a:noFill/>
          <a:ln>
            <a:noFill/>
          </a:ln>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fontAlgn="auto" hangingPunct="1">
              <a:spcBef>
                <a:spcPts val="0"/>
              </a:spcBef>
              <a:spcAft>
                <a:spcPts val="0"/>
              </a:spcAft>
              <a:defRPr/>
            </a:pPr>
            <a:r>
              <a:rPr lang="en-US" altLang="zh-CN" sz="2000" b="1" dirty="0">
                <a:solidFill>
                  <a:schemeClr val="accent4">
                    <a:lumMod val="75000"/>
                  </a:schemeClr>
                </a:solidFill>
                <a:latin typeface="微软雅黑" pitchFamily="34" charset="-122"/>
                <a:ea typeface="微软雅黑" pitchFamily="34" charset="-122"/>
                <a:sym typeface="微软雅黑" pitchFamily="34" charset="-122"/>
              </a:rPr>
              <a:t>│</a:t>
            </a:r>
            <a:r>
              <a:rPr lang="zh-CN" altLang="en-US" sz="2000" b="1" dirty="0">
                <a:solidFill>
                  <a:schemeClr val="accent4">
                    <a:lumMod val="75000"/>
                  </a:schemeClr>
                </a:solidFill>
                <a:latin typeface="微软雅黑" pitchFamily="34" charset="-122"/>
                <a:ea typeface="微软雅黑" pitchFamily="34" charset="-122"/>
                <a:sym typeface="微软雅黑" pitchFamily="34" charset="-122"/>
              </a:rPr>
              <a:t>主要技术</a:t>
            </a:r>
            <a:r>
              <a:rPr lang="en-US" altLang="zh-CN" sz="2000" b="1" dirty="0">
                <a:solidFill>
                  <a:schemeClr val="accent4">
                    <a:lumMod val="75000"/>
                  </a:schemeClr>
                </a:solidFill>
                <a:latin typeface="华文细黑" panose="02010600040101010101" pitchFamily="2" charset="-122"/>
                <a:ea typeface="华文细黑" panose="02010600040101010101" pitchFamily="2" charset="-122"/>
                <a:sym typeface="微软雅黑" pitchFamily="34" charset="-122"/>
              </a:rPr>
              <a:t>│</a:t>
            </a:r>
            <a:r>
              <a:rPr lang="zh-CN" altLang="en-US" sz="2000" b="1" dirty="0">
                <a:solidFill>
                  <a:schemeClr val="accent4">
                    <a:lumMod val="75000"/>
                  </a:schemeClr>
                </a:solidFill>
                <a:latin typeface="华文细黑" panose="02010600040101010101" pitchFamily="2" charset="-122"/>
                <a:ea typeface="华文细黑" panose="02010600040101010101" pitchFamily="2" charset="-122"/>
                <a:sym typeface="微软雅黑" pitchFamily="34" charset="-122"/>
              </a:rPr>
              <a:t>给排水</a:t>
            </a:r>
            <a:r>
              <a:rPr lang="en-US" altLang="zh-CN" sz="2000" dirty="0">
                <a:solidFill>
                  <a:schemeClr val="accent4">
                    <a:lumMod val="75000"/>
                  </a:schemeClr>
                </a:solidFill>
                <a:latin typeface="华文细黑" panose="02010600040101010101" pitchFamily="2" charset="-122"/>
                <a:ea typeface="华文细黑" panose="02010600040101010101" pitchFamily="2" charset="-122"/>
                <a:sym typeface="微软雅黑" pitchFamily="34" charset="-122"/>
              </a:rPr>
              <a:t>│</a:t>
            </a:r>
            <a:r>
              <a:rPr lang="zh-CN" altLang="en-US" dirty="0" smtClean="0">
                <a:solidFill>
                  <a:schemeClr val="accent4">
                    <a:lumMod val="75000"/>
                  </a:schemeClr>
                </a:solidFill>
                <a:latin typeface="华文细黑" panose="02010600040101010101" pitchFamily="2" charset="-122"/>
                <a:ea typeface="华文细黑" panose="02010600040101010101" pitchFamily="2" charset="-122"/>
                <a:sym typeface="微软雅黑" pitchFamily="34" charset="-122"/>
              </a:rPr>
              <a:t>节水、用水计量</a:t>
            </a:r>
            <a:endParaRPr lang="zh-CN" altLang="en-US" dirty="0">
              <a:solidFill>
                <a:schemeClr val="accent4">
                  <a:lumMod val="75000"/>
                </a:schemeClr>
              </a:solidFill>
              <a:latin typeface="华文细黑" panose="02010600040101010101" pitchFamily="2" charset="-122"/>
              <a:ea typeface="华文细黑" panose="02010600040101010101" pitchFamily="2" charset="-122"/>
            </a:endParaRPr>
          </a:p>
        </p:txBody>
      </p:sp>
      <p:sp>
        <p:nvSpPr>
          <p:cNvPr id="12" name="矩形 19"/>
          <p:cNvSpPr>
            <a:spLocks noChangeArrowheads="1"/>
          </p:cNvSpPr>
          <p:nvPr/>
        </p:nvSpPr>
        <p:spPr bwMode="auto">
          <a:xfrm>
            <a:off x="0" y="6499225"/>
            <a:ext cx="9144000" cy="153988"/>
          </a:xfrm>
          <a:prstGeom prst="rect">
            <a:avLst/>
          </a:prstGeom>
          <a:solidFill>
            <a:schemeClr val="accent4">
              <a:lumMod val="50000"/>
            </a:schemeClr>
          </a:solidFill>
          <a:ln>
            <a:noFill/>
          </a:ln>
          <a:extLst/>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fontAlgn="auto" hangingPunct="1">
              <a:spcBef>
                <a:spcPts val="0"/>
              </a:spcBef>
              <a:spcAft>
                <a:spcPts val="0"/>
              </a:spcAft>
              <a:defRPr/>
            </a:pPr>
            <a:endParaRPr lang="zh-CN" altLang="en-US">
              <a:solidFill>
                <a:srgbClr val="FFFFFF"/>
              </a:solidFill>
              <a:latin typeface="宋体" pitchFamily="2" charset="-122"/>
              <a:sym typeface="宋体" pitchFamily="2" charset="-122"/>
            </a:endParaRPr>
          </a:p>
        </p:txBody>
      </p:sp>
      <p:sp>
        <p:nvSpPr>
          <p:cNvPr id="44036" name="灯片编号占位符 5"/>
          <p:cNvSpPr txBox="1">
            <a:spLocks/>
          </p:cNvSpPr>
          <p:nvPr/>
        </p:nvSpPr>
        <p:spPr bwMode="auto">
          <a:xfrm>
            <a:off x="8832850" y="6664325"/>
            <a:ext cx="323850" cy="365125"/>
          </a:xfrm>
          <a:prstGeom prst="rect">
            <a:avLst/>
          </a:prstGeom>
          <a:noFill/>
          <a:ln w="9525">
            <a:noFill/>
            <a:miter lim="800000"/>
            <a:headEnd/>
            <a:tailEnd/>
          </a:ln>
        </p:spPr>
        <p:txBody>
          <a:bodyPr/>
          <a:lstStyle/>
          <a:p>
            <a:fld id="{07A452AD-7326-427C-A63E-3BFA678DBEA5}" type="slidenum">
              <a:rPr lang="zh-CN" altLang="en-US" sz="1000">
                <a:solidFill>
                  <a:schemeClr val="bg1"/>
                </a:solidFill>
                <a:latin typeface="Arial Unicode MS" pitchFamily="34" charset="-122"/>
                <a:ea typeface="Arial Unicode MS" pitchFamily="34" charset="-122"/>
                <a:cs typeface="Arial Unicode MS" pitchFamily="34" charset="-122"/>
              </a:rPr>
              <a:pPr/>
              <a:t>27</a:t>
            </a:fld>
            <a:endParaRPr lang="en-US" altLang="zh-CN" sz="1000">
              <a:solidFill>
                <a:schemeClr val="bg1"/>
              </a:solidFill>
              <a:latin typeface="Arial Unicode MS" pitchFamily="34" charset="-122"/>
              <a:ea typeface="Arial Unicode MS" pitchFamily="34" charset="-122"/>
              <a:cs typeface="Arial Unicode MS" pitchFamily="34" charset="-122"/>
            </a:endParaRPr>
          </a:p>
        </p:txBody>
      </p:sp>
      <p:sp>
        <p:nvSpPr>
          <p:cNvPr id="44038" name="Rectangle 6"/>
          <p:cNvSpPr>
            <a:spLocks noChangeArrowheads="1"/>
          </p:cNvSpPr>
          <p:nvPr/>
        </p:nvSpPr>
        <p:spPr bwMode="auto">
          <a:xfrm>
            <a:off x="3563888" y="4780309"/>
            <a:ext cx="5400600" cy="1384995"/>
          </a:xfrm>
          <a:prstGeom prst="rect">
            <a:avLst/>
          </a:prstGeom>
          <a:noFill/>
          <a:ln w="9525">
            <a:noFill/>
            <a:miter lim="800000"/>
            <a:headEnd/>
            <a:tailEnd/>
          </a:ln>
          <a:effectLst/>
        </p:spPr>
        <p:txBody>
          <a:bodyPr wrap="square" anchor="ctr">
            <a:spAutoFit/>
          </a:bodyPr>
          <a:lstStyle/>
          <a:p>
            <a:pPr>
              <a:lnSpc>
                <a:spcPct val="150000"/>
              </a:lnSpc>
            </a:pPr>
            <a:r>
              <a:rPr lang="zh-CN" altLang="en-US" sz="1400" dirty="0">
                <a:latin typeface="微软雅黑" pitchFamily="34" charset="-122"/>
                <a:ea typeface="微软雅黑" pitchFamily="34" charset="-122"/>
              </a:rPr>
              <a:t>本项目给水、中水系统根据用途及使用部位不同进行分类分项计量。基地市政入户管道上设水表井，进行整体计量</a:t>
            </a:r>
            <a:r>
              <a:rPr lang="zh-CN" altLang="en-US" sz="1400" dirty="0" smtClean="0">
                <a:latin typeface="微软雅黑" pitchFamily="34" charset="-122"/>
                <a:ea typeface="微软雅黑" pitchFamily="34" charset="-122"/>
              </a:rPr>
              <a:t>。各</a:t>
            </a:r>
            <a:r>
              <a:rPr lang="zh-CN" altLang="en-US" sz="1400" dirty="0">
                <a:latin typeface="微软雅黑" pitchFamily="34" charset="-122"/>
                <a:ea typeface="微软雅黑" pitchFamily="34" charset="-122"/>
              </a:rPr>
              <a:t>用水点设水表计量</a:t>
            </a:r>
            <a:r>
              <a:rPr lang="zh-CN" altLang="en-US" sz="1400" dirty="0" smtClean="0">
                <a:latin typeface="微软雅黑" pitchFamily="34" charset="-122"/>
                <a:ea typeface="微软雅黑" pitchFamily="34" charset="-122"/>
              </a:rPr>
              <a:t>；大</a:t>
            </a:r>
            <a:r>
              <a:rPr lang="zh-CN" altLang="en-US" sz="1400" dirty="0">
                <a:latin typeface="微软雅黑" pitchFamily="34" charset="-122"/>
                <a:ea typeface="微软雅黑" pitchFamily="34" charset="-122"/>
              </a:rPr>
              <a:t>区域商业区采用分片区设置水表，道路浇洒、绿化浇灌用水设置独立计量。</a:t>
            </a:r>
          </a:p>
        </p:txBody>
      </p:sp>
      <p:sp>
        <p:nvSpPr>
          <p:cNvPr id="9" name="TextBox 2"/>
          <p:cNvSpPr txBox="1">
            <a:spLocks noChangeArrowheads="1"/>
          </p:cNvSpPr>
          <p:nvPr/>
        </p:nvSpPr>
        <p:spPr bwMode="auto">
          <a:xfrm>
            <a:off x="574825" y="1412776"/>
            <a:ext cx="2089150" cy="307975"/>
          </a:xfrm>
          <a:prstGeom prst="rect">
            <a:avLst/>
          </a:prstGeom>
          <a:noFill/>
          <a:ln w="9525">
            <a:noFill/>
            <a:miter lim="800000"/>
            <a:headEnd/>
            <a:tailEnd/>
          </a:ln>
        </p:spPr>
        <p:txBody>
          <a:bodyPr>
            <a:spAutoFit/>
          </a:bodyPr>
          <a:lstStyle/>
          <a:p>
            <a:r>
              <a:rPr lang="zh-CN" altLang="en-US" sz="1400" b="1" dirty="0">
                <a:latin typeface="微软雅黑" pitchFamily="34" charset="-122"/>
                <a:ea typeface="微软雅黑" pitchFamily="34" charset="-122"/>
              </a:rPr>
              <a:t>本项目节水器具统计表</a:t>
            </a:r>
          </a:p>
        </p:txBody>
      </p:sp>
      <p:pic>
        <p:nvPicPr>
          <p:cNvPr id="11" name="Picture 65" descr="C:\Documents and Settings\Administrator\桌面\1183519141276.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99742" y="4533030"/>
            <a:ext cx="1163946" cy="1500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Picture 66" descr="C:\Documents and Settings\Administrator\桌面\90109c62bcae435fa7608bd926940775.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937564" y="4869297"/>
            <a:ext cx="1163946" cy="11639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TextBox 3"/>
          <p:cNvSpPr txBox="1">
            <a:spLocks noChangeArrowheads="1"/>
          </p:cNvSpPr>
          <p:nvPr/>
        </p:nvSpPr>
        <p:spPr bwMode="auto">
          <a:xfrm>
            <a:off x="1763688" y="6073551"/>
            <a:ext cx="1800574"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900">
                <a:solidFill>
                  <a:schemeClr val="tx1"/>
                </a:solidFill>
                <a:latin typeface="Arial" pitchFamily="34" charset="0"/>
                <a:ea typeface="宋体" pitchFamily="2" charset="-122"/>
              </a:defRPr>
            </a:lvl1pPr>
            <a:lvl2pPr marL="742950" indent="-285750" eaLnBrk="0" hangingPunct="0">
              <a:defRPr sz="2900">
                <a:solidFill>
                  <a:schemeClr val="tx1"/>
                </a:solidFill>
                <a:latin typeface="Arial" pitchFamily="34" charset="0"/>
                <a:ea typeface="宋体" pitchFamily="2" charset="-122"/>
              </a:defRPr>
            </a:lvl2pPr>
            <a:lvl3pPr marL="1143000" indent="-228600" eaLnBrk="0" hangingPunct="0">
              <a:defRPr sz="2900">
                <a:solidFill>
                  <a:schemeClr val="tx1"/>
                </a:solidFill>
                <a:latin typeface="Arial" pitchFamily="34" charset="0"/>
                <a:ea typeface="宋体" pitchFamily="2" charset="-122"/>
              </a:defRPr>
            </a:lvl3pPr>
            <a:lvl4pPr marL="1600200" indent="-228600" eaLnBrk="0" hangingPunct="0">
              <a:defRPr sz="2900">
                <a:solidFill>
                  <a:schemeClr val="tx1"/>
                </a:solidFill>
                <a:latin typeface="Arial" pitchFamily="34" charset="0"/>
                <a:ea typeface="宋体" pitchFamily="2" charset="-122"/>
              </a:defRPr>
            </a:lvl4pPr>
            <a:lvl5pPr marL="2057400" indent="-228600" eaLnBrk="0" hangingPunct="0">
              <a:defRPr sz="2900">
                <a:solidFill>
                  <a:schemeClr val="tx1"/>
                </a:solidFill>
                <a:latin typeface="Arial" pitchFamily="34" charset="0"/>
                <a:ea typeface="宋体" pitchFamily="2" charset="-122"/>
              </a:defRPr>
            </a:lvl5pPr>
            <a:lvl6pPr marL="2514600" indent="-228600" defTabSz="1450975" eaLnBrk="0" fontAlgn="base" hangingPunct="0">
              <a:spcBef>
                <a:spcPct val="0"/>
              </a:spcBef>
              <a:spcAft>
                <a:spcPct val="0"/>
              </a:spcAft>
              <a:defRPr sz="2900">
                <a:solidFill>
                  <a:schemeClr val="tx1"/>
                </a:solidFill>
                <a:latin typeface="Arial" pitchFamily="34" charset="0"/>
                <a:ea typeface="宋体" pitchFamily="2" charset="-122"/>
              </a:defRPr>
            </a:lvl6pPr>
            <a:lvl7pPr marL="2971800" indent="-228600" defTabSz="1450975" eaLnBrk="0" fontAlgn="base" hangingPunct="0">
              <a:spcBef>
                <a:spcPct val="0"/>
              </a:spcBef>
              <a:spcAft>
                <a:spcPct val="0"/>
              </a:spcAft>
              <a:defRPr sz="2900">
                <a:solidFill>
                  <a:schemeClr val="tx1"/>
                </a:solidFill>
                <a:latin typeface="Arial" pitchFamily="34" charset="0"/>
                <a:ea typeface="宋体" pitchFamily="2" charset="-122"/>
              </a:defRPr>
            </a:lvl7pPr>
            <a:lvl8pPr marL="3429000" indent="-228600" defTabSz="1450975" eaLnBrk="0" fontAlgn="base" hangingPunct="0">
              <a:spcBef>
                <a:spcPct val="0"/>
              </a:spcBef>
              <a:spcAft>
                <a:spcPct val="0"/>
              </a:spcAft>
              <a:defRPr sz="2900">
                <a:solidFill>
                  <a:schemeClr val="tx1"/>
                </a:solidFill>
                <a:latin typeface="Arial" pitchFamily="34" charset="0"/>
                <a:ea typeface="宋体" pitchFamily="2" charset="-122"/>
              </a:defRPr>
            </a:lvl8pPr>
            <a:lvl9pPr marL="3886200" indent="-228600" defTabSz="1450975" eaLnBrk="0" fontAlgn="base" hangingPunct="0">
              <a:spcBef>
                <a:spcPct val="0"/>
              </a:spcBef>
              <a:spcAft>
                <a:spcPct val="0"/>
              </a:spcAft>
              <a:defRPr sz="2900">
                <a:solidFill>
                  <a:schemeClr val="tx1"/>
                </a:solidFill>
                <a:latin typeface="Arial" pitchFamily="34" charset="0"/>
                <a:ea typeface="宋体" pitchFamily="2" charset="-122"/>
              </a:defRPr>
            </a:lvl9pPr>
          </a:lstStyle>
          <a:p>
            <a:pPr eaLnBrk="1" hangingPunct="1"/>
            <a:r>
              <a:rPr lang="zh-CN" altLang="en-US" sz="1400" b="1" dirty="0">
                <a:latin typeface="微软雅黑" pitchFamily="34" charset="-122"/>
                <a:ea typeface="微软雅黑" pitchFamily="34" charset="-122"/>
              </a:rPr>
              <a:t>节水器具示意图</a:t>
            </a:r>
          </a:p>
        </p:txBody>
      </p:sp>
      <p:graphicFrame>
        <p:nvGraphicFramePr>
          <p:cNvPr id="3" name="表格 2"/>
          <p:cNvGraphicFramePr>
            <a:graphicFrameLocks noGrp="1"/>
          </p:cNvGraphicFramePr>
          <p:nvPr>
            <p:extLst>
              <p:ext uri="{D42A27DB-BD31-4B8C-83A1-F6EECF244321}">
                <p14:modId xmlns:p14="http://schemas.microsoft.com/office/powerpoint/2010/main" val="3481947025"/>
              </p:ext>
            </p:extLst>
          </p:nvPr>
        </p:nvGraphicFramePr>
        <p:xfrm>
          <a:off x="574824" y="1844824"/>
          <a:ext cx="8173639" cy="2520282"/>
        </p:xfrm>
        <a:graphic>
          <a:graphicData uri="http://schemas.openxmlformats.org/drawingml/2006/table">
            <a:tbl>
              <a:tblPr>
                <a:tableStyleId>{0505E3EF-67EA-436B-97B2-0124C06EBD24}</a:tableStyleId>
              </a:tblPr>
              <a:tblGrid>
                <a:gridCol w="2191454"/>
                <a:gridCol w="5982185"/>
              </a:tblGrid>
              <a:tr h="967608">
                <a:tc>
                  <a:txBody>
                    <a:bodyPr/>
                    <a:lstStyle/>
                    <a:p>
                      <a:pPr algn="ctr">
                        <a:spcAft>
                          <a:spcPts val="0"/>
                        </a:spcAft>
                      </a:pPr>
                      <a:r>
                        <a:rPr lang="zh-CN" sz="1400" kern="100" spc="5" dirty="0">
                          <a:effectLst/>
                        </a:rPr>
                        <a:t>节水</a:t>
                      </a:r>
                      <a:r>
                        <a:rPr lang="zh-CN" sz="1400" kern="100" dirty="0">
                          <a:effectLst/>
                        </a:rPr>
                        <a:t>器具</a:t>
                      </a:r>
                      <a:endParaRPr lang="zh-CN" sz="1800" kern="100" dirty="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0" marR="0" marT="0" marB="0" anchor="ctr"/>
                </a:tc>
                <a:tc>
                  <a:txBody>
                    <a:bodyPr/>
                    <a:lstStyle/>
                    <a:p>
                      <a:pPr algn="ctr">
                        <a:spcAft>
                          <a:spcPts val="0"/>
                        </a:spcAft>
                      </a:pPr>
                      <a:r>
                        <a:rPr lang="zh-CN" sz="1400" kern="100" spc="5" dirty="0">
                          <a:effectLst/>
                        </a:rPr>
                        <a:t>节水</a:t>
                      </a:r>
                      <a:r>
                        <a:rPr lang="zh-CN" sz="1400" kern="100" dirty="0">
                          <a:effectLst/>
                        </a:rPr>
                        <a:t>器</a:t>
                      </a:r>
                      <a:r>
                        <a:rPr lang="zh-CN" sz="1400" kern="100" spc="5" dirty="0">
                          <a:effectLst/>
                        </a:rPr>
                        <a:t>具</a:t>
                      </a:r>
                      <a:r>
                        <a:rPr lang="zh-CN" sz="1400" kern="100" dirty="0">
                          <a:effectLst/>
                        </a:rPr>
                        <a:t>参数</a:t>
                      </a:r>
                      <a:r>
                        <a:rPr lang="zh-CN" sz="1400" kern="100" spc="5" dirty="0">
                          <a:effectLst/>
                        </a:rPr>
                        <a:t>及特点</a:t>
                      </a:r>
                      <a:endParaRPr lang="zh-CN" sz="1800" kern="100" dirty="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0" marR="0" marT="0" marB="0" anchor="ctr"/>
                </a:tc>
              </a:tr>
              <a:tr h="517558">
                <a:tc>
                  <a:txBody>
                    <a:bodyPr/>
                    <a:lstStyle/>
                    <a:p>
                      <a:pPr algn="ctr">
                        <a:lnSpc>
                          <a:spcPct val="120000"/>
                        </a:lnSpc>
                        <a:spcAft>
                          <a:spcPts val="0"/>
                        </a:spcAft>
                      </a:pPr>
                      <a:r>
                        <a:rPr lang="zh-CN" sz="1400" kern="100">
                          <a:effectLst/>
                        </a:rPr>
                        <a:t>坐便器</a:t>
                      </a:r>
                      <a:endParaRPr lang="zh-CN" sz="1800" kern="10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0" marR="0" marT="0" marB="0" anchor="ctr"/>
                </a:tc>
                <a:tc>
                  <a:txBody>
                    <a:bodyPr/>
                    <a:lstStyle/>
                    <a:p>
                      <a:pPr algn="ctr">
                        <a:lnSpc>
                          <a:spcPct val="120000"/>
                        </a:lnSpc>
                        <a:spcAft>
                          <a:spcPts val="0"/>
                        </a:spcAft>
                      </a:pPr>
                      <a:r>
                        <a:rPr lang="zh-CN" sz="1400" kern="100">
                          <a:effectLst/>
                        </a:rPr>
                        <a:t>双档：平均用水量</a:t>
                      </a:r>
                      <a:r>
                        <a:rPr lang="en-US" sz="1400" kern="100">
                          <a:effectLst/>
                        </a:rPr>
                        <a:t>3.00.10L/S</a:t>
                      </a:r>
                      <a:r>
                        <a:rPr lang="zh-CN" sz="1400" kern="100">
                          <a:effectLst/>
                        </a:rPr>
                        <a:t>大用水量</a:t>
                      </a:r>
                      <a:r>
                        <a:rPr lang="en-US" sz="1400" kern="100">
                          <a:effectLst/>
                        </a:rPr>
                        <a:t>4.50.10L/S</a:t>
                      </a:r>
                      <a:endParaRPr lang="zh-CN" sz="1800" kern="10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0" marR="0" marT="0" marB="0"/>
                </a:tc>
              </a:tr>
              <a:tr h="517558">
                <a:tc>
                  <a:txBody>
                    <a:bodyPr/>
                    <a:lstStyle/>
                    <a:p>
                      <a:pPr algn="ctr">
                        <a:lnSpc>
                          <a:spcPct val="120000"/>
                        </a:lnSpc>
                        <a:spcAft>
                          <a:spcPts val="0"/>
                        </a:spcAft>
                      </a:pPr>
                      <a:r>
                        <a:rPr lang="zh-CN" sz="1400" kern="100">
                          <a:effectLst/>
                        </a:rPr>
                        <a:t>小便器</a:t>
                      </a:r>
                      <a:endParaRPr lang="zh-CN" sz="1800" kern="10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0" marR="0" marT="0" marB="0" anchor="ctr"/>
                </a:tc>
                <a:tc>
                  <a:txBody>
                    <a:bodyPr/>
                    <a:lstStyle/>
                    <a:p>
                      <a:pPr algn="ctr">
                        <a:lnSpc>
                          <a:spcPct val="120000"/>
                        </a:lnSpc>
                        <a:spcAft>
                          <a:spcPts val="0"/>
                        </a:spcAft>
                      </a:pPr>
                      <a:r>
                        <a:rPr lang="zh-CN" sz="1400" kern="100">
                          <a:effectLst/>
                        </a:rPr>
                        <a:t>感应冲洗器，冲洗水流量</a:t>
                      </a:r>
                      <a:r>
                        <a:rPr lang="en-US" sz="1400" kern="100">
                          <a:effectLst/>
                        </a:rPr>
                        <a:t>20.10L/S</a:t>
                      </a:r>
                      <a:endParaRPr lang="zh-CN" sz="1800" kern="10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0" marR="0" marT="0" marB="0"/>
                </a:tc>
              </a:tr>
              <a:tr h="517558">
                <a:tc>
                  <a:txBody>
                    <a:bodyPr/>
                    <a:lstStyle/>
                    <a:p>
                      <a:pPr algn="ctr">
                        <a:lnSpc>
                          <a:spcPct val="120000"/>
                        </a:lnSpc>
                        <a:spcAft>
                          <a:spcPts val="0"/>
                        </a:spcAft>
                      </a:pPr>
                      <a:r>
                        <a:rPr lang="zh-CN" sz="1400" kern="100">
                          <a:effectLst/>
                        </a:rPr>
                        <a:t>洗手盆（全自动感应龙头）</a:t>
                      </a:r>
                      <a:endParaRPr lang="zh-CN" sz="1800" kern="10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0" marR="0" marT="0" marB="0" anchor="ctr"/>
                </a:tc>
                <a:tc>
                  <a:txBody>
                    <a:bodyPr/>
                    <a:lstStyle/>
                    <a:p>
                      <a:pPr algn="ctr">
                        <a:lnSpc>
                          <a:spcPct val="120000"/>
                        </a:lnSpc>
                        <a:spcAft>
                          <a:spcPts val="0"/>
                        </a:spcAft>
                      </a:pPr>
                      <a:r>
                        <a:rPr lang="zh-CN" sz="1400" kern="100" dirty="0">
                          <a:effectLst/>
                        </a:rPr>
                        <a:t>流量</a:t>
                      </a:r>
                      <a:r>
                        <a:rPr lang="en-US" sz="1400" kern="100" dirty="0">
                          <a:effectLst/>
                        </a:rPr>
                        <a:t>0.10L/S</a:t>
                      </a:r>
                      <a:endParaRPr lang="zh-CN" sz="1800" kern="100" dirty="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0" marR="0" marT="0" marB="0"/>
                </a:tc>
              </a:tr>
            </a:tbl>
          </a:graphicData>
        </a:graphic>
      </p:graphicFrame>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直接连接符 16"/>
          <p:cNvSpPr>
            <a:spLocks noChangeShapeType="1"/>
          </p:cNvSpPr>
          <p:nvPr/>
        </p:nvSpPr>
        <p:spPr bwMode="auto">
          <a:xfrm>
            <a:off x="-20638" y="942975"/>
            <a:ext cx="9144001" cy="3175"/>
          </a:xfrm>
          <a:prstGeom prst="line">
            <a:avLst/>
          </a:prstGeom>
          <a:noFill/>
          <a:ln w="9525">
            <a:solidFill>
              <a:srgbClr val="595959"/>
            </a:solidFill>
            <a:prstDash val="sysDash"/>
            <a:round/>
            <a:headEnd/>
            <a:tailEnd/>
          </a:ln>
        </p:spPr>
        <p:txBody>
          <a:bodyPr/>
          <a:lstStyle/>
          <a:p>
            <a:endParaRPr lang="zh-CN" altLang="en-US"/>
          </a:p>
        </p:txBody>
      </p:sp>
      <p:sp>
        <p:nvSpPr>
          <p:cNvPr id="6" name="矩形 1"/>
          <p:cNvSpPr>
            <a:spLocks noChangeArrowheads="1"/>
          </p:cNvSpPr>
          <p:nvPr/>
        </p:nvSpPr>
        <p:spPr bwMode="auto">
          <a:xfrm>
            <a:off x="377825" y="546100"/>
            <a:ext cx="5310188" cy="400050"/>
          </a:xfrm>
          <a:prstGeom prst="rect">
            <a:avLst/>
          </a:prstGeom>
          <a:noFill/>
          <a:ln>
            <a:noFill/>
          </a:ln>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fontAlgn="auto" hangingPunct="1">
              <a:spcBef>
                <a:spcPts val="0"/>
              </a:spcBef>
              <a:spcAft>
                <a:spcPts val="0"/>
              </a:spcAft>
              <a:defRPr/>
            </a:pPr>
            <a:r>
              <a:rPr lang="en-US" altLang="zh-CN" sz="2000" b="1" dirty="0" smtClean="0">
                <a:solidFill>
                  <a:schemeClr val="accent4">
                    <a:lumMod val="75000"/>
                  </a:schemeClr>
                </a:solidFill>
                <a:latin typeface="微软雅黑" pitchFamily="34" charset="-122"/>
                <a:ea typeface="微软雅黑" pitchFamily="34" charset="-122"/>
                <a:sym typeface="微软雅黑" pitchFamily="34" charset="-122"/>
              </a:rPr>
              <a:t>│</a:t>
            </a:r>
            <a:r>
              <a:rPr lang="zh-CN" altLang="en-US" sz="2000" b="1" dirty="0" smtClean="0">
                <a:solidFill>
                  <a:schemeClr val="accent4">
                    <a:lumMod val="75000"/>
                  </a:schemeClr>
                </a:solidFill>
                <a:latin typeface="微软雅黑" pitchFamily="34" charset="-122"/>
                <a:ea typeface="微软雅黑" pitchFamily="34" charset="-122"/>
                <a:sym typeface="微软雅黑" pitchFamily="34" charset="-122"/>
              </a:rPr>
              <a:t>主要技术</a:t>
            </a:r>
            <a:r>
              <a:rPr lang="en-US" altLang="zh-CN" sz="2000" b="1" dirty="0" smtClean="0">
                <a:solidFill>
                  <a:schemeClr val="accent4">
                    <a:lumMod val="75000"/>
                  </a:schemeClr>
                </a:solidFill>
                <a:latin typeface="华文细黑" panose="02010600040101010101" pitchFamily="2" charset="-122"/>
                <a:ea typeface="华文细黑" panose="02010600040101010101" pitchFamily="2" charset="-122"/>
                <a:sym typeface="微软雅黑" pitchFamily="34" charset="-122"/>
              </a:rPr>
              <a:t>│</a:t>
            </a:r>
            <a:r>
              <a:rPr lang="zh-CN" altLang="en-US" sz="2000" b="1" dirty="0" smtClean="0">
                <a:solidFill>
                  <a:schemeClr val="accent4">
                    <a:lumMod val="75000"/>
                  </a:schemeClr>
                </a:solidFill>
                <a:latin typeface="华文细黑" panose="02010600040101010101" pitchFamily="2" charset="-122"/>
                <a:ea typeface="华文细黑" panose="02010600040101010101" pitchFamily="2" charset="-122"/>
                <a:sym typeface="微软雅黑" pitchFamily="34" charset="-122"/>
              </a:rPr>
              <a:t>电气</a:t>
            </a:r>
            <a:r>
              <a:rPr lang="en-US" altLang="zh-CN" sz="2000" dirty="0" smtClean="0">
                <a:solidFill>
                  <a:schemeClr val="accent4">
                    <a:lumMod val="75000"/>
                  </a:schemeClr>
                </a:solidFill>
                <a:latin typeface="华文细黑" panose="02010600040101010101" pitchFamily="2" charset="-122"/>
                <a:ea typeface="华文细黑" panose="02010600040101010101" pitchFamily="2" charset="-122"/>
                <a:sym typeface="微软雅黑" pitchFamily="34" charset="-122"/>
              </a:rPr>
              <a:t>│</a:t>
            </a:r>
            <a:r>
              <a:rPr lang="zh-CN" altLang="en-US" dirty="0" smtClean="0">
                <a:solidFill>
                  <a:schemeClr val="accent4">
                    <a:lumMod val="75000"/>
                  </a:schemeClr>
                </a:solidFill>
                <a:latin typeface="华文细黑" panose="02010600040101010101" pitchFamily="2" charset="-122"/>
                <a:ea typeface="华文细黑" panose="02010600040101010101" pitchFamily="2" charset="-122"/>
                <a:sym typeface="微软雅黑" pitchFamily="34" charset="-122"/>
              </a:rPr>
              <a:t>绿色照明</a:t>
            </a:r>
            <a:endParaRPr lang="zh-CN" altLang="en-US" dirty="0">
              <a:solidFill>
                <a:schemeClr val="accent4">
                  <a:lumMod val="75000"/>
                </a:schemeClr>
              </a:solidFill>
              <a:latin typeface="华文细黑" panose="02010600040101010101" pitchFamily="2" charset="-122"/>
              <a:ea typeface="华文细黑" panose="02010600040101010101" pitchFamily="2" charset="-122"/>
            </a:endParaRPr>
          </a:p>
        </p:txBody>
      </p:sp>
      <p:sp>
        <p:nvSpPr>
          <p:cNvPr id="12" name="矩形 19"/>
          <p:cNvSpPr>
            <a:spLocks noChangeArrowheads="1"/>
          </p:cNvSpPr>
          <p:nvPr/>
        </p:nvSpPr>
        <p:spPr bwMode="auto">
          <a:xfrm>
            <a:off x="0" y="6499225"/>
            <a:ext cx="9144000" cy="153988"/>
          </a:xfrm>
          <a:prstGeom prst="rect">
            <a:avLst/>
          </a:prstGeom>
          <a:solidFill>
            <a:schemeClr val="accent4">
              <a:lumMod val="50000"/>
            </a:schemeClr>
          </a:solidFill>
          <a:ln>
            <a:noFill/>
          </a:ln>
          <a:extLst/>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fontAlgn="auto" hangingPunct="1">
              <a:spcBef>
                <a:spcPts val="0"/>
              </a:spcBef>
              <a:spcAft>
                <a:spcPts val="0"/>
              </a:spcAft>
              <a:defRPr/>
            </a:pPr>
            <a:endParaRPr lang="zh-CN" altLang="en-US">
              <a:solidFill>
                <a:srgbClr val="FFFFFF"/>
              </a:solidFill>
              <a:latin typeface="宋体" pitchFamily="2" charset="-122"/>
              <a:sym typeface="宋体" pitchFamily="2" charset="-122"/>
            </a:endParaRPr>
          </a:p>
        </p:txBody>
      </p:sp>
      <p:sp>
        <p:nvSpPr>
          <p:cNvPr id="36868" name="灯片编号占位符 5"/>
          <p:cNvSpPr txBox="1">
            <a:spLocks/>
          </p:cNvSpPr>
          <p:nvPr/>
        </p:nvSpPr>
        <p:spPr bwMode="auto">
          <a:xfrm>
            <a:off x="8832850" y="6664325"/>
            <a:ext cx="323850" cy="365125"/>
          </a:xfrm>
          <a:prstGeom prst="rect">
            <a:avLst/>
          </a:prstGeom>
          <a:noFill/>
          <a:ln w="9525">
            <a:noFill/>
            <a:miter lim="800000"/>
            <a:headEnd/>
            <a:tailEnd/>
          </a:ln>
        </p:spPr>
        <p:txBody>
          <a:bodyPr/>
          <a:lstStyle/>
          <a:p>
            <a:fld id="{B7017432-BAFA-4845-AD43-D0DD2DC322E5}" type="slidenum">
              <a:rPr lang="zh-CN" altLang="en-US" sz="1000">
                <a:solidFill>
                  <a:schemeClr val="bg1"/>
                </a:solidFill>
                <a:latin typeface="Arial Unicode MS" pitchFamily="34" charset="-122"/>
                <a:ea typeface="Arial Unicode MS" pitchFamily="34" charset="-122"/>
                <a:cs typeface="Arial Unicode MS" pitchFamily="34" charset="-122"/>
              </a:rPr>
              <a:pPr/>
              <a:t>28</a:t>
            </a:fld>
            <a:endParaRPr lang="zh-CN" altLang="en-US" sz="1000">
              <a:solidFill>
                <a:schemeClr val="bg1"/>
              </a:solidFill>
              <a:latin typeface="Arial Unicode MS" pitchFamily="34" charset="-122"/>
              <a:ea typeface="Arial Unicode MS" pitchFamily="34" charset="-122"/>
              <a:cs typeface="Arial Unicode MS" pitchFamily="34" charset="-122"/>
            </a:endParaRPr>
          </a:p>
        </p:txBody>
      </p:sp>
      <p:sp>
        <p:nvSpPr>
          <p:cNvPr id="4" name="Rectangle 1"/>
          <p:cNvSpPr>
            <a:spLocks noChangeArrowheads="1"/>
          </p:cNvSpPr>
          <p:nvPr/>
        </p:nvSpPr>
        <p:spPr bwMode="auto">
          <a:xfrm>
            <a:off x="339630" y="1052736"/>
            <a:ext cx="8496944" cy="17081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a:lnSpc>
                <a:spcPct val="150000"/>
              </a:lnSpc>
            </a:pPr>
            <a:r>
              <a:rPr lang="zh-CN" altLang="zh-CN" sz="1400" dirty="0">
                <a:latin typeface="微软雅黑" panose="020B0503020204020204" pitchFamily="34" charset="-122"/>
                <a:ea typeface="微软雅黑" panose="020B0503020204020204" pitchFamily="34" charset="-122"/>
              </a:rPr>
              <a:t>本项目室内节能照明系统考虑充分利用自然光同时采用节能照明设计。</a:t>
            </a:r>
          </a:p>
          <a:p>
            <a:pPr>
              <a:lnSpc>
                <a:spcPct val="150000"/>
              </a:lnSpc>
            </a:pPr>
            <a:r>
              <a:rPr lang="zh-CN" altLang="zh-CN" sz="1400" dirty="0">
                <a:latin typeface="微软雅黑" panose="020B0503020204020204" pitchFamily="34" charset="-122"/>
                <a:ea typeface="微软雅黑" panose="020B0503020204020204" pitchFamily="34" charset="-122"/>
              </a:rPr>
              <a:t>照明功率密度值不高于现行国家标准《建筑照明设计标准》</a:t>
            </a:r>
            <a:r>
              <a:rPr lang="en-US" altLang="zh-CN" sz="1400" dirty="0">
                <a:latin typeface="微软雅黑" panose="020B0503020204020204" pitchFamily="34" charset="-122"/>
                <a:ea typeface="微软雅黑" panose="020B0503020204020204" pitchFamily="34" charset="-122"/>
              </a:rPr>
              <a:t>GB 50034</a:t>
            </a:r>
            <a:r>
              <a:rPr lang="zh-CN" altLang="zh-CN" sz="1400" dirty="0">
                <a:latin typeface="微软雅黑" panose="020B0503020204020204" pitchFamily="34" charset="-122"/>
                <a:ea typeface="微软雅黑" panose="020B0503020204020204" pitchFamily="34" charset="-122"/>
              </a:rPr>
              <a:t>规定的目标值。</a:t>
            </a:r>
          </a:p>
          <a:p>
            <a:pPr>
              <a:lnSpc>
                <a:spcPct val="150000"/>
              </a:lnSpc>
            </a:pPr>
            <a:r>
              <a:rPr lang="zh-CN" altLang="zh-CN" sz="1400" b="1" dirty="0">
                <a:latin typeface="微软雅黑" panose="020B0503020204020204" pitchFamily="34" charset="-122"/>
                <a:ea typeface="微软雅黑" panose="020B0503020204020204" pitchFamily="34" charset="-122"/>
              </a:rPr>
              <a:t>主要灯具：</a:t>
            </a:r>
            <a:r>
              <a:rPr lang="zh-CN" altLang="zh-CN" sz="1400" dirty="0">
                <a:latin typeface="微软雅黑" panose="020B0503020204020204" pitchFamily="34" charset="-122"/>
                <a:ea typeface="微软雅黑" panose="020B0503020204020204" pitchFamily="34" charset="-122"/>
              </a:rPr>
              <a:t>照明系统采用节能光源及高效灯具，地下车库、设备房办公等场所采用</a:t>
            </a:r>
            <a:r>
              <a:rPr lang="en-US" altLang="zh-CN" sz="1400" dirty="0">
                <a:latin typeface="微软雅黑" panose="020B0503020204020204" pitchFamily="34" charset="-122"/>
                <a:ea typeface="微软雅黑" panose="020B0503020204020204" pitchFamily="34" charset="-122"/>
              </a:rPr>
              <a:t>T5</a:t>
            </a:r>
            <a:r>
              <a:rPr lang="zh-CN" altLang="zh-CN" sz="1400" dirty="0">
                <a:latin typeface="微软雅黑" panose="020B0503020204020204" pitchFamily="34" charset="-122"/>
                <a:ea typeface="微软雅黑" panose="020B0503020204020204" pitchFamily="34" charset="-122"/>
              </a:rPr>
              <a:t>直管型细管径荧光灯管，电梯厅、走廊、楼梯间等采用紧凑型节能荧光灯。</a:t>
            </a:r>
          </a:p>
          <a:p>
            <a:pPr>
              <a:lnSpc>
                <a:spcPct val="150000"/>
              </a:lnSpc>
            </a:pPr>
            <a:r>
              <a:rPr lang="zh-CN" altLang="zh-CN" sz="1400" b="1" dirty="0">
                <a:latin typeface="微软雅黑" panose="020B0503020204020204" pitchFamily="34" charset="-122"/>
                <a:ea typeface="微软雅黑" panose="020B0503020204020204" pitchFamily="34" charset="-122"/>
              </a:rPr>
              <a:t>控制策略：</a:t>
            </a:r>
            <a:r>
              <a:rPr lang="zh-CN" altLang="zh-CN" sz="1400" dirty="0">
                <a:latin typeface="微软雅黑" panose="020B0503020204020204" pitchFamily="34" charset="-122"/>
                <a:ea typeface="微软雅黑" panose="020B0503020204020204" pitchFamily="34" charset="-122"/>
              </a:rPr>
              <a:t>门厅等公共活动空间设置智能照明系统，楼梯间采用人体感应或动静感应等自动控制方式。</a:t>
            </a:r>
            <a:endParaRPr lang="zh-CN" altLang="en-US" sz="1400" dirty="0">
              <a:latin typeface="微软雅黑" pitchFamily="34" charset="-122"/>
              <a:ea typeface="微软雅黑" pitchFamily="34" charset="-122"/>
              <a:cs typeface="Times New Roman" pitchFamily="18" charset="0"/>
            </a:endParaRPr>
          </a:p>
        </p:txBody>
      </p:sp>
      <p:graphicFrame>
        <p:nvGraphicFramePr>
          <p:cNvPr id="5" name="表格 4"/>
          <p:cNvGraphicFramePr>
            <a:graphicFrameLocks noGrp="1"/>
          </p:cNvGraphicFramePr>
          <p:nvPr>
            <p:extLst>
              <p:ext uri="{D42A27DB-BD31-4B8C-83A1-F6EECF244321}">
                <p14:modId xmlns:p14="http://schemas.microsoft.com/office/powerpoint/2010/main" val="3759310169"/>
              </p:ext>
            </p:extLst>
          </p:nvPr>
        </p:nvGraphicFramePr>
        <p:xfrm>
          <a:off x="539552" y="2996952"/>
          <a:ext cx="7704856" cy="2808314"/>
        </p:xfrm>
        <a:graphic>
          <a:graphicData uri="http://schemas.openxmlformats.org/drawingml/2006/table">
            <a:tbl>
              <a:tblPr>
                <a:tableStyleId>{0505E3EF-67EA-436B-97B2-0124C06EBD24}</a:tableStyleId>
              </a:tblPr>
              <a:tblGrid>
                <a:gridCol w="2876421"/>
                <a:gridCol w="1495103"/>
                <a:gridCol w="1125518"/>
                <a:gridCol w="1125518"/>
                <a:gridCol w="1082296"/>
              </a:tblGrid>
              <a:tr h="350767">
                <a:tc rowSpan="2">
                  <a:txBody>
                    <a:bodyPr/>
                    <a:lstStyle/>
                    <a:p>
                      <a:pPr marL="66675" marR="66675" algn="ctr">
                        <a:spcAft>
                          <a:spcPts val="0"/>
                        </a:spcAft>
                      </a:pPr>
                      <a:r>
                        <a:rPr lang="en-US" sz="900" kern="100" dirty="0">
                          <a:effectLst/>
                        </a:rPr>
                        <a:t> </a:t>
                      </a:r>
                      <a:endParaRPr lang="zh-CN" sz="1400" kern="100" dirty="0">
                        <a:effectLst/>
                      </a:endParaRPr>
                    </a:p>
                    <a:p>
                      <a:pPr marL="66675" marR="66675" algn="ctr">
                        <a:spcAft>
                          <a:spcPts val="0"/>
                        </a:spcAft>
                      </a:pPr>
                      <a:r>
                        <a:rPr lang="zh-CN" sz="1200" kern="100" dirty="0">
                          <a:effectLst/>
                        </a:rPr>
                        <a:t>房间类型</a:t>
                      </a:r>
                      <a:endParaRPr lang="zh-CN" sz="140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0" marR="0" marT="0" marB="0" anchor="ctr"/>
                </a:tc>
                <a:tc gridSpan="2">
                  <a:txBody>
                    <a:bodyPr/>
                    <a:lstStyle/>
                    <a:p>
                      <a:pPr marL="66675" marR="66675" algn="ctr">
                        <a:spcAft>
                          <a:spcPts val="0"/>
                        </a:spcAft>
                      </a:pPr>
                      <a:r>
                        <a:rPr lang="zh-CN" sz="1200" kern="100">
                          <a:effectLst/>
                        </a:rPr>
                        <a:t>设计照</a:t>
                      </a:r>
                      <a:r>
                        <a:rPr lang="zh-CN" sz="1200" kern="100" spc="10">
                          <a:effectLst/>
                        </a:rPr>
                        <a:t>度</a:t>
                      </a:r>
                      <a:r>
                        <a:rPr lang="zh-CN" sz="1200" kern="100">
                          <a:effectLst/>
                        </a:rPr>
                        <a:t>值（</a:t>
                      </a:r>
                      <a:r>
                        <a:rPr lang="en-US" sz="1200" kern="100" spc="5">
                          <a:effectLst/>
                        </a:rPr>
                        <a:t>Lx</a:t>
                      </a:r>
                      <a:r>
                        <a:rPr lang="zh-CN" sz="1200" kern="100">
                          <a:effectLst/>
                        </a:rPr>
                        <a:t>）</a:t>
                      </a:r>
                      <a:endParaRPr lang="zh-CN" sz="1400" kern="100">
                        <a:effectLst/>
                        <a:latin typeface="Calibri" panose="020F0502020204030204" pitchFamily="34" charset="0"/>
                        <a:ea typeface="宋体" panose="02010600030101010101" pitchFamily="2" charset="-122"/>
                        <a:cs typeface="Times New Roman" panose="02020603050405020304" pitchFamily="18" charset="0"/>
                      </a:endParaRPr>
                    </a:p>
                  </a:txBody>
                  <a:tcPr marL="0" marR="0" marT="0" marB="0" anchor="ctr"/>
                </a:tc>
                <a:tc hMerge="1">
                  <a:txBody>
                    <a:bodyPr/>
                    <a:lstStyle/>
                    <a:p>
                      <a:endParaRPr lang="zh-CN" altLang="en-US"/>
                    </a:p>
                  </a:txBody>
                  <a:tcPr/>
                </a:tc>
                <a:tc gridSpan="2">
                  <a:txBody>
                    <a:bodyPr/>
                    <a:lstStyle/>
                    <a:p>
                      <a:pPr marL="66675" marR="66675" algn="ctr">
                        <a:spcAft>
                          <a:spcPts val="0"/>
                        </a:spcAft>
                      </a:pPr>
                      <a:r>
                        <a:rPr lang="zh-CN" sz="1200" kern="100">
                          <a:effectLst/>
                        </a:rPr>
                        <a:t>照明功</a:t>
                      </a:r>
                      <a:r>
                        <a:rPr lang="zh-CN" sz="1200" kern="100" spc="10">
                          <a:effectLst/>
                        </a:rPr>
                        <a:t>率</a:t>
                      </a:r>
                      <a:r>
                        <a:rPr lang="zh-CN" sz="1200" kern="100">
                          <a:effectLst/>
                        </a:rPr>
                        <a:t>密</a:t>
                      </a:r>
                      <a:r>
                        <a:rPr lang="zh-CN" sz="1200" kern="100" spc="-230">
                          <a:effectLst/>
                        </a:rPr>
                        <a:t>度</a:t>
                      </a:r>
                      <a:r>
                        <a:rPr lang="zh-CN" sz="1200" kern="100">
                          <a:effectLst/>
                        </a:rPr>
                        <a:t>（</a:t>
                      </a:r>
                      <a:r>
                        <a:rPr lang="en-US" sz="1200" kern="100" spc="5">
                          <a:effectLst/>
                        </a:rPr>
                        <a:t>W/m</a:t>
                      </a:r>
                      <a:r>
                        <a:rPr lang="en-US" sz="800" kern="100">
                          <a:effectLst/>
                        </a:rPr>
                        <a:t>2</a:t>
                      </a:r>
                      <a:r>
                        <a:rPr lang="en-US" sz="1200" kern="100">
                          <a:effectLst/>
                        </a:rPr>
                        <a:t>)</a:t>
                      </a:r>
                      <a:endParaRPr lang="zh-CN" sz="1400" kern="100">
                        <a:effectLst/>
                        <a:latin typeface="Calibri" panose="020F0502020204030204" pitchFamily="34" charset="0"/>
                        <a:ea typeface="宋体" panose="02010600030101010101" pitchFamily="2" charset="-122"/>
                        <a:cs typeface="Times New Roman" panose="02020603050405020304" pitchFamily="18" charset="0"/>
                      </a:endParaRPr>
                    </a:p>
                  </a:txBody>
                  <a:tcPr marL="0" marR="0" marT="0" marB="0" anchor="ctr"/>
                </a:tc>
                <a:tc hMerge="1">
                  <a:txBody>
                    <a:bodyPr/>
                    <a:lstStyle/>
                    <a:p>
                      <a:endParaRPr lang="zh-CN" altLang="en-US"/>
                    </a:p>
                  </a:txBody>
                  <a:tcPr/>
                </a:tc>
              </a:tr>
              <a:tr h="350767">
                <a:tc vMerge="1">
                  <a:txBody>
                    <a:bodyPr/>
                    <a:lstStyle/>
                    <a:p>
                      <a:endParaRPr lang="zh-CN" altLang="en-US"/>
                    </a:p>
                  </a:txBody>
                  <a:tcPr/>
                </a:tc>
                <a:tc>
                  <a:txBody>
                    <a:bodyPr/>
                    <a:lstStyle/>
                    <a:p>
                      <a:pPr marL="66675" marR="66675" algn="ctr">
                        <a:spcAft>
                          <a:spcPts val="0"/>
                        </a:spcAft>
                      </a:pPr>
                      <a:r>
                        <a:rPr lang="zh-CN" sz="1200" kern="100">
                          <a:effectLst/>
                        </a:rPr>
                        <a:t>实际值</a:t>
                      </a:r>
                      <a:endParaRPr lang="zh-CN" sz="1400" kern="100">
                        <a:effectLst/>
                        <a:latin typeface="Calibri" panose="020F0502020204030204" pitchFamily="34" charset="0"/>
                        <a:ea typeface="宋体" panose="02010600030101010101" pitchFamily="2" charset="-122"/>
                        <a:cs typeface="Times New Roman" panose="02020603050405020304" pitchFamily="18" charset="0"/>
                      </a:endParaRPr>
                    </a:p>
                  </a:txBody>
                  <a:tcPr marL="0" marR="0" marT="0" marB="0" anchor="ctr"/>
                </a:tc>
                <a:tc>
                  <a:txBody>
                    <a:bodyPr/>
                    <a:lstStyle/>
                    <a:p>
                      <a:pPr marL="66675" marR="66675" algn="ctr">
                        <a:spcAft>
                          <a:spcPts val="0"/>
                        </a:spcAft>
                      </a:pPr>
                      <a:r>
                        <a:rPr lang="zh-CN" sz="1200" kern="100">
                          <a:effectLst/>
                        </a:rPr>
                        <a:t>标准值</a:t>
                      </a:r>
                      <a:endParaRPr lang="zh-CN" sz="1400" kern="100">
                        <a:effectLst/>
                        <a:latin typeface="Calibri" panose="020F0502020204030204" pitchFamily="34" charset="0"/>
                        <a:ea typeface="宋体" panose="02010600030101010101" pitchFamily="2" charset="-122"/>
                        <a:cs typeface="Times New Roman" panose="02020603050405020304" pitchFamily="18" charset="0"/>
                      </a:endParaRPr>
                    </a:p>
                  </a:txBody>
                  <a:tcPr marL="0" marR="0" marT="0" marB="0" anchor="ctr"/>
                </a:tc>
                <a:tc>
                  <a:txBody>
                    <a:bodyPr/>
                    <a:lstStyle/>
                    <a:p>
                      <a:pPr marL="66675" marR="66675" algn="ctr">
                        <a:spcAft>
                          <a:spcPts val="0"/>
                        </a:spcAft>
                      </a:pPr>
                      <a:r>
                        <a:rPr lang="zh-CN" sz="1200" kern="100">
                          <a:effectLst/>
                        </a:rPr>
                        <a:t>实际值</a:t>
                      </a:r>
                      <a:endParaRPr lang="zh-CN" sz="1400" kern="100">
                        <a:effectLst/>
                        <a:latin typeface="Calibri" panose="020F0502020204030204" pitchFamily="34" charset="0"/>
                        <a:ea typeface="宋体" panose="02010600030101010101" pitchFamily="2" charset="-122"/>
                        <a:cs typeface="Times New Roman" panose="02020603050405020304" pitchFamily="18" charset="0"/>
                      </a:endParaRPr>
                    </a:p>
                  </a:txBody>
                  <a:tcPr marL="0" marR="0" marT="0" marB="0" anchor="ctr"/>
                </a:tc>
                <a:tc>
                  <a:txBody>
                    <a:bodyPr/>
                    <a:lstStyle/>
                    <a:p>
                      <a:pPr marL="66675" marR="66675" algn="ctr">
                        <a:spcAft>
                          <a:spcPts val="0"/>
                        </a:spcAft>
                      </a:pPr>
                      <a:r>
                        <a:rPr lang="zh-CN" sz="1200" kern="100">
                          <a:effectLst/>
                        </a:rPr>
                        <a:t>现行值</a:t>
                      </a:r>
                      <a:endParaRPr lang="zh-CN" sz="1400" kern="100">
                        <a:effectLst/>
                        <a:latin typeface="Calibri" panose="020F0502020204030204" pitchFamily="34" charset="0"/>
                        <a:ea typeface="宋体" panose="02010600030101010101" pitchFamily="2" charset="-122"/>
                        <a:cs typeface="Times New Roman" panose="02020603050405020304" pitchFamily="18" charset="0"/>
                      </a:endParaRPr>
                    </a:p>
                  </a:txBody>
                  <a:tcPr marL="0" marR="0" marT="0" marB="0" anchor="ctr"/>
                </a:tc>
              </a:tr>
              <a:tr h="350767">
                <a:tc>
                  <a:txBody>
                    <a:bodyPr/>
                    <a:lstStyle/>
                    <a:p>
                      <a:pPr algn="ctr">
                        <a:spcAft>
                          <a:spcPts val="0"/>
                        </a:spcAft>
                      </a:pPr>
                      <a:r>
                        <a:rPr lang="zh-CN" sz="1400" kern="0">
                          <a:effectLst/>
                        </a:rPr>
                        <a:t>地下停车库停车位</a:t>
                      </a:r>
                      <a:endParaRPr lang="zh-CN" sz="1400" kern="100">
                        <a:effectLst/>
                        <a:latin typeface="Calibri" panose="020F0502020204030204" pitchFamily="34" charset="0"/>
                        <a:ea typeface="宋体" panose="02010600030101010101" pitchFamily="2" charset="-122"/>
                        <a:cs typeface="Times New Roman" panose="02020603050405020304" pitchFamily="18" charset="0"/>
                      </a:endParaRPr>
                    </a:p>
                  </a:txBody>
                  <a:tcPr marL="0" marR="0" marT="0" marB="0" anchor="ctr"/>
                </a:tc>
                <a:tc>
                  <a:txBody>
                    <a:bodyPr/>
                    <a:lstStyle/>
                    <a:p>
                      <a:pPr algn="ctr">
                        <a:spcAft>
                          <a:spcPts val="0"/>
                        </a:spcAft>
                      </a:pPr>
                      <a:r>
                        <a:rPr lang="en-US" sz="1400" kern="0">
                          <a:effectLst/>
                        </a:rPr>
                        <a:t>35.56</a:t>
                      </a:r>
                      <a:endParaRPr lang="zh-CN" sz="1400" kern="100">
                        <a:effectLst/>
                        <a:latin typeface="Calibri" panose="020F0502020204030204" pitchFamily="34" charset="0"/>
                        <a:ea typeface="宋体" panose="02010600030101010101" pitchFamily="2" charset="-122"/>
                        <a:cs typeface="Times New Roman" panose="02020603050405020304" pitchFamily="18" charset="0"/>
                      </a:endParaRPr>
                    </a:p>
                  </a:txBody>
                  <a:tcPr marL="0" marR="0" marT="0" marB="0" anchor="ctr"/>
                </a:tc>
                <a:tc>
                  <a:txBody>
                    <a:bodyPr/>
                    <a:lstStyle/>
                    <a:p>
                      <a:pPr algn="ctr">
                        <a:spcAft>
                          <a:spcPts val="0"/>
                        </a:spcAft>
                      </a:pPr>
                      <a:r>
                        <a:rPr lang="en-US" sz="1400" kern="0">
                          <a:effectLst/>
                        </a:rPr>
                        <a:t>30</a:t>
                      </a:r>
                      <a:endParaRPr lang="zh-CN" sz="1400" kern="100">
                        <a:effectLst/>
                        <a:latin typeface="Calibri" panose="020F0502020204030204" pitchFamily="34" charset="0"/>
                        <a:ea typeface="宋体" panose="02010600030101010101" pitchFamily="2" charset="-122"/>
                        <a:cs typeface="Times New Roman" panose="02020603050405020304" pitchFamily="18" charset="0"/>
                      </a:endParaRPr>
                    </a:p>
                  </a:txBody>
                  <a:tcPr marL="0" marR="0" marT="0" marB="0" anchor="ctr"/>
                </a:tc>
                <a:tc>
                  <a:txBody>
                    <a:bodyPr/>
                    <a:lstStyle/>
                    <a:p>
                      <a:pPr algn="ctr">
                        <a:spcAft>
                          <a:spcPts val="0"/>
                        </a:spcAft>
                      </a:pPr>
                      <a:r>
                        <a:rPr lang="en-US" sz="1400" kern="0">
                          <a:effectLst/>
                        </a:rPr>
                        <a:t>0.79</a:t>
                      </a:r>
                      <a:endParaRPr lang="zh-CN" sz="1400" kern="100">
                        <a:effectLst/>
                        <a:latin typeface="Calibri" panose="020F0502020204030204" pitchFamily="34" charset="0"/>
                        <a:ea typeface="宋体" panose="02010600030101010101" pitchFamily="2" charset="-122"/>
                        <a:cs typeface="Times New Roman" panose="02020603050405020304" pitchFamily="18" charset="0"/>
                      </a:endParaRPr>
                    </a:p>
                  </a:txBody>
                  <a:tcPr marL="0" marR="0" marT="0" marB="0" anchor="ctr"/>
                </a:tc>
                <a:tc>
                  <a:txBody>
                    <a:bodyPr/>
                    <a:lstStyle/>
                    <a:p>
                      <a:pPr algn="ctr">
                        <a:spcAft>
                          <a:spcPts val="0"/>
                        </a:spcAft>
                      </a:pPr>
                      <a:r>
                        <a:rPr lang="en-US" sz="1400" kern="0">
                          <a:effectLst/>
                        </a:rPr>
                        <a:t>2.0</a:t>
                      </a:r>
                      <a:endParaRPr lang="zh-CN" sz="1400" kern="100">
                        <a:effectLst/>
                        <a:latin typeface="Calibri" panose="020F0502020204030204" pitchFamily="34" charset="0"/>
                        <a:ea typeface="宋体" panose="02010600030101010101" pitchFamily="2" charset="-122"/>
                        <a:cs typeface="Times New Roman" panose="02020603050405020304" pitchFamily="18" charset="0"/>
                      </a:endParaRPr>
                    </a:p>
                  </a:txBody>
                  <a:tcPr marL="0" marR="0" marT="0" marB="0" anchor="ctr"/>
                </a:tc>
              </a:tr>
              <a:tr h="350767">
                <a:tc>
                  <a:txBody>
                    <a:bodyPr/>
                    <a:lstStyle/>
                    <a:p>
                      <a:pPr algn="ctr">
                        <a:spcAft>
                          <a:spcPts val="0"/>
                        </a:spcAft>
                      </a:pPr>
                      <a:r>
                        <a:rPr lang="zh-CN" sz="1400" kern="0">
                          <a:effectLst/>
                        </a:rPr>
                        <a:t>地下停车库行车道</a:t>
                      </a:r>
                      <a:endParaRPr lang="zh-CN" sz="1400" kern="100">
                        <a:effectLst/>
                        <a:latin typeface="Calibri" panose="020F0502020204030204" pitchFamily="34" charset="0"/>
                        <a:ea typeface="宋体" panose="02010600030101010101" pitchFamily="2" charset="-122"/>
                        <a:cs typeface="Times New Roman" panose="02020603050405020304" pitchFamily="18" charset="0"/>
                      </a:endParaRPr>
                    </a:p>
                  </a:txBody>
                  <a:tcPr marL="0" marR="0" marT="0" marB="0" anchor="ctr"/>
                </a:tc>
                <a:tc>
                  <a:txBody>
                    <a:bodyPr/>
                    <a:lstStyle/>
                    <a:p>
                      <a:pPr algn="ctr">
                        <a:spcAft>
                          <a:spcPts val="0"/>
                        </a:spcAft>
                      </a:pPr>
                      <a:r>
                        <a:rPr lang="en-US" sz="1400" kern="0">
                          <a:effectLst/>
                        </a:rPr>
                        <a:t>74.30</a:t>
                      </a:r>
                      <a:endParaRPr lang="zh-CN" sz="1400" kern="100">
                        <a:effectLst/>
                        <a:latin typeface="Calibri" panose="020F0502020204030204" pitchFamily="34" charset="0"/>
                        <a:ea typeface="宋体" panose="02010600030101010101" pitchFamily="2" charset="-122"/>
                        <a:cs typeface="Times New Roman" panose="02020603050405020304" pitchFamily="18" charset="0"/>
                      </a:endParaRPr>
                    </a:p>
                  </a:txBody>
                  <a:tcPr marL="0" marR="0" marT="0" marB="0" anchor="ctr"/>
                </a:tc>
                <a:tc>
                  <a:txBody>
                    <a:bodyPr/>
                    <a:lstStyle/>
                    <a:p>
                      <a:pPr algn="ctr">
                        <a:spcAft>
                          <a:spcPts val="0"/>
                        </a:spcAft>
                      </a:pPr>
                      <a:r>
                        <a:rPr lang="en-US" sz="1400" kern="0">
                          <a:effectLst/>
                        </a:rPr>
                        <a:t>50</a:t>
                      </a:r>
                      <a:endParaRPr lang="zh-CN" sz="1400" kern="100">
                        <a:effectLst/>
                        <a:latin typeface="Calibri" panose="020F0502020204030204" pitchFamily="34" charset="0"/>
                        <a:ea typeface="宋体" panose="02010600030101010101" pitchFamily="2" charset="-122"/>
                        <a:cs typeface="Times New Roman" panose="02020603050405020304" pitchFamily="18" charset="0"/>
                      </a:endParaRPr>
                    </a:p>
                  </a:txBody>
                  <a:tcPr marL="0" marR="0" marT="0" marB="0" anchor="ctr"/>
                </a:tc>
                <a:tc>
                  <a:txBody>
                    <a:bodyPr/>
                    <a:lstStyle/>
                    <a:p>
                      <a:pPr algn="ctr">
                        <a:spcAft>
                          <a:spcPts val="0"/>
                        </a:spcAft>
                      </a:pPr>
                      <a:r>
                        <a:rPr lang="en-US" sz="1400" kern="0">
                          <a:effectLst/>
                        </a:rPr>
                        <a:t>1.27</a:t>
                      </a:r>
                      <a:endParaRPr lang="zh-CN" sz="1400" kern="100">
                        <a:effectLst/>
                        <a:latin typeface="Calibri" panose="020F0502020204030204" pitchFamily="34" charset="0"/>
                        <a:ea typeface="宋体" panose="02010600030101010101" pitchFamily="2" charset="-122"/>
                        <a:cs typeface="Times New Roman" panose="02020603050405020304" pitchFamily="18" charset="0"/>
                      </a:endParaRPr>
                    </a:p>
                  </a:txBody>
                  <a:tcPr marL="0" marR="0" marT="0" marB="0" anchor="ctr"/>
                </a:tc>
                <a:tc>
                  <a:txBody>
                    <a:bodyPr/>
                    <a:lstStyle/>
                    <a:p>
                      <a:pPr algn="ctr">
                        <a:spcAft>
                          <a:spcPts val="0"/>
                        </a:spcAft>
                      </a:pPr>
                      <a:r>
                        <a:rPr lang="en-US" sz="1400" kern="0">
                          <a:effectLst/>
                        </a:rPr>
                        <a:t>2.5</a:t>
                      </a:r>
                      <a:endParaRPr lang="zh-CN" sz="1400" kern="100">
                        <a:effectLst/>
                        <a:latin typeface="Calibri" panose="020F0502020204030204" pitchFamily="34" charset="0"/>
                        <a:ea typeface="宋体" panose="02010600030101010101" pitchFamily="2" charset="-122"/>
                        <a:cs typeface="Times New Roman" panose="02020603050405020304" pitchFamily="18" charset="0"/>
                      </a:endParaRPr>
                    </a:p>
                  </a:txBody>
                  <a:tcPr marL="0" marR="0" marT="0" marB="0" anchor="ctr"/>
                </a:tc>
              </a:tr>
              <a:tr h="350767">
                <a:tc>
                  <a:txBody>
                    <a:bodyPr/>
                    <a:lstStyle/>
                    <a:p>
                      <a:pPr algn="ctr">
                        <a:spcAft>
                          <a:spcPts val="0"/>
                        </a:spcAft>
                      </a:pPr>
                      <a:r>
                        <a:rPr lang="zh-CN" sz="1400" kern="0">
                          <a:effectLst/>
                        </a:rPr>
                        <a:t>消防控制室</a:t>
                      </a:r>
                      <a:endParaRPr lang="zh-CN" sz="1400" kern="100">
                        <a:effectLst/>
                        <a:latin typeface="Calibri" panose="020F0502020204030204" pitchFamily="34" charset="0"/>
                        <a:ea typeface="宋体" panose="02010600030101010101" pitchFamily="2" charset="-122"/>
                        <a:cs typeface="Times New Roman" panose="02020603050405020304" pitchFamily="18" charset="0"/>
                      </a:endParaRPr>
                    </a:p>
                  </a:txBody>
                  <a:tcPr marL="0" marR="0" marT="0" marB="0" anchor="ctr"/>
                </a:tc>
                <a:tc>
                  <a:txBody>
                    <a:bodyPr/>
                    <a:lstStyle/>
                    <a:p>
                      <a:pPr algn="ctr">
                        <a:spcAft>
                          <a:spcPts val="0"/>
                        </a:spcAft>
                      </a:pPr>
                      <a:r>
                        <a:rPr lang="en-US" sz="1400" kern="0">
                          <a:effectLst/>
                        </a:rPr>
                        <a:t>546.93</a:t>
                      </a:r>
                      <a:endParaRPr lang="zh-CN" sz="1400" kern="100">
                        <a:effectLst/>
                        <a:latin typeface="Calibri" panose="020F0502020204030204" pitchFamily="34" charset="0"/>
                        <a:ea typeface="宋体" panose="02010600030101010101" pitchFamily="2" charset="-122"/>
                        <a:cs typeface="Times New Roman" panose="02020603050405020304" pitchFamily="18" charset="0"/>
                      </a:endParaRPr>
                    </a:p>
                  </a:txBody>
                  <a:tcPr marL="0" marR="0" marT="0" marB="0" anchor="ctr"/>
                </a:tc>
                <a:tc>
                  <a:txBody>
                    <a:bodyPr/>
                    <a:lstStyle/>
                    <a:p>
                      <a:pPr algn="ctr">
                        <a:spcAft>
                          <a:spcPts val="0"/>
                        </a:spcAft>
                      </a:pPr>
                      <a:r>
                        <a:rPr lang="en-US" sz="1400" kern="0">
                          <a:effectLst/>
                        </a:rPr>
                        <a:t>500</a:t>
                      </a:r>
                      <a:endParaRPr lang="zh-CN" sz="1400" kern="100">
                        <a:effectLst/>
                        <a:latin typeface="Calibri" panose="020F0502020204030204" pitchFamily="34" charset="0"/>
                        <a:ea typeface="宋体" panose="02010600030101010101" pitchFamily="2" charset="-122"/>
                        <a:cs typeface="Times New Roman" panose="02020603050405020304" pitchFamily="18" charset="0"/>
                      </a:endParaRPr>
                    </a:p>
                  </a:txBody>
                  <a:tcPr marL="0" marR="0" marT="0" marB="0" anchor="ctr"/>
                </a:tc>
                <a:tc>
                  <a:txBody>
                    <a:bodyPr/>
                    <a:lstStyle/>
                    <a:p>
                      <a:pPr algn="ctr">
                        <a:spcAft>
                          <a:spcPts val="0"/>
                        </a:spcAft>
                      </a:pPr>
                      <a:r>
                        <a:rPr lang="en-US" sz="1400" kern="0">
                          <a:effectLst/>
                        </a:rPr>
                        <a:t>13.5</a:t>
                      </a:r>
                      <a:endParaRPr lang="zh-CN" sz="1400" kern="100">
                        <a:effectLst/>
                        <a:latin typeface="Calibri" panose="020F0502020204030204" pitchFamily="34" charset="0"/>
                        <a:ea typeface="宋体" panose="02010600030101010101" pitchFamily="2" charset="-122"/>
                        <a:cs typeface="Times New Roman" panose="02020603050405020304" pitchFamily="18" charset="0"/>
                      </a:endParaRPr>
                    </a:p>
                  </a:txBody>
                  <a:tcPr marL="0" marR="0" marT="0" marB="0" anchor="ctr"/>
                </a:tc>
                <a:tc>
                  <a:txBody>
                    <a:bodyPr/>
                    <a:lstStyle/>
                    <a:p>
                      <a:pPr algn="ctr">
                        <a:spcAft>
                          <a:spcPts val="0"/>
                        </a:spcAft>
                      </a:pPr>
                      <a:r>
                        <a:rPr lang="en-US" sz="1400" kern="0">
                          <a:effectLst/>
                        </a:rPr>
                        <a:t>15</a:t>
                      </a:r>
                      <a:endParaRPr lang="zh-CN" sz="1400" kern="100">
                        <a:effectLst/>
                        <a:latin typeface="Calibri" panose="020F0502020204030204" pitchFamily="34" charset="0"/>
                        <a:ea typeface="宋体" panose="02010600030101010101" pitchFamily="2" charset="-122"/>
                        <a:cs typeface="Times New Roman" panose="02020603050405020304" pitchFamily="18" charset="0"/>
                      </a:endParaRPr>
                    </a:p>
                  </a:txBody>
                  <a:tcPr marL="0" marR="0" marT="0" marB="0" anchor="ctr"/>
                </a:tc>
              </a:tr>
              <a:tr h="350767">
                <a:tc>
                  <a:txBody>
                    <a:bodyPr/>
                    <a:lstStyle/>
                    <a:p>
                      <a:pPr algn="ctr">
                        <a:spcAft>
                          <a:spcPts val="0"/>
                        </a:spcAft>
                      </a:pPr>
                      <a:r>
                        <a:rPr lang="zh-CN" sz="1400" kern="0">
                          <a:effectLst/>
                        </a:rPr>
                        <a:t>信息机房</a:t>
                      </a:r>
                      <a:endParaRPr lang="zh-CN" sz="1400" kern="100">
                        <a:effectLst/>
                        <a:latin typeface="Calibri" panose="020F0502020204030204" pitchFamily="34" charset="0"/>
                        <a:ea typeface="宋体" panose="02010600030101010101" pitchFamily="2" charset="-122"/>
                        <a:cs typeface="Times New Roman" panose="02020603050405020304" pitchFamily="18" charset="0"/>
                      </a:endParaRPr>
                    </a:p>
                  </a:txBody>
                  <a:tcPr marL="0" marR="0" marT="0" marB="0" anchor="ctr"/>
                </a:tc>
                <a:tc>
                  <a:txBody>
                    <a:bodyPr/>
                    <a:lstStyle/>
                    <a:p>
                      <a:pPr algn="ctr">
                        <a:spcAft>
                          <a:spcPts val="0"/>
                        </a:spcAft>
                      </a:pPr>
                      <a:r>
                        <a:rPr lang="en-US" sz="1400" kern="0">
                          <a:effectLst/>
                        </a:rPr>
                        <a:t>519.52</a:t>
                      </a:r>
                      <a:endParaRPr lang="zh-CN" sz="1400" kern="100">
                        <a:effectLst/>
                        <a:latin typeface="Calibri" panose="020F0502020204030204" pitchFamily="34" charset="0"/>
                        <a:ea typeface="宋体" panose="02010600030101010101" pitchFamily="2" charset="-122"/>
                        <a:cs typeface="Times New Roman" panose="02020603050405020304" pitchFamily="18" charset="0"/>
                      </a:endParaRPr>
                    </a:p>
                  </a:txBody>
                  <a:tcPr marL="0" marR="0" marT="0" marB="0" anchor="ctr"/>
                </a:tc>
                <a:tc>
                  <a:txBody>
                    <a:bodyPr/>
                    <a:lstStyle/>
                    <a:p>
                      <a:pPr algn="ctr">
                        <a:spcAft>
                          <a:spcPts val="0"/>
                        </a:spcAft>
                      </a:pPr>
                      <a:r>
                        <a:rPr lang="en-US" sz="1400" kern="0">
                          <a:effectLst/>
                        </a:rPr>
                        <a:t>500</a:t>
                      </a:r>
                      <a:endParaRPr lang="zh-CN" sz="1400" kern="100">
                        <a:effectLst/>
                        <a:latin typeface="Calibri" panose="020F0502020204030204" pitchFamily="34" charset="0"/>
                        <a:ea typeface="宋体" panose="02010600030101010101" pitchFamily="2" charset="-122"/>
                        <a:cs typeface="Times New Roman" panose="02020603050405020304" pitchFamily="18" charset="0"/>
                      </a:endParaRPr>
                    </a:p>
                  </a:txBody>
                  <a:tcPr marL="0" marR="0" marT="0" marB="0" anchor="ctr"/>
                </a:tc>
                <a:tc>
                  <a:txBody>
                    <a:bodyPr/>
                    <a:lstStyle/>
                    <a:p>
                      <a:pPr algn="ctr">
                        <a:spcAft>
                          <a:spcPts val="0"/>
                        </a:spcAft>
                      </a:pPr>
                      <a:r>
                        <a:rPr lang="en-US" sz="1400" kern="0">
                          <a:effectLst/>
                        </a:rPr>
                        <a:t>10.8</a:t>
                      </a:r>
                      <a:endParaRPr lang="zh-CN" sz="1400" kern="100">
                        <a:effectLst/>
                        <a:latin typeface="Calibri" panose="020F0502020204030204" pitchFamily="34" charset="0"/>
                        <a:ea typeface="宋体" panose="02010600030101010101" pitchFamily="2" charset="-122"/>
                        <a:cs typeface="Times New Roman" panose="02020603050405020304" pitchFamily="18" charset="0"/>
                      </a:endParaRPr>
                    </a:p>
                  </a:txBody>
                  <a:tcPr marL="0" marR="0" marT="0" marB="0" anchor="ctr"/>
                </a:tc>
                <a:tc>
                  <a:txBody>
                    <a:bodyPr/>
                    <a:lstStyle/>
                    <a:p>
                      <a:pPr algn="ctr">
                        <a:spcAft>
                          <a:spcPts val="0"/>
                        </a:spcAft>
                      </a:pPr>
                      <a:r>
                        <a:rPr lang="en-US" sz="1400" kern="0">
                          <a:effectLst/>
                        </a:rPr>
                        <a:t>15</a:t>
                      </a:r>
                      <a:endParaRPr lang="zh-CN" sz="1400" kern="100">
                        <a:effectLst/>
                        <a:latin typeface="Calibri" panose="020F0502020204030204" pitchFamily="34" charset="0"/>
                        <a:ea typeface="宋体" panose="02010600030101010101" pitchFamily="2" charset="-122"/>
                        <a:cs typeface="Times New Roman" panose="02020603050405020304" pitchFamily="18" charset="0"/>
                      </a:endParaRPr>
                    </a:p>
                  </a:txBody>
                  <a:tcPr marL="0" marR="0" marT="0" marB="0" anchor="ctr"/>
                </a:tc>
              </a:tr>
              <a:tr h="352945">
                <a:tc>
                  <a:txBody>
                    <a:bodyPr/>
                    <a:lstStyle/>
                    <a:p>
                      <a:pPr algn="ctr">
                        <a:spcAft>
                          <a:spcPts val="0"/>
                        </a:spcAft>
                      </a:pPr>
                      <a:r>
                        <a:rPr lang="zh-CN" sz="1400" kern="0">
                          <a:effectLst/>
                        </a:rPr>
                        <a:t>大办公室</a:t>
                      </a:r>
                      <a:endParaRPr lang="zh-CN" sz="1400" kern="100">
                        <a:effectLst/>
                        <a:latin typeface="Calibri" panose="020F0502020204030204" pitchFamily="34" charset="0"/>
                        <a:ea typeface="宋体" panose="02010600030101010101" pitchFamily="2" charset="-122"/>
                        <a:cs typeface="Times New Roman" panose="02020603050405020304" pitchFamily="18" charset="0"/>
                      </a:endParaRPr>
                    </a:p>
                  </a:txBody>
                  <a:tcPr marL="0" marR="0" marT="0" marB="0" anchor="ctr"/>
                </a:tc>
                <a:tc>
                  <a:txBody>
                    <a:bodyPr/>
                    <a:lstStyle/>
                    <a:p>
                      <a:pPr algn="ctr">
                        <a:spcAft>
                          <a:spcPts val="0"/>
                        </a:spcAft>
                      </a:pPr>
                      <a:r>
                        <a:rPr lang="en-US" sz="1400" kern="0">
                          <a:effectLst/>
                        </a:rPr>
                        <a:t>339.94</a:t>
                      </a:r>
                      <a:endParaRPr lang="zh-CN" sz="1400" kern="100">
                        <a:effectLst/>
                        <a:latin typeface="Calibri" panose="020F0502020204030204" pitchFamily="34" charset="0"/>
                        <a:ea typeface="宋体" panose="02010600030101010101" pitchFamily="2" charset="-122"/>
                        <a:cs typeface="Times New Roman" panose="02020603050405020304" pitchFamily="18" charset="0"/>
                      </a:endParaRPr>
                    </a:p>
                  </a:txBody>
                  <a:tcPr marL="0" marR="0" marT="0" marB="0" anchor="ctr"/>
                </a:tc>
                <a:tc>
                  <a:txBody>
                    <a:bodyPr/>
                    <a:lstStyle/>
                    <a:p>
                      <a:pPr algn="ctr">
                        <a:spcAft>
                          <a:spcPts val="0"/>
                        </a:spcAft>
                      </a:pPr>
                      <a:r>
                        <a:rPr lang="en-US" sz="1400" kern="0">
                          <a:effectLst/>
                        </a:rPr>
                        <a:t>300</a:t>
                      </a:r>
                      <a:endParaRPr lang="zh-CN" sz="1400" kern="100">
                        <a:effectLst/>
                        <a:latin typeface="Calibri" panose="020F0502020204030204" pitchFamily="34" charset="0"/>
                        <a:ea typeface="宋体" panose="02010600030101010101" pitchFamily="2" charset="-122"/>
                        <a:cs typeface="Times New Roman" panose="02020603050405020304" pitchFamily="18" charset="0"/>
                      </a:endParaRPr>
                    </a:p>
                  </a:txBody>
                  <a:tcPr marL="0" marR="0" marT="0" marB="0" anchor="ctr"/>
                </a:tc>
                <a:tc>
                  <a:txBody>
                    <a:bodyPr/>
                    <a:lstStyle/>
                    <a:p>
                      <a:pPr algn="ctr">
                        <a:spcAft>
                          <a:spcPts val="0"/>
                        </a:spcAft>
                      </a:pPr>
                      <a:r>
                        <a:rPr lang="en-US" sz="1400" kern="0">
                          <a:effectLst/>
                        </a:rPr>
                        <a:t>7.08</a:t>
                      </a:r>
                      <a:endParaRPr lang="zh-CN" sz="1400" kern="100">
                        <a:effectLst/>
                        <a:latin typeface="Calibri" panose="020F0502020204030204" pitchFamily="34" charset="0"/>
                        <a:ea typeface="宋体" panose="02010600030101010101" pitchFamily="2" charset="-122"/>
                        <a:cs typeface="Times New Roman" panose="02020603050405020304" pitchFamily="18" charset="0"/>
                      </a:endParaRPr>
                    </a:p>
                  </a:txBody>
                  <a:tcPr marL="0" marR="0" marT="0" marB="0" anchor="ctr"/>
                </a:tc>
                <a:tc>
                  <a:txBody>
                    <a:bodyPr/>
                    <a:lstStyle/>
                    <a:p>
                      <a:pPr algn="ctr">
                        <a:spcAft>
                          <a:spcPts val="0"/>
                        </a:spcAft>
                      </a:pPr>
                      <a:r>
                        <a:rPr lang="en-US" sz="1400" kern="0" dirty="0">
                          <a:effectLst/>
                        </a:rPr>
                        <a:t>8</a:t>
                      </a:r>
                      <a:endParaRPr lang="zh-CN" sz="140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0" marR="0" marT="0" marB="0" anchor="ctr"/>
                </a:tc>
              </a:tr>
              <a:tr h="350767">
                <a:tc>
                  <a:txBody>
                    <a:bodyPr/>
                    <a:lstStyle/>
                    <a:p>
                      <a:pPr algn="ctr">
                        <a:spcAft>
                          <a:spcPts val="0"/>
                        </a:spcAft>
                      </a:pPr>
                      <a:r>
                        <a:rPr lang="zh-CN" sz="1400" kern="0">
                          <a:effectLst/>
                        </a:rPr>
                        <a:t>新风机房</a:t>
                      </a:r>
                      <a:endParaRPr lang="zh-CN" sz="1400" kern="100">
                        <a:effectLst/>
                        <a:latin typeface="Calibri" panose="020F0502020204030204" pitchFamily="34" charset="0"/>
                        <a:ea typeface="宋体" panose="02010600030101010101" pitchFamily="2" charset="-122"/>
                        <a:cs typeface="Times New Roman" panose="02020603050405020304" pitchFamily="18" charset="0"/>
                      </a:endParaRPr>
                    </a:p>
                  </a:txBody>
                  <a:tcPr marL="0" marR="0" marT="0" marB="0" anchor="ctr"/>
                </a:tc>
                <a:tc>
                  <a:txBody>
                    <a:bodyPr/>
                    <a:lstStyle/>
                    <a:p>
                      <a:pPr algn="ctr">
                        <a:spcAft>
                          <a:spcPts val="0"/>
                        </a:spcAft>
                      </a:pPr>
                      <a:r>
                        <a:rPr lang="en-US" sz="1400" kern="0" dirty="0">
                          <a:effectLst/>
                        </a:rPr>
                        <a:t>108.68</a:t>
                      </a:r>
                      <a:endParaRPr lang="zh-CN" sz="140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0" marR="0" marT="0" marB="0" anchor="ctr"/>
                </a:tc>
                <a:tc>
                  <a:txBody>
                    <a:bodyPr/>
                    <a:lstStyle/>
                    <a:p>
                      <a:pPr algn="ctr">
                        <a:spcAft>
                          <a:spcPts val="0"/>
                        </a:spcAft>
                      </a:pPr>
                      <a:r>
                        <a:rPr lang="en-US" sz="1400" kern="0">
                          <a:effectLst/>
                        </a:rPr>
                        <a:t>100</a:t>
                      </a:r>
                      <a:endParaRPr lang="zh-CN" sz="1400" kern="100">
                        <a:effectLst/>
                        <a:latin typeface="Calibri" panose="020F0502020204030204" pitchFamily="34" charset="0"/>
                        <a:ea typeface="宋体" panose="02010600030101010101" pitchFamily="2" charset="-122"/>
                        <a:cs typeface="Times New Roman" panose="02020603050405020304" pitchFamily="18" charset="0"/>
                      </a:endParaRPr>
                    </a:p>
                  </a:txBody>
                  <a:tcPr marL="0" marR="0" marT="0" marB="0" anchor="ctr"/>
                </a:tc>
                <a:tc>
                  <a:txBody>
                    <a:bodyPr/>
                    <a:lstStyle/>
                    <a:p>
                      <a:pPr algn="ctr">
                        <a:spcAft>
                          <a:spcPts val="0"/>
                        </a:spcAft>
                      </a:pPr>
                      <a:r>
                        <a:rPr lang="en-US" sz="1400" kern="0">
                          <a:effectLst/>
                        </a:rPr>
                        <a:t>3.32</a:t>
                      </a:r>
                      <a:endParaRPr lang="zh-CN" sz="1400" kern="100">
                        <a:effectLst/>
                        <a:latin typeface="Calibri" panose="020F0502020204030204" pitchFamily="34" charset="0"/>
                        <a:ea typeface="宋体" panose="02010600030101010101" pitchFamily="2" charset="-122"/>
                        <a:cs typeface="Times New Roman" panose="02020603050405020304" pitchFamily="18" charset="0"/>
                      </a:endParaRPr>
                    </a:p>
                  </a:txBody>
                  <a:tcPr marL="0" marR="0" marT="0" marB="0" anchor="ctr"/>
                </a:tc>
                <a:tc>
                  <a:txBody>
                    <a:bodyPr/>
                    <a:lstStyle/>
                    <a:p>
                      <a:pPr algn="ctr">
                        <a:spcAft>
                          <a:spcPts val="0"/>
                        </a:spcAft>
                      </a:pPr>
                      <a:r>
                        <a:rPr lang="en-US" sz="1400" kern="0" dirty="0">
                          <a:effectLst/>
                        </a:rPr>
                        <a:t>3.5</a:t>
                      </a:r>
                      <a:endParaRPr lang="zh-CN" sz="140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0" marR="0" marT="0" marB="0" anchor="ctr"/>
                </a:tc>
              </a:tr>
            </a:tbl>
          </a:graphicData>
        </a:graphic>
      </p:graphicFrame>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直接连接符 16"/>
          <p:cNvSpPr>
            <a:spLocks noChangeShapeType="1"/>
          </p:cNvSpPr>
          <p:nvPr/>
        </p:nvSpPr>
        <p:spPr bwMode="auto">
          <a:xfrm>
            <a:off x="-20638" y="942975"/>
            <a:ext cx="9144001" cy="3175"/>
          </a:xfrm>
          <a:prstGeom prst="line">
            <a:avLst/>
          </a:prstGeom>
          <a:noFill/>
          <a:ln w="9525">
            <a:solidFill>
              <a:srgbClr val="595959"/>
            </a:solidFill>
            <a:prstDash val="sysDash"/>
            <a:round/>
            <a:headEnd/>
            <a:tailEnd/>
          </a:ln>
        </p:spPr>
        <p:txBody>
          <a:bodyPr/>
          <a:lstStyle/>
          <a:p>
            <a:endParaRPr lang="zh-CN" altLang="en-US"/>
          </a:p>
        </p:txBody>
      </p:sp>
      <p:sp>
        <p:nvSpPr>
          <p:cNvPr id="6" name="矩形 1"/>
          <p:cNvSpPr>
            <a:spLocks noChangeArrowheads="1"/>
          </p:cNvSpPr>
          <p:nvPr/>
        </p:nvSpPr>
        <p:spPr bwMode="auto">
          <a:xfrm>
            <a:off x="377825" y="546100"/>
            <a:ext cx="5310188" cy="400050"/>
          </a:xfrm>
          <a:prstGeom prst="rect">
            <a:avLst/>
          </a:prstGeom>
          <a:noFill/>
          <a:ln>
            <a:noFill/>
          </a:ln>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fontAlgn="auto" hangingPunct="1">
              <a:spcBef>
                <a:spcPts val="0"/>
              </a:spcBef>
              <a:spcAft>
                <a:spcPts val="0"/>
              </a:spcAft>
              <a:defRPr/>
            </a:pPr>
            <a:r>
              <a:rPr lang="en-US" altLang="zh-CN" sz="2000" b="1" dirty="0">
                <a:solidFill>
                  <a:schemeClr val="accent4">
                    <a:lumMod val="75000"/>
                  </a:schemeClr>
                </a:solidFill>
                <a:latin typeface="微软雅黑" pitchFamily="34" charset="-122"/>
                <a:ea typeface="微软雅黑" pitchFamily="34" charset="-122"/>
                <a:sym typeface="微软雅黑" pitchFamily="34" charset="-122"/>
              </a:rPr>
              <a:t>│</a:t>
            </a:r>
            <a:r>
              <a:rPr lang="zh-CN" altLang="en-US" sz="2000" b="1" dirty="0">
                <a:solidFill>
                  <a:schemeClr val="accent4">
                    <a:lumMod val="75000"/>
                  </a:schemeClr>
                </a:solidFill>
                <a:latin typeface="微软雅黑" pitchFamily="34" charset="-122"/>
                <a:ea typeface="微软雅黑" pitchFamily="34" charset="-122"/>
                <a:sym typeface="微软雅黑" pitchFamily="34" charset="-122"/>
              </a:rPr>
              <a:t>主要技术</a:t>
            </a:r>
            <a:r>
              <a:rPr lang="en-US" altLang="zh-CN" sz="2000" b="1" dirty="0" smtClean="0">
                <a:solidFill>
                  <a:schemeClr val="accent4">
                    <a:lumMod val="75000"/>
                  </a:schemeClr>
                </a:solidFill>
                <a:latin typeface="华文细黑" panose="02010600040101010101" pitchFamily="2" charset="-122"/>
                <a:ea typeface="华文细黑" panose="02010600040101010101" pitchFamily="2" charset="-122"/>
                <a:sym typeface="微软雅黑" pitchFamily="34" charset="-122"/>
              </a:rPr>
              <a:t>│</a:t>
            </a:r>
            <a:r>
              <a:rPr lang="zh-CN" altLang="en-US" sz="2000" b="1" dirty="0" smtClean="0">
                <a:solidFill>
                  <a:schemeClr val="accent4">
                    <a:lumMod val="75000"/>
                  </a:schemeClr>
                </a:solidFill>
                <a:latin typeface="华文细黑" panose="02010600040101010101" pitchFamily="2" charset="-122"/>
                <a:ea typeface="华文细黑" panose="02010600040101010101" pitchFamily="2" charset="-122"/>
                <a:sym typeface="微软雅黑" pitchFamily="34" charset="-122"/>
              </a:rPr>
              <a:t>景观</a:t>
            </a:r>
            <a:r>
              <a:rPr lang="en-US" altLang="zh-CN" sz="2000" dirty="0" smtClean="0">
                <a:solidFill>
                  <a:schemeClr val="accent4">
                    <a:lumMod val="75000"/>
                  </a:schemeClr>
                </a:solidFill>
                <a:latin typeface="华文细黑" panose="02010600040101010101" pitchFamily="2" charset="-122"/>
                <a:ea typeface="华文细黑" panose="02010600040101010101" pitchFamily="2" charset="-122"/>
                <a:sym typeface="微软雅黑" pitchFamily="34" charset="-122"/>
              </a:rPr>
              <a:t>│</a:t>
            </a:r>
            <a:r>
              <a:rPr lang="zh-CN" altLang="en-US" dirty="0" smtClean="0">
                <a:solidFill>
                  <a:schemeClr val="accent4">
                    <a:lumMod val="75000"/>
                  </a:schemeClr>
                </a:solidFill>
                <a:latin typeface="华文细黑" panose="02010600040101010101" pitchFamily="2" charset="-122"/>
                <a:ea typeface="华文细黑" panose="02010600040101010101" pitchFamily="2" charset="-122"/>
                <a:sym typeface="微软雅黑" pitchFamily="34" charset="-122"/>
              </a:rPr>
              <a:t>景观绿化</a:t>
            </a:r>
            <a:endParaRPr lang="zh-CN" altLang="en-US" dirty="0">
              <a:solidFill>
                <a:schemeClr val="accent4">
                  <a:lumMod val="75000"/>
                </a:schemeClr>
              </a:solidFill>
              <a:latin typeface="华文细黑" panose="02010600040101010101" pitchFamily="2" charset="-122"/>
              <a:ea typeface="华文细黑" panose="02010600040101010101" pitchFamily="2" charset="-122"/>
            </a:endParaRPr>
          </a:p>
        </p:txBody>
      </p:sp>
      <p:sp>
        <p:nvSpPr>
          <p:cNvPr id="12" name="矩形 19"/>
          <p:cNvSpPr>
            <a:spLocks noChangeArrowheads="1"/>
          </p:cNvSpPr>
          <p:nvPr/>
        </p:nvSpPr>
        <p:spPr bwMode="auto">
          <a:xfrm>
            <a:off x="0" y="6499225"/>
            <a:ext cx="9144000" cy="153988"/>
          </a:xfrm>
          <a:prstGeom prst="rect">
            <a:avLst/>
          </a:prstGeom>
          <a:solidFill>
            <a:schemeClr val="accent4">
              <a:lumMod val="50000"/>
            </a:schemeClr>
          </a:solidFill>
          <a:ln>
            <a:noFill/>
          </a:ln>
          <a:extLst/>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fontAlgn="auto" hangingPunct="1">
              <a:spcBef>
                <a:spcPts val="0"/>
              </a:spcBef>
              <a:spcAft>
                <a:spcPts val="0"/>
              </a:spcAft>
              <a:defRPr/>
            </a:pPr>
            <a:endParaRPr lang="zh-CN" altLang="en-US">
              <a:solidFill>
                <a:srgbClr val="FFFFFF"/>
              </a:solidFill>
              <a:latin typeface="宋体" pitchFamily="2" charset="-122"/>
              <a:sym typeface="宋体" pitchFamily="2" charset="-122"/>
            </a:endParaRPr>
          </a:p>
        </p:txBody>
      </p:sp>
      <p:sp>
        <p:nvSpPr>
          <p:cNvPr id="30724" name="灯片编号占位符 5"/>
          <p:cNvSpPr txBox="1">
            <a:spLocks/>
          </p:cNvSpPr>
          <p:nvPr/>
        </p:nvSpPr>
        <p:spPr bwMode="auto">
          <a:xfrm>
            <a:off x="8832850" y="6664325"/>
            <a:ext cx="323850" cy="365125"/>
          </a:xfrm>
          <a:prstGeom prst="rect">
            <a:avLst/>
          </a:prstGeom>
          <a:noFill/>
          <a:ln w="9525">
            <a:noFill/>
            <a:miter lim="800000"/>
            <a:headEnd/>
            <a:tailEnd/>
          </a:ln>
        </p:spPr>
        <p:txBody>
          <a:bodyPr/>
          <a:lstStyle/>
          <a:p>
            <a:fld id="{6379BAF3-A399-4B10-9C06-BC8F2AA4DD74}" type="slidenum">
              <a:rPr lang="zh-CN" altLang="en-US" sz="1000">
                <a:solidFill>
                  <a:schemeClr val="bg1"/>
                </a:solidFill>
                <a:latin typeface="Arial Unicode MS" pitchFamily="34" charset="-122"/>
                <a:ea typeface="Arial Unicode MS" pitchFamily="34" charset="-122"/>
                <a:cs typeface="Arial Unicode MS" pitchFamily="34" charset="-122"/>
              </a:rPr>
              <a:pPr/>
              <a:t>29</a:t>
            </a:fld>
            <a:endParaRPr lang="zh-CN" altLang="en-US" sz="1000">
              <a:solidFill>
                <a:schemeClr val="bg1"/>
              </a:solidFill>
              <a:latin typeface="Arial Unicode MS" pitchFamily="34" charset="-122"/>
              <a:ea typeface="Arial Unicode MS" pitchFamily="34" charset="-122"/>
              <a:cs typeface="Arial Unicode MS" pitchFamily="34" charset="-122"/>
            </a:endParaRPr>
          </a:p>
        </p:txBody>
      </p:sp>
      <p:sp>
        <p:nvSpPr>
          <p:cNvPr id="30726" name="矩形 15"/>
          <p:cNvSpPr>
            <a:spLocks noChangeArrowheads="1"/>
          </p:cNvSpPr>
          <p:nvPr/>
        </p:nvSpPr>
        <p:spPr bwMode="auto">
          <a:xfrm>
            <a:off x="5103812" y="4189994"/>
            <a:ext cx="4040188" cy="414337"/>
          </a:xfrm>
          <a:prstGeom prst="rect">
            <a:avLst/>
          </a:prstGeom>
          <a:noFill/>
          <a:ln w="9525">
            <a:noFill/>
            <a:miter lim="800000"/>
            <a:headEnd/>
            <a:tailEnd/>
          </a:ln>
        </p:spPr>
        <p:txBody>
          <a:bodyPr>
            <a:spAutoFit/>
          </a:bodyPr>
          <a:lstStyle/>
          <a:p>
            <a:pPr indent="-285750">
              <a:lnSpc>
                <a:spcPct val="150000"/>
              </a:lnSpc>
              <a:buFont typeface="Wingdings" pitchFamily="2" charset="2"/>
              <a:buChar char="p"/>
            </a:pPr>
            <a:r>
              <a:rPr lang="zh-CN" altLang="zh-CN" sz="1400" dirty="0">
                <a:solidFill>
                  <a:srgbClr val="000000"/>
                </a:solidFill>
                <a:latin typeface="华文细黑" pitchFamily="2" charset="-122"/>
                <a:ea typeface="华文细黑" pitchFamily="2" charset="-122"/>
              </a:rPr>
              <a:t>本项目透水地面面积主要由绿地组成</a:t>
            </a:r>
            <a:endParaRPr lang="zh-CN" altLang="en-US" sz="1400" dirty="0">
              <a:solidFill>
                <a:srgbClr val="000000"/>
              </a:solidFill>
              <a:latin typeface="华文细黑" pitchFamily="2" charset="-122"/>
              <a:ea typeface="华文细黑" pitchFamily="2" charset="-122"/>
            </a:endParaRPr>
          </a:p>
        </p:txBody>
      </p:sp>
      <p:sp>
        <p:nvSpPr>
          <p:cNvPr id="30728" name="矩形 12"/>
          <p:cNvSpPr>
            <a:spLocks noChangeArrowheads="1"/>
          </p:cNvSpPr>
          <p:nvPr/>
        </p:nvSpPr>
        <p:spPr bwMode="auto">
          <a:xfrm>
            <a:off x="250825" y="1319447"/>
            <a:ext cx="4321175" cy="2354263"/>
          </a:xfrm>
          <a:prstGeom prst="rect">
            <a:avLst/>
          </a:prstGeom>
          <a:noFill/>
          <a:ln w="9525">
            <a:noFill/>
            <a:miter lim="800000"/>
            <a:headEnd/>
            <a:tailEnd/>
          </a:ln>
        </p:spPr>
        <p:txBody>
          <a:bodyPr wrap="square">
            <a:spAutoFit/>
          </a:bodyPr>
          <a:lstStyle/>
          <a:p>
            <a:pPr>
              <a:lnSpc>
                <a:spcPct val="150000"/>
              </a:lnSpc>
            </a:pPr>
            <a:r>
              <a:rPr lang="zh-CN" altLang="en-US" sz="1400" dirty="0">
                <a:latin typeface="微软雅黑" pitchFamily="34" charset="-122"/>
                <a:ea typeface="微软雅黑" pitchFamily="34" charset="-122"/>
              </a:rPr>
              <a:t>本项目选用适合昆明气候及土质的乡土植物</a:t>
            </a:r>
            <a:endParaRPr lang="en-US" altLang="zh-CN" sz="1400" dirty="0">
              <a:latin typeface="微软雅黑" pitchFamily="34" charset="-122"/>
              <a:ea typeface="微软雅黑" pitchFamily="34" charset="-122"/>
            </a:endParaRPr>
          </a:p>
          <a:p>
            <a:pPr>
              <a:lnSpc>
                <a:spcPct val="150000"/>
              </a:lnSpc>
            </a:pPr>
            <a:r>
              <a:rPr lang="zh-CN" altLang="en-US" sz="1400" dirty="0">
                <a:latin typeface="微软雅黑" pitchFamily="34" charset="-122"/>
                <a:ea typeface="微软雅黑" pitchFamily="34" charset="-122"/>
              </a:rPr>
              <a:t>乔木：朴树、</a:t>
            </a:r>
            <a:r>
              <a:rPr lang="zh-CN" altLang="en-US" sz="1400" dirty="0" smtClean="0">
                <a:latin typeface="微软雅黑" pitchFamily="34" charset="-122"/>
                <a:ea typeface="微软雅黑" pitchFamily="34" charset="-122"/>
              </a:rPr>
              <a:t>香樟、</a:t>
            </a:r>
            <a:r>
              <a:rPr lang="zh-CN" altLang="en-US" sz="1400" dirty="0">
                <a:latin typeface="微软雅黑" pitchFamily="34" charset="-122"/>
                <a:ea typeface="微软雅黑" pitchFamily="34" charset="-122"/>
              </a:rPr>
              <a:t>桂树、醉乡含笑等，</a:t>
            </a:r>
            <a:endParaRPr lang="en-US" altLang="zh-CN" sz="1400" dirty="0">
              <a:latin typeface="微软雅黑" pitchFamily="34" charset="-122"/>
              <a:ea typeface="微软雅黑" pitchFamily="34" charset="-122"/>
            </a:endParaRPr>
          </a:p>
          <a:p>
            <a:pPr>
              <a:lnSpc>
                <a:spcPct val="150000"/>
              </a:lnSpc>
            </a:pPr>
            <a:r>
              <a:rPr lang="zh-CN" altLang="en-US" sz="1400" dirty="0">
                <a:latin typeface="微软雅黑" pitchFamily="34" charset="-122"/>
                <a:ea typeface="微软雅黑" pitchFamily="34" charset="-122"/>
              </a:rPr>
              <a:t>灌木：红榉木球、春娟球、海桐</a:t>
            </a:r>
            <a:r>
              <a:rPr lang="zh-CN" altLang="en-US" sz="1400" dirty="0" smtClean="0">
                <a:latin typeface="微软雅黑" pitchFamily="34" charset="-122"/>
                <a:ea typeface="微软雅黑" pitchFamily="34" charset="-122"/>
              </a:rPr>
              <a:t>球</a:t>
            </a:r>
            <a:r>
              <a:rPr lang="zh-CN" altLang="en-US" sz="1400" dirty="0">
                <a:latin typeface="微软雅黑" pitchFamily="34" charset="-122"/>
                <a:ea typeface="微软雅黑" pitchFamily="34" charset="-122"/>
              </a:rPr>
              <a:t>、</a:t>
            </a:r>
            <a:r>
              <a:rPr lang="zh-CN" altLang="en-US" sz="1400" dirty="0" smtClean="0">
                <a:latin typeface="微软雅黑" pitchFamily="34" charset="-122"/>
                <a:ea typeface="微软雅黑" pitchFamily="34" charset="-122"/>
              </a:rPr>
              <a:t>苏铁</a:t>
            </a:r>
            <a:r>
              <a:rPr lang="zh-CN" altLang="en-US" sz="1400" dirty="0">
                <a:latin typeface="微软雅黑" pitchFamily="34" charset="-122"/>
                <a:ea typeface="微软雅黑" pitchFamily="34" charset="-122"/>
              </a:rPr>
              <a:t>等 </a:t>
            </a:r>
            <a:r>
              <a:rPr lang="en-US" altLang="zh-CN" sz="1400" dirty="0">
                <a:latin typeface="微软雅黑" pitchFamily="34" charset="-122"/>
                <a:ea typeface="微软雅黑" pitchFamily="34" charset="-122"/>
              </a:rPr>
              <a:t>,</a:t>
            </a:r>
          </a:p>
          <a:p>
            <a:pPr>
              <a:lnSpc>
                <a:spcPct val="150000"/>
              </a:lnSpc>
            </a:pPr>
            <a:r>
              <a:rPr lang="zh-CN" altLang="en-US" sz="1400" dirty="0">
                <a:latin typeface="微软雅黑" pitchFamily="34" charset="-122"/>
                <a:ea typeface="微软雅黑" pitchFamily="34" charset="-122"/>
              </a:rPr>
              <a:t>草坪：细叶麦冬等暖季型草坪。</a:t>
            </a:r>
            <a:endParaRPr lang="en-US" altLang="zh-CN" sz="1400" dirty="0">
              <a:latin typeface="微软雅黑" pitchFamily="34" charset="-122"/>
              <a:ea typeface="微软雅黑" pitchFamily="34" charset="-122"/>
            </a:endParaRPr>
          </a:p>
          <a:p>
            <a:pPr>
              <a:lnSpc>
                <a:spcPct val="150000"/>
              </a:lnSpc>
            </a:pPr>
            <a:r>
              <a:rPr lang="zh-CN" altLang="en-US" sz="1400" dirty="0">
                <a:latin typeface="微软雅黑" pitchFamily="34" charset="-122"/>
                <a:ea typeface="微软雅黑" pitchFamily="34" charset="-122"/>
              </a:rPr>
              <a:t>通过以乔木为主体、乔、灌、草的层次合理布置，充分体现场地内的植物丰富程度，使有限的绿地发挥最大的生态效益和景观效益。</a:t>
            </a:r>
          </a:p>
        </p:txBody>
      </p:sp>
      <p:pic>
        <p:nvPicPr>
          <p:cNvPr id="1028" name="Picture 4" descr="c:\documents and settings\administrator\application data\360se6\User Data\temp\f0b8ae25-d21d-4a06-98c8-d4155fcb827b.jpg.0450x0300.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133113" y="1013315"/>
            <a:ext cx="1956259" cy="1299826"/>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c:\documents and settings\administrator\application data\360se6\User Data\temp\13-51-46-83-10547.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380312" y="1013315"/>
            <a:ext cx="1206313" cy="1299826"/>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p:cNvSpPr txBox="1"/>
          <p:nvPr/>
        </p:nvSpPr>
        <p:spPr>
          <a:xfrm>
            <a:off x="5759314" y="2317334"/>
            <a:ext cx="646435" cy="307777"/>
          </a:xfrm>
          <a:prstGeom prst="rect">
            <a:avLst/>
          </a:prstGeom>
          <a:noFill/>
        </p:spPr>
        <p:txBody>
          <a:bodyPr wrap="square" rtlCol="0">
            <a:spAutoFit/>
          </a:bodyPr>
          <a:lstStyle/>
          <a:p>
            <a:r>
              <a:rPr lang="zh-CN" altLang="en-US" sz="1400" b="1" dirty="0">
                <a:latin typeface="微软雅黑" pitchFamily="34" charset="-122"/>
                <a:ea typeface="微软雅黑" pitchFamily="34" charset="-122"/>
              </a:rPr>
              <a:t>朴树</a:t>
            </a:r>
          </a:p>
        </p:txBody>
      </p:sp>
      <p:sp>
        <p:nvSpPr>
          <p:cNvPr id="15" name="TextBox 14"/>
          <p:cNvSpPr txBox="1"/>
          <p:nvPr/>
        </p:nvSpPr>
        <p:spPr>
          <a:xfrm>
            <a:off x="7660252" y="2321527"/>
            <a:ext cx="646435" cy="307777"/>
          </a:xfrm>
          <a:prstGeom prst="rect">
            <a:avLst/>
          </a:prstGeom>
          <a:noFill/>
        </p:spPr>
        <p:txBody>
          <a:bodyPr wrap="square" rtlCol="0">
            <a:spAutoFit/>
          </a:bodyPr>
          <a:lstStyle/>
          <a:p>
            <a:r>
              <a:rPr lang="zh-CN" altLang="en-US" sz="1400" b="1" dirty="0">
                <a:latin typeface="微软雅黑" pitchFamily="34" charset="-122"/>
                <a:ea typeface="微软雅黑" pitchFamily="34" charset="-122"/>
              </a:rPr>
              <a:t>香樟</a:t>
            </a:r>
          </a:p>
        </p:txBody>
      </p:sp>
      <p:pic>
        <p:nvPicPr>
          <p:cNvPr id="1032" name="Picture 8" descr="c:\documents and settings\administrator\application data\360se6\User Data\temp\t016ea6515a3edcc577.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194280" y="2629304"/>
            <a:ext cx="1905000" cy="1438275"/>
          </a:xfrm>
          <a:prstGeom prst="rect">
            <a:avLst/>
          </a:prstGeom>
          <a:noFill/>
          <a:extLst>
            <a:ext uri="{909E8E84-426E-40DD-AFC4-6F175D3DCCD1}">
              <a14:hiddenFill xmlns:a14="http://schemas.microsoft.com/office/drawing/2010/main">
                <a:solidFill>
                  <a:srgbClr val="FFFFFF"/>
                </a:solidFill>
              </a14:hiddenFill>
            </a:ext>
          </a:extLst>
        </p:spPr>
      </p:pic>
      <p:sp>
        <p:nvSpPr>
          <p:cNvPr id="17" name="TextBox 16"/>
          <p:cNvSpPr txBox="1"/>
          <p:nvPr/>
        </p:nvSpPr>
        <p:spPr>
          <a:xfrm>
            <a:off x="5823562" y="4016355"/>
            <a:ext cx="646435" cy="307777"/>
          </a:xfrm>
          <a:prstGeom prst="rect">
            <a:avLst/>
          </a:prstGeom>
          <a:noFill/>
        </p:spPr>
        <p:txBody>
          <a:bodyPr wrap="square" rtlCol="0">
            <a:spAutoFit/>
          </a:bodyPr>
          <a:lstStyle/>
          <a:p>
            <a:r>
              <a:rPr lang="zh-CN" altLang="en-US" sz="1400" b="1" dirty="0">
                <a:latin typeface="微软雅黑" pitchFamily="34" charset="-122"/>
                <a:ea typeface="微软雅黑" pitchFamily="34" charset="-122"/>
              </a:rPr>
              <a:t>桂</a:t>
            </a:r>
            <a:r>
              <a:rPr lang="zh-CN" altLang="en-US" sz="1400" b="1" dirty="0" smtClean="0">
                <a:latin typeface="微软雅黑" pitchFamily="34" charset="-122"/>
                <a:ea typeface="微软雅黑" pitchFamily="34" charset="-122"/>
              </a:rPr>
              <a:t>树</a:t>
            </a:r>
            <a:endParaRPr lang="zh-CN" altLang="en-US" sz="1400" b="1" dirty="0">
              <a:latin typeface="微软雅黑" pitchFamily="34" charset="-122"/>
              <a:ea typeface="微软雅黑" pitchFamily="34" charset="-122"/>
            </a:endParaRPr>
          </a:p>
        </p:txBody>
      </p:sp>
      <p:pic>
        <p:nvPicPr>
          <p:cNvPr id="1034" name="Picture 10" descr="c:\documents and settings\administrator\application data\360se6\User Data\temp\300001062059132358716358733.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380312" y="2629304"/>
            <a:ext cx="1141031" cy="1438275"/>
          </a:xfrm>
          <a:prstGeom prst="rect">
            <a:avLst/>
          </a:prstGeom>
          <a:noFill/>
          <a:extLst>
            <a:ext uri="{909E8E84-426E-40DD-AFC4-6F175D3DCCD1}">
              <a14:hiddenFill xmlns:a14="http://schemas.microsoft.com/office/drawing/2010/main">
                <a:solidFill>
                  <a:srgbClr val="FFFFFF"/>
                </a:solidFill>
              </a14:hiddenFill>
            </a:ext>
          </a:extLst>
        </p:spPr>
      </p:pic>
      <p:sp>
        <p:nvSpPr>
          <p:cNvPr id="19" name="TextBox 18"/>
          <p:cNvSpPr txBox="1"/>
          <p:nvPr/>
        </p:nvSpPr>
        <p:spPr>
          <a:xfrm>
            <a:off x="7527791" y="4016355"/>
            <a:ext cx="926375" cy="307777"/>
          </a:xfrm>
          <a:prstGeom prst="rect">
            <a:avLst/>
          </a:prstGeom>
          <a:noFill/>
        </p:spPr>
        <p:txBody>
          <a:bodyPr wrap="square" rtlCol="0">
            <a:spAutoFit/>
          </a:bodyPr>
          <a:lstStyle/>
          <a:p>
            <a:r>
              <a:rPr lang="zh-CN" altLang="en-US" sz="1400" b="1" dirty="0">
                <a:latin typeface="微软雅黑" pitchFamily="34" charset="-122"/>
                <a:ea typeface="微软雅黑" pitchFamily="34" charset="-122"/>
              </a:rPr>
              <a:t>醉香含笑</a:t>
            </a:r>
          </a:p>
        </p:txBody>
      </p:sp>
      <p:pic>
        <p:nvPicPr>
          <p:cNvPr id="1036" name="Picture 12" descr="c:\documents and settings\administrator\application data\360se6\User Data\temp\311210706_929354946.jpg"/>
          <p:cNvPicPr>
            <a:picLocks noChangeAspect="1" noChangeArrowheads="1"/>
          </p:cNvPicPr>
          <p:nvPr/>
        </p:nvPicPr>
        <p:blipFill rotWithShape="1">
          <a:blip r:embed="rId6" cstate="print">
            <a:extLst>
              <a:ext uri="{28A0092B-C50C-407E-A947-70E740481C1C}">
                <a14:useLocalDpi xmlns:a14="http://schemas.microsoft.com/office/drawing/2010/main" val="0"/>
              </a:ext>
            </a:extLst>
          </a:blip>
          <a:srcRect/>
          <a:stretch/>
        </p:blipFill>
        <p:spPr bwMode="auto">
          <a:xfrm>
            <a:off x="390599" y="3623728"/>
            <a:ext cx="1730178" cy="1141305"/>
          </a:xfrm>
          <a:prstGeom prst="rect">
            <a:avLst/>
          </a:prstGeom>
          <a:noFill/>
          <a:extLst>
            <a:ext uri="{909E8E84-426E-40DD-AFC4-6F175D3DCCD1}">
              <a14:hiddenFill xmlns:a14="http://schemas.microsoft.com/office/drawing/2010/main">
                <a:solidFill>
                  <a:srgbClr val="FFFFFF"/>
                </a:solidFill>
              </a14:hiddenFill>
            </a:ext>
          </a:extLst>
        </p:spPr>
      </p:pic>
      <p:pic>
        <p:nvPicPr>
          <p:cNvPr id="1038" name="Picture 14" descr="c:\documents and settings\administrator\application data\360se6\User Data\temp\t018cb4505915c0ef43.jpg"/>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2411412" y="3623728"/>
            <a:ext cx="1621748" cy="1141305"/>
          </a:xfrm>
          <a:prstGeom prst="rect">
            <a:avLst/>
          </a:prstGeom>
          <a:noFill/>
          <a:extLst>
            <a:ext uri="{909E8E84-426E-40DD-AFC4-6F175D3DCCD1}">
              <a14:hiddenFill xmlns:a14="http://schemas.microsoft.com/office/drawing/2010/main">
                <a:solidFill>
                  <a:srgbClr val="FFFFFF"/>
                </a:solidFill>
              </a14:hiddenFill>
            </a:ext>
          </a:extLst>
        </p:spPr>
      </p:pic>
      <p:sp>
        <p:nvSpPr>
          <p:cNvPr id="4" name="矩形 3"/>
          <p:cNvSpPr/>
          <p:nvPr/>
        </p:nvSpPr>
        <p:spPr>
          <a:xfrm>
            <a:off x="683568" y="4872607"/>
            <a:ext cx="723275" cy="307777"/>
          </a:xfrm>
          <a:prstGeom prst="rect">
            <a:avLst/>
          </a:prstGeom>
        </p:spPr>
        <p:txBody>
          <a:bodyPr wrap="none">
            <a:spAutoFit/>
          </a:bodyPr>
          <a:lstStyle/>
          <a:p>
            <a:r>
              <a:rPr lang="zh-CN" altLang="en-US" sz="1400" b="1" dirty="0">
                <a:latin typeface="微软雅黑" pitchFamily="34" charset="-122"/>
                <a:ea typeface="微软雅黑" pitchFamily="34" charset="-122"/>
              </a:rPr>
              <a:t>春娟球</a:t>
            </a:r>
          </a:p>
        </p:txBody>
      </p:sp>
      <p:sp>
        <p:nvSpPr>
          <p:cNvPr id="5" name="矩形 4"/>
          <p:cNvSpPr/>
          <p:nvPr/>
        </p:nvSpPr>
        <p:spPr>
          <a:xfrm>
            <a:off x="3394555" y="4859922"/>
            <a:ext cx="723275" cy="307777"/>
          </a:xfrm>
          <a:prstGeom prst="rect">
            <a:avLst/>
          </a:prstGeom>
        </p:spPr>
        <p:txBody>
          <a:bodyPr wrap="none">
            <a:spAutoFit/>
          </a:bodyPr>
          <a:lstStyle/>
          <a:p>
            <a:r>
              <a:rPr lang="zh-CN" altLang="en-US" sz="1400" b="1" dirty="0">
                <a:latin typeface="微软雅黑" pitchFamily="34" charset="-122"/>
                <a:ea typeface="微软雅黑" pitchFamily="34" charset="-122"/>
              </a:rPr>
              <a:t>海桐球</a:t>
            </a:r>
            <a:endParaRPr lang="zh-CN" altLang="en-US" sz="1400" b="1" dirty="0"/>
          </a:p>
        </p:txBody>
      </p:sp>
      <p:pic>
        <p:nvPicPr>
          <p:cNvPr id="1040" name="Picture 16" descr="c:\documents and settings\administrator\application data\360se6\User Data\temp\t010df598877942d318.jpg"/>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501804" y="4822637"/>
            <a:ext cx="1819216" cy="1105347"/>
          </a:xfrm>
          <a:prstGeom prst="rect">
            <a:avLst/>
          </a:prstGeom>
          <a:noFill/>
          <a:extLst>
            <a:ext uri="{909E8E84-426E-40DD-AFC4-6F175D3DCCD1}">
              <a14:hiddenFill xmlns:a14="http://schemas.microsoft.com/office/drawing/2010/main">
                <a:solidFill>
                  <a:srgbClr val="FFFFFF"/>
                </a:solidFill>
              </a14:hiddenFill>
            </a:ext>
          </a:extLst>
        </p:spPr>
      </p:pic>
      <p:sp>
        <p:nvSpPr>
          <p:cNvPr id="25" name="矩形 24"/>
          <p:cNvSpPr/>
          <p:nvPr/>
        </p:nvSpPr>
        <p:spPr>
          <a:xfrm>
            <a:off x="2145965" y="5855976"/>
            <a:ext cx="543739" cy="307777"/>
          </a:xfrm>
          <a:prstGeom prst="rect">
            <a:avLst/>
          </a:prstGeom>
        </p:spPr>
        <p:txBody>
          <a:bodyPr wrap="none">
            <a:spAutoFit/>
          </a:bodyPr>
          <a:lstStyle/>
          <a:p>
            <a:r>
              <a:rPr lang="zh-CN" altLang="en-US" sz="1400" b="1" dirty="0" smtClean="0">
                <a:latin typeface="微软雅黑" pitchFamily="34" charset="-122"/>
                <a:ea typeface="微软雅黑" pitchFamily="34" charset="-122"/>
              </a:rPr>
              <a:t>苏铁</a:t>
            </a:r>
            <a:endParaRPr lang="zh-CN" altLang="en-US" sz="1400" b="1" dirty="0">
              <a:latin typeface="微软雅黑" pitchFamily="34" charset="-122"/>
              <a:ea typeface="微软雅黑" pitchFamily="34" charset="-122"/>
            </a:endParaRPr>
          </a:p>
        </p:txBody>
      </p:sp>
      <p:graphicFrame>
        <p:nvGraphicFramePr>
          <p:cNvPr id="7" name="表格 6"/>
          <p:cNvGraphicFramePr>
            <a:graphicFrameLocks noGrp="1"/>
          </p:cNvGraphicFramePr>
          <p:nvPr>
            <p:extLst>
              <p:ext uri="{D42A27DB-BD31-4B8C-83A1-F6EECF244321}">
                <p14:modId xmlns:p14="http://schemas.microsoft.com/office/powerpoint/2010/main" val="3810987477"/>
              </p:ext>
            </p:extLst>
          </p:nvPr>
        </p:nvGraphicFramePr>
        <p:xfrm>
          <a:off x="5504591" y="4604331"/>
          <a:ext cx="2949575" cy="1835785"/>
        </p:xfrm>
        <a:graphic>
          <a:graphicData uri="http://schemas.openxmlformats.org/drawingml/2006/table">
            <a:tbl>
              <a:tblPr>
                <a:tableStyleId>{0505E3EF-67EA-436B-97B2-0124C06EBD24}</a:tableStyleId>
              </a:tblPr>
              <a:tblGrid>
                <a:gridCol w="429260"/>
                <a:gridCol w="1530350"/>
                <a:gridCol w="989965"/>
              </a:tblGrid>
              <a:tr h="204470">
                <a:tc>
                  <a:txBody>
                    <a:bodyPr/>
                    <a:lstStyle/>
                    <a:p>
                      <a:pPr marL="66675" marR="66675" algn="ctr">
                        <a:spcAft>
                          <a:spcPts val="0"/>
                        </a:spcAft>
                      </a:pPr>
                      <a:r>
                        <a:rPr lang="zh-CN" sz="1100" kern="100" dirty="0">
                          <a:effectLst/>
                        </a:rPr>
                        <a:t>序号</a:t>
                      </a:r>
                      <a:endParaRPr lang="zh-CN" sz="110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0" marR="0" marT="0" marB="0" anchor="ctr"/>
                </a:tc>
                <a:tc>
                  <a:txBody>
                    <a:bodyPr/>
                    <a:lstStyle/>
                    <a:p>
                      <a:pPr marL="66675" marR="66675" algn="ctr">
                        <a:spcAft>
                          <a:spcPts val="0"/>
                        </a:spcAft>
                      </a:pPr>
                      <a:r>
                        <a:rPr lang="zh-CN" sz="1100" kern="100">
                          <a:effectLst/>
                        </a:rPr>
                        <a:t>透水铺装类型</a:t>
                      </a:r>
                      <a:endParaRPr lang="zh-CN" sz="1100" kern="100">
                        <a:effectLst/>
                        <a:latin typeface="Calibri" panose="020F0502020204030204" pitchFamily="34" charset="0"/>
                        <a:ea typeface="宋体" panose="02010600030101010101" pitchFamily="2" charset="-122"/>
                        <a:cs typeface="Times New Roman" panose="02020603050405020304" pitchFamily="18" charset="0"/>
                      </a:endParaRPr>
                    </a:p>
                  </a:txBody>
                  <a:tcPr marL="0" marR="0" marT="0" marB="0" anchor="ctr"/>
                </a:tc>
                <a:tc>
                  <a:txBody>
                    <a:bodyPr/>
                    <a:lstStyle/>
                    <a:p>
                      <a:pPr marL="66675" marR="66675" algn="ctr">
                        <a:spcAft>
                          <a:spcPts val="0"/>
                        </a:spcAft>
                      </a:pPr>
                      <a:r>
                        <a:rPr lang="zh-CN" sz="1100" kern="100">
                          <a:effectLst/>
                        </a:rPr>
                        <a:t>面积</a:t>
                      </a:r>
                      <a:r>
                        <a:rPr lang="zh-CN" sz="1100" kern="100" spc="5">
                          <a:effectLst/>
                        </a:rPr>
                        <a:t>（</a:t>
                      </a:r>
                      <a:r>
                        <a:rPr lang="en-US" sz="1100" kern="100" spc="-15">
                          <a:effectLst/>
                        </a:rPr>
                        <a:t>m</a:t>
                      </a:r>
                      <a:r>
                        <a:rPr lang="en-US" sz="800" kern="100" spc="5">
                          <a:effectLst/>
                        </a:rPr>
                        <a:t>2</a:t>
                      </a:r>
                      <a:r>
                        <a:rPr lang="zh-CN" sz="1100" kern="100">
                          <a:effectLst/>
                        </a:rPr>
                        <a:t>）</a:t>
                      </a:r>
                      <a:endParaRPr lang="zh-CN" sz="1100" kern="100">
                        <a:effectLst/>
                        <a:latin typeface="Calibri" panose="020F0502020204030204" pitchFamily="34" charset="0"/>
                        <a:ea typeface="宋体" panose="02010600030101010101" pitchFamily="2" charset="-122"/>
                        <a:cs typeface="Times New Roman" panose="02020603050405020304" pitchFamily="18" charset="0"/>
                      </a:endParaRPr>
                    </a:p>
                  </a:txBody>
                  <a:tcPr marL="0" marR="0" marT="0" marB="0" anchor="ctr"/>
                </a:tc>
              </a:tr>
              <a:tr h="204470">
                <a:tc>
                  <a:txBody>
                    <a:bodyPr/>
                    <a:lstStyle/>
                    <a:p>
                      <a:pPr marL="66675" marR="66675" algn="ctr">
                        <a:spcAft>
                          <a:spcPts val="0"/>
                        </a:spcAft>
                      </a:pPr>
                      <a:r>
                        <a:rPr lang="en-US" sz="1100" kern="100">
                          <a:effectLst/>
                        </a:rPr>
                        <a:t>1</a:t>
                      </a:r>
                      <a:endParaRPr lang="zh-CN" sz="1100" kern="100">
                        <a:effectLst/>
                        <a:latin typeface="Calibri" panose="020F0502020204030204" pitchFamily="34" charset="0"/>
                        <a:ea typeface="宋体" panose="02010600030101010101" pitchFamily="2" charset="-122"/>
                        <a:cs typeface="Times New Roman" panose="02020603050405020304" pitchFamily="18" charset="0"/>
                      </a:endParaRPr>
                    </a:p>
                  </a:txBody>
                  <a:tcPr marL="0" marR="0" marT="0" marB="0" anchor="ctr"/>
                </a:tc>
                <a:tc>
                  <a:txBody>
                    <a:bodyPr/>
                    <a:lstStyle/>
                    <a:p>
                      <a:pPr marL="66675" marR="66675" algn="ctr">
                        <a:spcAft>
                          <a:spcPts val="0"/>
                        </a:spcAft>
                      </a:pPr>
                      <a:r>
                        <a:rPr lang="zh-CN" sz="1100" kern="100">
                          <a:effectLst/>
                        </a:rPr>
                        <a:t>植草砖</a:t>
                      </a:r>
                      <a:endParaRPr lang="zh-CN" sz="1100" kern="100">
                        <a:effectLst/>
                        <a:latin typeface="Calibri" panose="020F0502020204030204" pitchFamily="34" charset="0"/>
                        <a:ea typeface="宋体" panose="02010600030101010101" pitchFamily="2" charset="-122"/>
                        <a:cs typeface="Times New Roman" panose="02020603050405020304" pitchFamily="18" charset="0"/>
                      </a:endParaRPr>
                    </a:p>
                  </a:txBody>
                  <a:tcPr marL="0" marR="0" marT="0" marB="0" anchor="ctr"/>
                </a:tc>
                <a:tc>
                  <a:txBody>
                    <a:bodyPr/>
                    <a:lstStyle/>
                    <a:p>
                      <a:pPr marL="66675" marR="66675" algn="ctr">
                        <a:spcAft>
                          <a:spcPts val="0"/>
                        </a:spcAft>
                      </a:pPr>
                      <a:r>
                        <a:rPr lang="en-US" sz="1100" kern="100" dirty="0">
                          <a:effectLst/>
                        </a:rPr>
                        <a:t>990</a:t>
                      </a:r>
                      <a:endParaRPr lang="zh-CN" sz="110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0" marR="0" marT="0" marB="0" anchor="ctr"/>
                </a:tc>
              </a:tr>
              <a:tr h="205105">
                <a:tc>
                  <a:txBody>
                    <a:bodyPr/>
                    <a:lstStyle/>
                    <a:p>
                      <a:pPr marL="66675" marR="66675" algn="ctr">
                        <a:spcAft>
                          <a:spcPts val="0"/>
                        </a:spcAft>
                      </a:pPr>
                      <a:r>
                        <a:rPr lang="en-US" sz="1100" kern="100">
                          <a:effectLst/>
                        </a:rPr>
                        <a:t>2</a:t>
                      </a:r>
                      <a:endParaRPr lang="zh-CN" sz="1100" kern="100">
                        <a:effectLst/>
                        <a:latin typeface="Calibri" panose="020F0502020204030204" pitchFamily="34" charset="0"/>
                        <a:ea typeface="宋体" panose="02010600030101010101" pitchFamily="2" charset="-122"/>
                        <a:cs typeface="Times New Roman" panose="02020603050405020304" pitchFamily="18" charset="0"/>
                      </a:endParaRPr>
                    </a:p>
                  </a:txBody>
                  <a:tcPr marL="0" marR="0" marT="0" marB="0" anchor="ctr"/>
                </a:tc>
                <a:tc>
                  <a:txBody>
                    <a:bodyPr/>
                    <a:lstStyle/>
                    <a:p>
                      <a:pPr marL="66675" marR="66675" algn="ctr">
                        <a:spcAft>
                          <a:spcPts val="0"/>
                        </a:spcAft>
                      </a:pPr>
                      <a:r>
                        <a:rPr lang="zh-CN" sz="1100" kern="100">
                          <a:effectLst/>
                        </a:rPr>
                        <a:t>透水沥青</a:t>
                      </a:r>
                      <a:endParaRPr lang="zh-CN" sz="1100" kern="100">
                        <a:effectLst/>
                        <a:latin typeface="Calibri" panose="020F0502020204030204" pitchFamily="34" charset="0"/>
                        <a:ea typeface="宋体" panose="02010600030101010101" pitchFamily="2" charset="-122"/>
                        <a:cs typeface="Times New Roman" panose="02020603050405020304" pitchFamily="18" charset="0"/>
                      </a:endParaRPr>
                    </a:p>
                  </a:txBody>
                  <a:tcPr marL="0" marR="0" marT="0" marB="0" anchor="ctr"/>
                </a:tc>
                <a:tc>
                  <a:txBody>
                    <a:bodyPr/>
                    <a:lstStyle/>
                    <a:p>
                      <a:pPr marL="66675" marR="66675" algn="ctr">
                        <a:spcAft>
                          <a:spcPts val="0"/>
                        </a:spcAft>
                      </a:pPr>
                      <a:r>
                        <a:rPr lang="en-US" sz="1100" kern="100">
                          <a:effectLst/>
                        </a:rPr>
                        <a:t> </a:t>
                      </a:r>
                      <a:endParaRPr lang="zh-CN" sz="1100" kern="100">
                        <a:effectLst/>
                        <a:latin typeface="Calibri" panose="020F0502020204030204" pitchFamily="34" charset="0"/>
                        <a:ea typeface="宋体" panose="02010600030101010101" pitchFamily="2" charset="-122"/>
                        <a:cs typeface="Times New Roman" panose="02020603050405020304" pitchFamily="18" charset="0"/>
                      </a:endParaRPr>
                    </a:p>
                  </a:txBody>
                  <a:tcPr marL="0" marR="0" marT="0" marB="0" anchor="ctr"/>
                </a:tc>
              </a:tr>
              <a:tr h="204470">
                <a:tc>
                  <a:txBody>
                    <a:bodyPr/>
                    <a:lstStyle/>
                    <a:p>
                      <a:pPr marL="66675" marR="66675" algn="ctr">
                        <a:spcAft>
                          <a:spcPts val="0"/>
                        </a:spcAft>
                      </a:pPr>
                      <a:r>
                        <a:rPr lang="en-US" sz="1100" kern="100">
                          <a:effectLst/>
                        </a:rPr>
                        <a:t>3</a:t>
                      </a:r>
                      <a:endParaRPr lang="zh-CN" sz="1100" kern="100">
                        <a:effectLst/>
                        <a:latin typeface="Calibri" panose="020F0502020204030204" pitchFamily="34" charset="0"/>
                        <a:ea typeface="宋体" panose="02010600030101010101" pitchFamily="2" charset="-122"/>
                        <a:cs typeface="Times New Roman" panose="02020603050405020304" pitchFamily="18" charset="0"/>
                      </a:endParaRPr>
                    </a:p>
                  </a:txBody>
                  <a:tcPr marL="0" marR="0" marT="0" marB="0" anchor="ctr"/>
                </a:tc>
                <a:tc>
                  <a:txBody>
                    <a:bodyPr/>
                    <a:lstStyle/>
                    <a:p>
                      <a:pPr marL="66675" marR="66675" algn="ctr">
                        <a:spcAft>
                          <a:spcPts val="0"/>
                        </a:spcAft>
                      </a:pPr>
                      <a:r>
                        <a:rPr lang="zh-CN" sz="1100" kern="100">
                          <a:effectLst/>
                        </a:rPr>
                        <a:t>透水混凝土</a:t>
                      </a:r>
                      <a:endParaRPr lang="zh-CN" sz="1100" kern="100">
                        <a:effectLst/>
                        <a:latin typeface="Calibri" panose="020F0502020204030204" pitchFamily="34" charset="0"/>
                        <a:ea typeface="宋体" panose="02010600030101010101" pitchFamily="2" charset="-122"/>
                        <a:cs typeface="Times New Roman" panose="02020603050405020304" pitchFamily="18" charset="0"/>
                      </a:endParaRPr>
                    </a:p>
                  </a:txBody>
                  <a:tcPr marL="0" marR="0" marT="0" marB="0" anchor="ctr"/>
                </a:tc>
                <a:tc>
                  <a:txBody>
                    <a:bodyPr/>
                    <a:lstStyle/>
                    <a:p>
                      <a:pPr marL="66675" marR="66675" algn="ctr">
                        <a:spcAft>
                          <a:spcPts val="0"/>
                        </a:spcAft>
                      </a:pPr>
                      <a:r>
                        <a:rPr lang="en-US" sz="1100" kern="100">
                          <a:effectLst/>
                        </a:rPr>
                        <a:t>14300</a:t>
                      </a:r>
                      <a:endParaRPr lang="zh-CN" sz="1100" kern="100">
                        <a:effectLst/>
                        <a:latin typeface="Calibri" panose="020F0502020204030204" pitchFamily="34" charset="0"/>
                        <a:ea typeface="宋体" panose="02010600030101010101" pitchFamily="2" charset="-122"/>
                        <a:cs typeface="Times New Roman" panose="02020603050405020304" pitchFamily="18" charset="0"/>
                      </a:endParaRPr>
                    </a:p>
                  </a:txBody>
                  <a:tcPr marL="0" marR="0" marT="0" marB="0" anchor="ctr"/>
                </a:tc>
              </a:tr>
              <a:tr h="204470">
                <a:tc>
                  <a:txBody>
                    <a:bodyPr/>
                    <a:lstStyle/>
                    <a:p>
                      <a:pPr marL="66675" marR="66675" algn="ctr">
                        <a:spcAft>
                          <a:spcPts val="0"/>
                        </a:spcAft>
                      </a:pPr>
                      <a:r>
                        <a:rPr lang="en-US" sz="1100" kern="100">
                          <a:effectLst/>
                        </a:rPr>
                        <a:t>4</a:t>
                      </a:r>
                      <a:endParaRPr lang="zh-CN" sz="1100" kern="100">
                        <a:effectLst/>
                        <a:latin typeface="Calibri" panose="020F0502020204030204" pitchFamily="34" charset="0"/>
                        <a:ea typeface="宋体" panose="02010600030101010101" pitchFamily="2" charset="-122"/>
                        <a:cs typeface="Times New Roman" panose="02020603050405020304" pitchFamily="18" charset="0"/>
                      </a:endParaRPr>
                    </a:p>
                  </a:txBody>
                  <a:tcPr marL="0" marR="0" marT="0" marB="0" anchor="ctr"/>
                </a:tc>
                <a:tc>
                  <a:txBody>
                    <a:bodyPr/>
                    <a:lstStyle/>
                    <a:p>
                      <a:pPr marL="66675" marR="66675" algn="ctr">
                        <a:spcAft>
                          <a:spcPts val="0"/>
                        </a:spcAft>
                      </a:pPr>
                      <a:r>
                        <a:rPr lang="zh-CN" sz="1100" kern="100">
                          <a:effectLst/>
                        </a:rPr>
                        <a:t>透水地砖</a:t>
                      </a:r>
                      <a:endParaRPr lang="zh-CN" sz="1100" kern="100">
                        <a:effectLst/>
                        <a:latin typeface="Calibri" panose="020F0502020204030204" pitchFamily="34" charset="0"/>
                        <a:ea typeface="宋体" panose="02010600030101010101" pitchFamily="2" charset="-122"/>
                        <a:cs typeface="Times New Roman" panose="02020603050405020304" pitchFamily="18" charset="0"/>
                      </a:endParaRPr>
                    </a:p>
                  </a:txBody>
                  <a:tcPr marL="0" marR="0" marT="0" marB="0" anchor="ctr"/>
                </a:tc>
                <a:tc>
                  <a:txBody>
                    <a:bodyPr/>
                    <a:lstStyle/>
                    <a:p>
                      <a:pPr marL="66675" marR="66675" algn="ctr">
                        <a:spcAft>
                          <a:spcPts val="0"/>
                        </a:spcAft>
                      </a:pPr>
                      <a:r>
                        <a:rPr lang="en-US" sz="1100" kern="100">
                          <a:effectLst/>
                        </a:rPr>
                        <a:t> </a:t>
                      </a:r>
                      <a:endParaRPr lang="zh-CN" sz="1100" kern="100">
                        <a:effectLst/>
                        <a:latin typeface="Calibri" panose="020F0502020204030204" pitchFamily="34" charset="0"/>
                        <a:ea typeface="宋体" panose="02010600030101010101" pitchFamily="2" charset="-122"/>
                        <a:cs typeface="Times New Roman" panose="02020603050405020304" pitchFamily="18" charset="0"/>
                      </a:endParaRPr>
                    </a:p>
                  </a:txBody>
                  <a:tcPr marL="0" marR="0" marT="0" marB="0" anchor="ctr"/>
                </a:tc>
              </a:tr>
              <a:tr h="205105">
                <a:tc>
                  <a:txBody>
                    <a:bodyPr/>
                    <a:lstStyle/>
                    <a:p>
                      <a:pPr marL="66675" marR="66675" algn="ctr">
                        <a:spcAft>
                          <a:spcPts val="0"/>
                        </a:spcAft>
                      </a:pPr>
                      <a:r>
                        <a:rPr lang="en-US" sz="1100" kern="100">
                          <a:effectLst/>
                        </a:rPr>
                        <a:t>5</a:t>
                      </a:r>
                      <a:endParaRPr lang="zh-CN" sz="1100" kern="100">
                        <a:effectLst/>
                        <a:latin typeface="Calibri" panose="020F0502020204030204" pitchFamily="34" charset="0"/>
                        <a:ea typeface="宋体" panose="02010600030101010101" pitchFamily="2" charset="-122"/>
                        <a:cs typeface="Times New Roman" panose="02020603050405020304" pitchFamily="18" charset="0"/>
                      </a:endParaRPr>
                    </a:p>
                  </a:txBody>
                  <a:tcPr marL="0" marR="0" marT="0" marB="0" anchor="ctr"/>
                </a:tc>
                <a:tc>
                  <a:txBody>
                    <a:bodyPr/>
                    <a:lstStyle/>
                    <a:p>
                      <a:pPr marL="66675" marR="66675" algn="ctr">
                        <a:spcAft>
                          <a:spcPts val="0"/>
                        </a:spcAft>
                      </a:pPr>
                      <a:r>
                        <a:rPr lang="zh-CN" sz="1100" kern="100">
                          <a:effectLst/>
                        </a:rPr>
                        <a:t>其他</a:t>
                      </a:r>
                      <a:endParaRPr lang="zh-CN" sz="1100" kern="100">
                        <a:effectLst/>
                        <a:latin typeface="Calibri" panose="020F0502020204030204" pitchFamily="34" charset="0"/>
                        <a:ea typeface="宋体" panose="02010600030101010101" pitchFamily="2" charset="-122"/>
                        <a:cs typeface="Times New Roman" panose="02020603050405020304" pitchFamily="18" charset="0"/>
                      </a:endParaRPr>
                    </a:p>
                  </a:txBody>
                  <a:tcPr marL="0" marR="0" marT="0" marB="0" anchor="ctr"/>
                </a:tc>
                <a:tc>
                  <a:txBody>
                    <a:bodyPr/>
                    <a:lstStyle/>
                    <a:p>
                      <a:pPr marL="66675" marR="66675" algn="ctr">
                        <a:spcAft>
                          <a:spcPts val="0"/>
                        </a:spcAft>
                      </a:pPr>
                      <a:r>
                        <a:rPr lang="en-US" sz="1100" kern="100">
                          <a:effectLst/>
                        </a:rPr>
                        <a:t>1638</a:t>
                      </a:r>
                      <a:endParaRPr lang="zh-CN" sz="1100" kern="100">
                        <a:effectLst/>
                        <a:latin typeface="Calibri" panose="020F0502020204030204" pitchFamily="34" charset="0"/>
                        <a:ea typeface="宋体" panose="02010600030101010101" pitchFamily="2" charset="-122"/>
                        <a:cs typeface="Times New Roman" panose="02020603050405020304" pitchFamily="18" charset="0"/>
                      </a:endParaRPr>
                    </a:p>
                  </a:txBody>
                  <a:tcPr marL="0" marR="0" marT="0" marB="0" anchor="ctr"/>
                </a:tc>
              </a:tr>
              <a:tr h="205105">
                <a:tc gridSpan="2">
                  <a:txBody>
                    <a:bodyPr/>
                    <a:lstStyle/>
                    <a:p>
                      <a:pPr marL="66675" marR="66675" algn="ctr">
                        <a:spcAft>
                          <a:spcPts val="0"/>
                        </a:spcAft>
                      </a:pPr>
                      <a:r>
                        <a:rPr lang="zh-CN" sz="1100" kern="100">
                          <a:effectLst/>
                        </a:rPr>
                        <a:t>硬质铺装总面积</a:t>
                      </a:r>
                      <a:endParaRPr lang="zh-CN" sz="1100" kern="100">
                        <a:effectLst/>
                        <a:latin typeface="Calibri" panose="020F0502020204030204" pitchFamily="34" charset="0"/>
                        <a:ea typeface="宋体" panose="02010600030101010101" pitchFamily="2" charset="-122"/>
                        <a:cs typeface="Times New Roman" panose="02020603050405020304" pitchFamily="18" charset="0"/>
                      </a:endParaRPr>
                    </a:p>
                  </a:txBody>
                  <a:tcPr marL="0" marR="0" marT="0" marB="0" anchor="ctr"/>
                </a:tc>
                <a:tc hMerge="1">
                  <a:txBody>
                    <a:bodyPr/>
                    <a:lstStyle/>
                    <a:p>
                      <a:endParaRPr lang="zh-CN" altLang="en-US"/>
                    </a:p>
                  </a:txBody>
                  <a:tcPr/>
                </a:tc>
                <a:tc>
                  <a:txBody>
                    <a:bodyPr/>
                    <a:lstStyle/>
                    <a:p>
                      <a:pPr marL="66675" marR="66675" algn="ctr">
                        <a:spcAft>
                          <a:spcPts val="0"/>
                        </a:spcAft>
                      </a:pPr>
                      <a:r>
                        <a:rPr lang="en-US" sz="1100" kern="100">
                          <a:effectLst/>
                        </a:rPr>
                        <a:t>16928</a:t>
                      </a:r>
                      <a:endParaRPr lang="zh-CN" sz="1100" kern="100">
                        <a:effectLst/>
                        <a:latin typeface="Calibri" panose="020F0502020204030204" pitchFamily="34" charset="0"/>
                        <a:ea typeface="宋体" panose="02010600030101010101" pitchFamily="2" charset="-122"/>
                        <a:cs typeface="Times New Roman" panose="02020603050405020304" pitchFamily="18" charset="0"/>
                      </a:endParaRPr>
                    </a:p>
                  </a:txBody>
                  <a:tcPr marL="0" marR="0" marT="0" marB="0" anchor="ctr"/>
                </a:tc>
              </a:tr>
              <a:tr h="402590">
                <a:tc gridSpan="2">
                  <a:txBody>
                    <a:bodyPr/>
                    <a:lstStyle/>
                    <a:p>
                      <a:pPr marL="66675" marR="66675" algn="just">
                        <a:spcAft>
                          <a:spcPts val="0"/>
                        </a:spcAft>
                      </a:pPr>
                      <a:r>
                        <a:rPr lang="zh-CN" sz="1100" kern="100" spc="60">
                          <a:effectLst/>
                        </a:rPr>
                        <a:t>硬质铺</a:t>
                      </a:r>
                      <a:r>
                        <a:rPr lang="zh-CN" sz="1100" kern="100" spc="55">
                          <a:effectLst/>
                        </a:rPr>
                        <a:t>装地</a:t>
                      </a:r>
                      <a:r>
                        <a:rPr lang="zh-CN" sz="1100" kern="100" spc="60">
                          <a:effectLst/>
                        </a:rPr>
                        <a:t>面中透</a:t>
                      </a:r>
                      <a:r>
                        <a:rPr lang="zh-CN" sz="1100" kern="100" spc="55">
                          <a:effectLst/>
                        </a:rPr>
                        <a:t>水铺</a:t>
                      </a:r>
                      <a:r>
                        <a:rPr lang="zh-CN" sz="1100" kern="100" spc="60">
                          <a:effectLst/>
                        </a:rPr>
                        <a:t>装面积</a:t>
                      </a:r>
                      <a:r>
                        <a:rPr lang="zh-CN" sz="1100" kern="100">
                          <a:effectLst/>
                        </a:rPr>
                        <a:t>的比例（</a:t>
                      </a:r>
                      <a:r>
                        <a:rPr lang="en-US" sz="1100" kern="100">
                          <a:effectLst/>
                        </a:rPr>
                        <a:t>%</a:t>
                      </a:r>
                      <a:r>
                        <a:rPr lang="zh-CN" sz="1100" kern="100">
                          <a:effectLst/>
                        </a:rPr>
                        <a:t>）</a:t>
                      </a:r>
                      <a:endParaRPr lang="zh-CN" sz="1100" kern="100">
                        <a:effectLst/>
                        <a:latin typeface="Calibri" panose="020F0502020204030204" pitchFamily="34" charset="0"/>
                        <a:ea typeface="宋体" panose="02010600030101010101" pitchFamily="2" charset="-122"/>
                        <a:cs typeface="Times New Roman" panose="02020603050405020304" pitchFamily="18" charset="0"/>
                      </a:endParaRPr>
                    </a:p>
                  </a:txBody>
                  <a:tcPr marL="0" marR="0" marT="0" marB="0" anchor="ctr"/>
                </a:tc>
                <a:tc hMerge="1">
                  <a:txBody>
                    <a:bodyPr/>
                    <a:lstStyle/>
                    <a:p>
                      <a:endParaRPr lang="zh-CN" altLang="en-US"/>
                    </a:p>
                  </a:txBody>
                  <a:tcPr/>
                </a:tc>
                <a:tc>
                  <a:txBody>
                    <a:bodyPr/>
                    <a:lstStyle/>
                    <a:p>
                      <a:pPr marL="66675" marR="66675" algn="ctr">
                        <a:spcAft>
                          <a:spcPts val="0"/>
                        </a:spcAft>
                      </a:pPr>
                      <a:r>
                        <a:rPr lang="en-US" sz="1100" kern="100" dirty="0">
                          <a:effectLst/>
                        </a:rPr>
                        <a:t>90.32%</a:t>
                      </a:r>
                      <a:endParaRPr lang="zh-CN" sz="110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0" marR="0" marT="0" marB="0" anchor="ctr"/>
                </a:tc>
              </a:tr>
            </a:tbl>
          </a:graphicData>
        </a:graphic>
      </p:graphicFrame>
    </p:spTree>
  </p:cSld>
  <p:clrMapOvr>
    <a:masterClrMapping/>
  </p:clrMapOvr>
  <mc:AlternateContent xmlns:mc="http://schemas.openxmlformats.org/markup-compatibility/2006" xmlns:p14="http://schemas.microsoft.com/office/powerpoint/2010/main">
    <mc:Choice Requires="p14">
      <p:transition spd="slow" p14:dur="2000" advTm="21713"/>
    </mc:Choice>
    <mc:Fallback xmlns="">
      <p:transition spd="slow" advTm="21713"/>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椭圆 33"/>
          <p:cNvSpPr/>
          <p:nvPr/>
        </p:nvSpPr>
        <p:spPr>
          <a:xfrm>
            <a:off x="815986" y="3913460"/>
            <a:ext cx="1119187" cy="1104900"/>
          </a:xfrm>
          <a:prstGeom prst="ellipse">
            <a:avLst/>
          </a:prstGeom>
          <a:gradFill flip="none" rotWithShape="1">
            <a:gsLst>
              <a:gs pos="0">
                <a:schemeClr val="bg1"/>
              </a:gs>
              <a:gs pos="70000">
                <a:schemeClr val="bg1"/>
              </a:gs>
              <a:gs pos="100000">
                <a:schemeClr val="bg1">
                  <a:lumMod val="50000"/>
                  <a:alpha val="79000"/>
                </a:scheme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altLang="zh-CN" sz="4000" b="1" dirty="0">
                <a:solidFill>
                  <a:schemeClr val="tx1">
                    <a:lumMod val="65000"/>
                    <a:lumOff val="35000"/>
                  </a:schemeClr>
                </a:solidFill>
                <a:latin typeface="Agency FB" pitchFamily="34" charset="0"/>
                <a:ea typeface="Arial Unicode MS" pitchFamily="34" charset="-122"/>
                <a:cs typeface="Arial Unicode MS" pitchFamily="34" charset="-122"/>
              </a:rPr>
              <a:t>01</a:t>
            </a:r>
            <a:endParaRPr lang="zh-CN" altLang="en-US" b="1" dirty="0">
              <a:solidFill>
                <a:schemeClr val="tx1">
                  <a:lumMod val="65000"/>
                  <a:lumOff val="35000"/>
                </a:schemeClr>
              </a:solidFill>
              <a:latin typeface="Agency FB" pitchFamily="34" charset="0"/>
              <a:ea typeface="Arial Unicode MS" pitchFamily="34" charset="-122"/>
              <a:cs typeface="Arial Unicode MS" pitchFamily="34" charset="-122"/>
            </a:endParaRPr>
          </a:p>
        </p:txBody>
      </p:sp>
      <p:sp>
        <p:nvSpPr>
          <p:cNvPr id="35" name="椭圆 34"/>
          <p:cNvSpPr/>
          <p:nvPr/>
        </p:nvSpPr>
        <p:spPr>
          <a:xfrm>
            <a:off x="2724161" y="2064023"/>
            <a:ext cx="1041400" cy="1027112"/>
          </a:xfrm>
          <a:prstGeom prst="ellipse">
            <a:avLst/>
          </a:prstGeom>
          <a:gradFill flip="none" rotWithShape="1">
            <a:gsLst>
              <a:gs pos="0">
                <a:schemeClr val="bg1"/>
              </a:gs>
              <a:gs pos="70000">
                <a:schemeClr val="bg1"/>
              </a:gs>
              <a:gs pos="100000">
                <a:schemeClr val="bg1">
                  <a:lumMod val="50000"/>
                  <a:alpha val="79000"/>
                </a:scheme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altLang="zh-CN" sz="4000" b="1" dirty="0">
                <a:solidFill>
                  <a:schemeClr val="tx1">
                    <a:lumMod val="65000"/>
                    <a:lumOff val="35000"/>
                  </a:schemeClr>
                </a:solidFill>
                <a:latin typeface="Agency FB" pitchFamily="34" charset="0"/>
                <a:ea typeface="Arial Unicode MS" pitchFamily="34" charset="-122"/>
                <a:cs typeface="Arial Unicode MS" pitchFamily="34" charset="-122"/>
              </a:rPr>
              <a:t>02</a:t>
            </a:r>
            <a:endParaRPr lang="zh-CN" altLang="en-US" b="1" dirty="0">
              <a:solidFill>
                <a:schemeClr val="tx1">
                  <a:lumMod val="65000"/>
                  <a:lumOff val="35000"/>
                </a:schemeClr>
              </a:solidFill>
              <a:latin typeface="Agency FB" pitchFamily="34" charset="0"/>
              <a:ea typeface="Arial Unicode MS" pitchFamily="34" charset="-122"/>
              <a:cs typeface="Arial Unicode MS" pitchFamily="34" charset="-122"/>
            </a:endParaRPr>
          </a:p>
        </p:txBody>
      </p:sp>
      <p:sp>
        <p:nvSpPr>
          <p:cNvPr id="36" name="矩形 35"/>
          <p:cNvSpPr/>
          <p:nvPr/>
        </p:nvSpPr>
        <p:spPr>
          <a:xfrm>
            <a:off x="-25389" y="3124473"/>
            <a:ext cx="3257550" cy="161925"/>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7" name="椭圆 36"/>
          <p:cNvSpPr/>
          <p:nvPr/>
        </p:nvSpPr>
        <p:spPr>
          <a:xfrm>
            <a:off x="2701936" y="2060848"/>
            <a:ext cx="1058862" cy="1044575"/>
          </a:xfrm>
          <a:prstGeom prst="ellipse">
            <a:avLst/>
          </a:prstGeom>
          <a:gradFill flip="none" rotWithShape="1">
            <a:gsLst>
              <a:gs pos="0">
                <a:schemeClr val="bg1"/>
              </a:gs>
              <a:gs pos="70000">
                <a:schemeClr val="bg1"/>
              </a:gs>
              <a:gs pos="100000">
                <a:schemeClr val="bg1">
                  <a:lumMod val="50000"/>
                  <a:alpha val="79000"/>
                </a:scheme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altLang="zh-CN" sz="4000" b="1" dirty="0">
                <a:solidFill>
                  <a:schemeClr val="tx1">
                    <a:lumMod val="65000"/>
                    <a:lumOff val="35000"/>
                  </a:schemeClr>
                </a:solidFill>
                <a:latin typeface="Agency FB" pitchFamily="34" charset="0"/>
                <a:ea typeface="Arial Unicode MS" pitchFamily="34" charset="-122"/>
                <a:cs typeface="Arial Unicode MS" pitchFamily="34" charset="-122"/>
              </a:rPr>
              <a:t>02</a:t>
            </a:r>
            <a:endParaRPr lang="zh-CN" altLang="en-US" b="1" dirty="0">
              <a:solidFill>
                <a:schemeClr val="tx1">
                  <a:lumMod val="65000"/>
                  <a:lumOff val="35000"/>
                </a:schemeClr>
              </a:solidFill>
              <a:latin typeface="Agency FB" pitchFamily="34" charset="0"/>
              <a:ea typeface="Arial Unicode MS" pitchFamily="34" charset="-122"/>
              <a:cs typeface="Arial Unicode MS" pitchFamily="34" charset="-122"/>
            </a:endParaRPr>
          </a:p>
        </p:txBody>
      </p:sp>
      <p:sp>
        <p:nvSpPr>
          <p:cNvPr id="38" name="矩形 37"/>
          <p:cNvSpPr/>
          <p:nvPr/>
        </p:nvSpPr>
        <p:spPr>
          <a:xfrm flipV="1">
            <a:off x="-33327" y="3764235"/>
            <a:ext cx="1416050" cy="161925"/>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9" name="同心圆 38"/>
          <p:cNvSpPr/>
          <p:nvPr/>
        </p:nvSpPr>
        <p:spPr>
          <a:xfrm rot="10800000">
            <a:off x="663586" y="3764235"/>
            <a:ext cx="1423987" cy="1403350"/>
          </a:xfrm>
          <a:prstGeom prst="donut">
            <a:avLst>
              <a:gd name="adj" fmla="val 13848"/>
            </a:avLst>
          </a:prstGeom>
          <a:gradFill>
            <a:gsLst>
              <a:gs pos="0">
                <a:schemeClr val="accent6">
                  <a:lumMod val="100000"/>
                </a:schemeClr>
              </a:gs>
              <a:gs pos="79000">
                <a:schemeClr val="accent6">
                  <a:lumMod val="75000"/>
                </a:schemeClr>
              </a:gs>
              <a:gs pos="80000">
                <a:srgbClr val="FFC000"/>
              </a:gs>
              <a:gs pos="100000">
                <a:srgbClr val="FFC000"/>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tx1"/>
              </a:solidFill>
            </a:endParaRPr>
          </a:p>
        </p:txBody>
      </p:sp>
      <p:grpSp>
        <p:nvGrpSpPr>
          <p:cNvPr id="40" name="组合 39"/>
          <p:cNvGrpSpPr/>
          <p:nvPr/>
        </p:nvGrpSpPr>
        <p:grpSpPr>
          <a:xfrm rot="10800000">
            <a:off x="4492305" y="3462003"/>
            <a:ext cx="1423818" cy="1404156"/>
            <a:chOff x="3347864" y="1268760"/>
            <a:chExt cx="1872208" cy="1872208"/>
          </a:xfrm>
          <a:gradFill>
            <a:gsLst>
              <a:gs pos="0">
                <a:schemeClr val="accent6">
                  <a:lumMod val="100000"/>
                </a:schemeClr>
              </a:gs>
              <a:gs pos="79000">
                <a:schemeClr val="accent6">
                  <a:lumMod val="75000"/>
                </a:schemeClr>
              </a:gs>
              <a:gs pos="80000">
                <a:srgbClr val="FFC000"/>
              </a:gs>
              <a:gs pos="100000">
                <a:srgbClr val="FFC000"/>
              </a:gs>
            </a:gsLst>
            <a:lin ang="5400000" scaled="0"/>
          </a:gradFill>
        </p:grpSpPr>
        <p:sp>
          <p:nvSpPr>
            <p:cNvPr id="41" name="同心圆 40"/>
            <p:cNvSpPr/>
            <p:nvPr/>
          </p:nvSpPr>
          <p:spPr>
            <a:xfrm>
              <a:off x="3347864" y="1268760"/>
              <a:ext cx="1872208" cy="1872208"/>
            </a:xfrm>
            <a:prstGeom prst="donut">
              <a:avLst>
                <a:gd name="adj" fmla="val 13848"/>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tx1"/>
                </a:solidFill>
              </a:endParaRPr>
            </a:p>
          </p:txBody>
        </p:sp>
        <p:sp>
          <p:nvSpPr>
            <p:cNvPr id="42" name="椭圆 41"/>
            <p:cNvSpPr/>
            <p:nvPr/>
          </p:nvSpPr>
          <p:spPr>
            <a:xfrm>
              <a:off x="3599892" y="1520788"/>
              <a:ext cx="1368152" cy="136815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altLang="zh-CN" sz="4000" b="1" dirty="0">
                  <a:solidFill>
                    <a:schemeClr val="tx1">
                      <a:lumMod val="65000"/>
                      <a:lumOff val="35000"/>
                    </a:schemeClr>
                  </a:solidFill>
                  <a:latin typeface="Agency FB" pitchFamily="34" charset="0"/>
                  <a:ea typeface="Arial Unicode MS" pitchFamily="34" charset="-122"/>
                  <a:cs typeface="Arial Unicode MS" pitchFamily="34" charset="-122"/>
                </a:rPr>
                <a:t>02</a:t>
              </a:r>
              <a:endParaRPr lang="zh-CN" altLang="en-US" b="1" dirty="0">
                <a:solidFill>
                  <a:schemeClr val="tx1">
                    <a:lumMod val="65000"/>
                    <a:lumOff val="35000"/>
                  </a:schemeClr>
                </a:solidFill>
                <a:latin typeface="Agency FB" pitchFamily="34" charset="0"/>
                <a:ea typeface="Arial Unicode MS" pitchFamily="34" charset="-122"/>
                <a:cs typeface="Arial Unicode MS" pitchFamily="34" charset="-122"/>
              </a:endParaRPr>
            </a:p>
          </p:txBody>
        </p:sp>
      </p:grpSp>
      <p:sp>
        <p:nvSpPr>
          <p:cNvPr id="43" name="矩形 42"/>
          <p:cNvSpPr/>
          <p:nvPr/>
        </p:nvSpPr>
        <p:spPr>
          <a:xfrm>
            <a:off x="-17452" y="3462610"/>
            <a:ext cx="5233988" cy="161925"/>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44" name="椭圆 43"/>
          <p:cNvSpPr/>
          <p:nvPr/>
        </p:nvSpPr>
        <p:spPr>
          <a:xfrm>
            <a:off x="4652973" y="3638823"/>
            <a:ext cx="1076325" cy="1062037"/>
          </a:xfrm>
          <a:prstGeom prst="ellipse">
            <a:avLst/>
          </a:prstGeom>
          <a:gradFill flip="none" rotWithShape="1">
            <a:gsLst>
              <a:gs pos="0">
                <a:schemeClr val="bg1"/>
              </a:gs>
              <a:gs pos="70000">
                <a:schemeClr val="bg1"/>
              </a:gs>
              <a:gs pos="100000">
                <a:schemeClr val="bg1">
                  <a:lumMod val="50000"/>
                  <a:alpha val="79000"/>
                </a:scheme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altLang="zh-CN" sz="4000" b="1" dirty="0">
                <a:solidFill>
                  <a:schemeClr val="tx1">
                    <a:lumMod val="65000"/>
                    <a:lumOff val="35000"/>
                  </a:schemeClr>
                </a:solidFill>
                <a:latin typeface="Agency FB" pitchFamily="34" charset="0"/>
                <a:ea typeface="Arial Unicode MS" pitchFamily="34" charset="-122"/>
                <a:cs typeface="Arial Unicode MS" pitchFamily="34" charset="-122"/>
              </a:rPr>
              <a:t>03</a:t>
            </a:r>
            <a:endParaRPr lang="zh-CN" altLang="en-US" b="1" dirty="0">
              <a:solidFill>
                <a:schemeClr val="tx1">
                  <a:lumMod val="65000"/>
                  <a:lumOff val="35000"/>
                </a:schemeClr>
              </a:solidFill>
              <a:latin typeface="Agency FB" pitchFamily="34" charset="0"/>
              <a:ea typeface="Arial Unicode MS" pitchFamily="34" charset="-122"/>
              <a:cs typeface="Arial Unicode MS" pitchFamily="34" charset="-122"/>
            </a:endParaRPr>
          </a:p>
        </p:txBody>
      </p:sp>
      <p:sp>
        <p:nvSpPr>
          <p:cNvPr id="45" name="同心圆 44"/>
          <p:cNvSpPr/>
          <p:nvPr/>
        </p:nvSpPr>
        <p:spPr>
          <a:xfrm>
            <a:off x="2532073" y="1883048"/>
            <a:ext cx="1423988" cy="1403350"/>
          </a:xfrm>
          <a:prstGeom prst="donut">
            <a:avLst>
              <a:gd name="adj" fmla="val 13848"/>
            </a:avLst>
          </a:prstGeom>
          <a:gradFill>
            <a:gsLst>
              <a:gs pos="0">
                <a:schemeClr val="accent6">
                  <a:lumMod val="100000"/>
                </a:schemeClr>
              </a:gs>
              <a:gs pos="79000">
                <a:schemeClr val="accent6">
                  <a:lumMod val="75000"/>
                </a:schemeClr>
              </a:gs>
              <a:gs pos="80000">
                <a:srgbClr val="FFC000"/>
              </a:gs>
              <a:gs pos="100000">
                <a:srgbClr val="FFC000"/>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tx1"/>
              </a:solidFill>
            </a:endParaRPr>
          </a:p>
        </p:txBody>
      </p:sp>
      <p:sp>
        <p:nvSpPr>
          <p:cNvPr id="47" name="TextBox 46"/>
          <p:cNvSpPr txBox="1"/>
          <p:nvPr/>
        </p:nvSpPr>
        <p:spPr>
          <a:xfrm>
            <a:off x="2193936" y="3792810"/>
            <a:ext cx="1414462" cy="1052513"/>
          </a:xfrm>
          <a:prstGeom prst="rect">
            <a:avLst/>
          </a:prstGeom>
          <a:noFill/>
        </p:spPr>
        <p:txBody>
          <a:bodyPr wrap="none">
            <a:spAutoFit/>
          </a:bodyPr>
          <a:lstStyle/>
          <a:p>
            <a:pPr fontAlgn="auto">
              <a:spcBef>
                <a:spcPts val="0"/>
              </a:spcBef>
              <a:spcAft>
                <a:spcPts val="0"/>
              </a:spcAft>
              <a:defRPr/>
            </a:pPr>
            <a:r>
              <a:rPr lang="zh-CN" altLang="en-US" sz="2400" b="1" dirty="0">
                <a:solidFill>
                  <a:srgbClr val="0070C0"/>
                </a:solidFill>
                <a:latin typeface="华文细黑" panose="02010600040101010101" pitchFamily="2" charset="-122"/>
                <a:ea typeface="华文细黑" panose="02010600040101010101" pitchFamily="2" charset="-122"/>
              </a:rPr>
              <a:t>项目简介</a:t>
            </a:r>
            <a:endParaRPr lang="en-US" altLang="zh-CN" sz="2400" b="1" dirty="0">
              <a:solidFill>
                <a:srgbClr val="0070C0"/>
              </a:solidFill>
              <a:latin typeface="华文细黑" panose="02010600040101010101" pitchFamily="2" charset="-122"/>
              <a:ea typeface="华文细黑" panose="02010600040101010101" pitchFamily="2" charset="-122"/>
            </a:endParaRPr>
          </a:p>
          <a:p>
            <a:pPr marL="342900" indent="-342900" fontAlgn="auto">
              <a:spcBef>
                <a:spcPct val="20000"/>
              </a:spcBef>
              <a:spcAft>
                <a:spcPts val="0"/>
              </a:spcAft>
              <a:buClr>
                <a:srgbClr val="A3032F"/>
              </a:buClr>
              <a:buSzPct val="150000"/>
              <a:buFont typeface="Wingdings" pitchFamily="2" charset="2"/>
              <a:buChar char="§"/>
              <a:defRPr/>
            </a:pPr>
            <a:r>
              <a:rPr lang="zh-CN" altLang="en-US" sz="1600" dirty="0">
                <a:solidFill>
                  <a:srgbClr val="000000"/>
                </a:solidFill>
                <a:latin typeface="华文细黑" pitchFamily="2" charset="-122"/>
                <a:ea typeface="华文细黑" pitchFamily="2" charset="-122"/>
                <a:cs typeface="Times New Roman" pitchFamily="18" charset="0"/>
              </a:rPr>
              <a:t>区位分析</a:t>
            </a:r>
            <a:endParaRPr lang="en-US" altLang="zh-CN" sz="1600" dirty="0">
              <a:solidFill>
                <a:srgbClr val="000000"/>
              </a:solidFill>
              <a:latin typeface="华文细黑" pitchFamily="2" charset="-122"/>
              <a:ea typeface="华文细黑" pitchFamily="2" charset="-122"/>
              <a:cs typeface="Times New Roman" pitchFamily="18" charset="0"/>
            </a:endParaRPr>
          </a:p>
          <a:p>
            <a:pPr marL="342900" indent="-342900" fontAlgn="auto">
              <a:spcBef>
                <a:spcPct val="20000"/>
              </a:spcBef>
              <a:spcAft>
                <a:spcPts val="0"/>
              </a:spcAft>
              <a:buClr>
                <a:srgbClr val="A3032F"/>
              </a:buClr>
              <a:buSzPct val="150000"/>
              <a:buFont typeface="Wingdings" pitchFamily="2" charset="2"/>
              <a:buChar char="§"/>
              <a:defRPr/>
            </a:pPr>
            <a:r>
              <a:rPr lang="zh-CN" altLang="en-US" sz="1600" dirty="0">
                <a:latin typeface="华文细黑" pitchFamily="2" charset="-122"/>
                <a:ea typeface="华文细黑" pitchFamily="2" charset="-122"/>
                <a:cs typeface="Times New Roman" pitchFamily="18" charset="0"/>
              </a:rPr>
              <a:t>基本情况</a:t>
            </a:r>
            <a:endParaRPr lang="en-US" altLang="zh-CN" sz="1600" dirty="0">
              <a:latin typeface="华文细黑" pitchFamily="2" charset="-122"/>
              <a:ea typeface="华文细黑" pitchFamily="2" charset="-122"/>
              <a:cs typeface="Times New Roman" pitchFamily="18" charset="0"/>
            </a:endParaRPr>
          </a:p>
        </p:txBody>
      </p:sp>
      <p:sp>
        <p:nvSpPr>
          <p:cNvPr id="50" name="矩形 49"/>
          <p:cNvSpPr>
            <a:spLocks noChangeArrowheads="1"/>
          </p:cNvSpPr>
          <p:nvPr/>
        </p:nvSpPr>
        <p:spPr bwMode="auto">
          <a:xfrm>
            <a:off x="1833573" y="597149"/>
            <a:ext cx="5003800" cy="647700"/>
          </a:xfrm>
          <a:prstGeom prst="rect">
            <a:avLst/>
          </a:prstGeom>
          <a:noFill/>
          <a:ln>
            <a:noFill/>
          </a:ln>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fontAlgn="auto" hangingPunct="1">
              <a:spcBef>
                <a:spcPts val="0"/>
              </a:spcBef>
              <a:spcAft>
                <a:spcPts val="0"/>
              </a:spcAft>
              <a:defRPr/>
            </a:pPr>
            <a:r>
              <a:rPr lang="zh-CN" altLang="en-US" sz="3600" b="1" dirty="0" smtClean="0">
                <a:solidFill>
                  <a:schemeClr val="accent4">
                    <a:lumMod val="75000"/>
                  </a:schemeClr>
                </a:solidFill>
                <a:latin typeface="华文琥珀" panose="02010800040101010101" pitchFamily="2" charset="-122"/>
                <a:ea typeface="华文琥珀" panose="02010800040101010101" pitchFamily="2" charset="-122"/>
              </a:rPr>
              <a:t>目     录</a:t>
            </a:r>
            <a:endParaRPr lang="zh-CN" altLang="en-US" sz="3600" b="1" dirty="0">
              <a:solidFill>
                <a:schemeClr val="accent4">
                  <a:lumMod val="75000"/>
                </a:schemeClr>
              </a:solidFill>
              <a:latin typeface="华文琥珀" panose="02010800040101010101" pitchFamily="2" charset="-122"/>
              <a:ea typeface="华文琥珀" panose="02010800040101010101" pitchFamily="2" charset="-122"/>
            </a:endParaRPr>
          </a:p>
        </p:txBody>
      </p:sp>
      <p:sp>
        <p:nvSpPr>
          <p:cNvPr id="55" name="TextBox 54"/>
          <p:cNvSpPr txBox="1"/>
          <p:nvPr/>
        </p:nvSpPr>
        <p:spPr>
          <a:xfrm>
            <a:off x="4191624" y="1733652"/>
            <a:ext cx="4673879" cy="1643527"/>
          </a:xfrm>
          <a:prstGeom prst="rect">
            <a:avLst/>
          </a:prstGeom>
          <a:noFill/>
        </p:spPr>
        <p:txBody>
          <a:bodyPr numCol="2">
            <a:spAutoFit/>
          </a:bodyPr>
          <a:lstStyle/>
          <a:p>
            <a:pPr fontAlgn="auto">
              <a:spcBef>
                <a:spcPts val="0"/>
              </a:spcBef>
              <a:spcAft>
                <a:spcPts val="0"/>
              </a:spcAft>
              <a:defRPr/>
            </a:pPr>
            <a:r>
              <a:rPr lang="zh-CN" altLang="en-US" sz="2400" b="1" dirty="0" smtClean="0">
                <a:solidFill>
                  <a:schemeClr val="bg1">
                    <a:lumMod val="75000"/>
                  </a:schemeClr>
                </a:solidFill>
                <a:latin typeface="华文细黑" panose="02010600040101010101" pitchFamily="2" charset="-122"/>
                <a:ea typeface="华文细黑" panose="02010600040101010101" pitchFamily="2" charset="-122"/>
              </a:rPr>
              <a:t>主要技术</a:t>
            </a:r>
            <a:endParaRPr lang="en-US" altLang="zh-CN" sz="2400" b="1" dirty="0">
              <a:solidFill>
                <a:schemeClr val="bg1">
                  <a:lumMod val="75000"/>
                </a:schemeClr>
              </a:solidFill>
              <a:latin typeface="华文细黑" panose="02010600040101010101" pitchFamily="2" charset="-122"/>
              <a:ea typeface="华文细黑" panose="02010600040101010101" pitchFamily="2" charset="-122"/>
            </a:endParaRPr>
          </a:p>
          <a:p>
            <a:pPr marL="342900" indent="-342900" fontAlgn="auto">
              <a:spcBef>
                <a:spcPct val="20000"/>
              </a:spcBef>
              <a:spcAft>
                <a:spcPts val="0"/>
              </a:spcAft>
              <a:buClr>
                <a:schemeClr val="bg1">
                  <a:lumMod val="75000"/>
                </a:schemeClr>
              </a:buClr>
              <a:buSzPct val="150000"/>
              <a:buFont typeface="Wingdings" pitchFamily="2" charset="2"/>
              <a:buChar char="§"/>
              <a:defRPr/>
            </a:pPr>
            <a:r>
              <a:rPr lang="zh-CN" altLang="en-US" sz="1600" dirty="0" smtClean="0">
                <a:solidFill>
                  <a:schemeClr val="bg1">
                    <a:lumMod val="75000"/>
                  </a:schemeClr>
                </a:solidFill>
                <a:latin typeface="华文细黑" pitchFamily="2" charset="-122"/>
                <a:ea typeface="华文细黑" pitchFamily="2" charset="-122"/>
                <a:cs typeface="Times New Roman" pitchFamily="18" charset="0"/>
              </a:rPr>
              <a:t>规划</a:t>
            </a:r>
            <a:endParaRPr lang="en-US" altLang="zh-CN" sz="1600" dirty="0" smtClean="0">
              <a:solidFill>
                <a:schemeClr val="bg1">
                  <a:lumMod val="75000"/>
                </a:schemeClr>
              </a:solidFill>
              <a:latin typeface="华文细黑" pitchFamily="2" charset="-122"/>
              <a:ea typeface="华文细黑" pitchFamily="2" charset="-122"/>
              <a:cs typeface="Times New Roman" pitchFamily="18" charset="0"/>
            </a:endParaRPr>
          </a:p>
          <a:p>
            <a:pPr marL="342900" indent="-342900" fontAlgn="auto">
              <a:spcBef>
                <a:spcPct val="20000"/>
              </a:spcBef>
              <a:spcAft>
                <a:spcPts val="0"/>
              </a:spcAft>
              <a:buClr>
                <a:schemeClr val="bg1">
                  <a:lumMod val="75000"/>
                </a:schemeClr>
              </a:buClr>
              <a:buSzPct val="150000"/>
              <a:buFont typeface="Wingdings" pitchFamily="2" charset="2"/>
              <a:buChar char="§"/>
              <a:defRPr/>
            </a:pPr>
            <a:r>
              <a:rPr lang="zh-CN" altLang="en-US" sz="1600" dirty="0" smtClean="0">
                <a:solidFill>
                  <a:schemeClr val="bg1">
                    <a:lumMod val="75000"/>
                  </a:schemeClr>
                </a:solidFill>
                <a:latin typeface="华文细黑" pitchFamily="2" charset="-122"/>
                <a:ea typeface="华文细黑" pitchFamily="2" charset="-122"/>
                <a:cs typeface="Times New Roman" pitchFamily="18" charset="0"/>
              </a:rPr>
              <a:t>建筑</a:t>
            </a:r>
            <a:endParaRPr lang="en-US" altLang="zh-CN" sz="1600" dirty="0" smtClean="0">
              <a:solidFill>
                <a:schemeClr val="bg1">
                  <a:lumMod val="75000"/>
                </a:schemeClr>
              </a:solidFill>
              <a:latin typeface="华文细黑" pitchFamily="2" charset="-122"/>
              <a:ea typeface="华文细黑" pitchFamily="2" charset="-122"/>
              <a:cs typeface="Times New Roman" pitchFamily="18" charset="0"/>
            </a:endParaRPr>
          </a:p>
          <a:p>
            <a:pPr marL="342900" indent="-342900" fontAlgn="auto">
              <a:spcBef>
                <a:spcPct val="20000"/>
              </a:spcBef>
              <a:spcAft>
                <a:spcPts val="0"/>
              </a:spcAft>
              <a:buClr>
                <a:schemeClr val="bg1">
                  <a:lumMod val="75000"/>
                </a:schemeClr>
              </a:buClr>
              <a:buSzPct val="150000"/>
              <a:buFont typeface="Wingdings" pitchFamily="2" charset="2"/>
              <a:buChar char="§"/>
              <a:defRPr/>
            </a:pPr>
            <a:r>
              <a:rPr lang="zh-CN" altLang="en-US" sz="1600" dirty="0" smtClean="0">
                <a:solidFill>
                  <a:schemeClr val="bg1">
                    <a:lumMod val="75000"/>
                  </a:schemeClr>
                </a:solidFill>
                <a:latin typeface="华文细黑" pitchFamily="2" charset="-122"/>
                <a:ea typeface="华文细黑" pitchFamily="2" charset="-122"/>
                <a:cs typeface="Times New Roman" pitchFamily="18" charset="0"/>
              </a:rPr>
              <a:t>结构</a:t>
            </a:r>
            <a:endParaRPr lang="en-US" altLang="zh-CN" sz="1600" dirty="0">
              <a:solidFill>
                <a:schemeClr val="bg1">
                  <a:lumMod val="75000"/>
                </a:schemeClr>
              </a:solidFill>
              <a:latin typeface="华文细黑" pitchFamily="2" charset="-122"/>
              <a:ea typeface="华文细黑" pitchFamily="2" charset="-122"/>
              <a:cs typeface="Times New Roman" pitchFamily="18" charset="0"/>
            </a:endParaRPr>
          </a:p>
          <a:p>
            <a:pPr marL="342900" indent="-342900" fontAlgn="auto">
              <a:spcBef>
                <a:spcPct val="20000"/>
              </a:spcBef>
              <a:spcAft>
                <a:spcPts val="0"/>
              </a:spcAft>
              <a:buClr>
                <a:srgbClr val="A3032F"/>
              </a:buClr>
              <a:buSzPct val="150000"/>
              <a:buFont typeface="Wingdings" pitchFamily="2" charset="2"/>
              <a:buChar char="§"/>
              <a:defRPr/>
            </a:pPr>
            <a:endParaRPr lang="en-US" altLang="zh-CN" sz="1600" dirty="0">
              <a:solidFill>
                <a:schemeClr val="bg1">
                  <a:lumMod val="75000"/>
                </a:schemeClr>
              </a:solidFill>
              <a:latin typeface="华文细黑" pitchFamily="2" charset="-122"/>
              <a:ea typeface="华文细黑" pitchFamily="2" charset="-122"/>
              <a:cs typeface="Times New Roman" pitchFamily="18" charset="0"/>
            </a:endParaRPr>
          </a:p>
          <a:p>
            <a:pPr fontAlgn="auto">
              <a:spcBef>
                <a:spcPct val="20000"/>
              </a:spcBef>
              <a:spcAft>
                <a:spcPts val="0"/>
              </a:spcAft>
              <a:buClr>
                <a:srgbClr val="A3032F"/>
              </a:buClr>
              <a:buSzPct val="150000"/>
              <a:defRPr/>
            </a:pPr>
            <a:endParaRPr lang="en-US" altLang="zh-CN" sz="1600" dirty="0">
              <a:solidFill>
                <a:schemeClr val="bg1">
                  <a:lumMod val="75000"/>
                </a:schemeClr>
              </a:solidFill>
              <a:latin typeface="华文细黑" pitchFamily="2" charset="-122"/>
              <a:ea typeface="华文细黑" pitchFamily="2" charset="-122"/>
              <a:cs typeface="Times New Roman" pitchFamily="18" charset="0"/>
            </a:endParaRPr>
          </a:p>
          <a:p>
            <a:pPr marL="342900" indent="-342900" fontAlgn="auto">
              <a:spcBef>
                <a:spcPct val="20000"/>
              </a:spcBef>
              <a:spcAft>
                <a:spcPts val="0"/>
              </a:spcAft>
              <a:buClr>
                <a:schemeClr val="bg1">
                  <a:lumMod val="75000"/>
                </a:schemeClr>
              </a:buClr>
              <a:buSzPct val="150000"/>
              <a:buFont typeface="Wingdings" pitchFamily="2" charset="2"/>
              <a:buChar char="§"/>
              <a:defRPr/>
            </a:pPr>
            <a:r>
              <a:rPr lang="zh-CN" altLang="en-US" sz="1600" dirty="0" smtClean="0">
                <a:solidFill>
                  <a:schemeClr val="bg1">
                    <a:lumMod val="75000"/>
                  </a:schemeClr>
                </a:solidFill>
                <a:latin typeface="华文细黑" pitchFamily="2" charset="-122"/>
                <a:ea typeface="华文细黑" pitchFamily="2" charset="-122"/>
                <a:cs typeface="Times New Roman" pitchFamily="18" charset="0"/>
              </a:rPr>
              <a:t>暖通</a:t>
            </a:r>
            <a:endParaRPr lang="en-US" altLang="zh-CN" sz="1600" dirty="0" smtClean="0">
              <a:solidFill>
                <a:schemeClr val="bg1">
                  <a:lumMod val="75000"/>
                </a:schemeClr>
              </a:solidFill>
              <a:latin typeface="华文细黑" pitchFamily="2" charset="-122"/>
              <a:ea typeface="华文细黑" pitchFamily="2" charset="-122"/>
              <a:cs typeface="Times New Roman" pitchFamily="18" charset="0"/>
            </a:endParaRPr>
          </a:p>
          <a:p>
            <a:pPr marL="342900" indent="-342900" fontAlgn="auto">
              <a:spcBef>
                <a:spcPct val="20000"/>
              </a:spcBef>
              <a:spcAft>
                <a:spcPts val="0"/>
              </a:spcAft>
              <a:buClr>
                <a:schemeClr val="bg1">
                  <a:lumMod val="75000"/>
                </a:schemeClr>
              </a:buClr>
              <a:buSzPct val="150000"/>
              <a:buFont typeface="Wingdings" pitchFamily="2" charset="2"/>
              <a:buChar char="§"/>
              <a:defRPr/>
            </a:pPr>
            <a:r>
              <a:rPr lang="zh-CN" altLang="en-US" sz="1600" dirty="0" smtClean="0">
                <a:solidFill>
                  <a:schemeClr val="bg1">
                    <a:lumMod val="75000"/>
                  </a:schemeClr>
                </a:solidFill>
                <a:latin typeface="华文细黑" pitchFamily="2" charset="-122"/>
                <a:ea typeface="华文细黑" pitchFamily="2" charset="-122"/>
                <a:cs typeface="Times New Roman" pitchFamily="18" charset="0"/>
              </a:rPr>
              <a:t>给排水</a:t>
            </a:r>
            <a:endParaRPr lang="en-US" altLang="zh-CN" sz="1600" dirty="0" smtClean="0">
              <a:solidFill>
                <a:schemeClr val="bg1">
                  <a:lumMod val="75000"/>
                </a:schemeClr>
              </a:solidFill>
              <a:latin typeface="华文细黑" pitchFamily="2" charset="-122"/>
              <a:ea typeface="华文细黑" pitchFamily="2" charset="-122"/>
              <a:cs typeface="Times New Roman" pitchFamily="18" charset="0"/>
            </a:endParaRPr>
          </a:p>
          <a:p>
            <a:pPr marL="342900" indent="-342900" fontAlgn="auto">
              <a:spcBef>
                <a:spcPct val="20000"/>
              </a:spcBef>
              <a:spcAft>
                <a:spcPts val="0"/>
              </a:spcAft>
              <a:buClr>
                <a:schemeClr val="bg1">
                  <a:lumMod val="75000"/>
                </a:schemeClr>
              </a:buClr>
              <a:buSzPct val="150000"/>
              <a:buFont typeface="Wingdings" pitchFamily="2" charset="2"/>
              <a:buChar char="§"/>
              <a:defRPr/>
            </a:pPr>
            <a:r>
              <a:rPr lang="zh-CN" altLang="en-US" sz="1600" dirty="0" smtClean="0">
                <a:solidFill>
                  <a:schemeClr val="bg1">
                    <a:lumMod val="75000"/>
                  </a:schemeClr>
                </a:solidFill>
                <a:latin typeface="华文细黑" pitchFamily="2" charset="-122"/>
                <a:ea typeface="华文细黑" pitchFamily="2" charset="-122"/>
                <a:cs typeface="Times New Roman" pitchFamily="18" charset="0"/>
              </a:rPr>
              <a:t>电气</a:t>
            </a:r>
            <a:endParaRPr lang="en-US" altLang="zh-CN" sz="1600" dirty="0" smtClean="0">
              <a:solidFill>
                <a:schemeClr val="bg1">
                  <a:lumMod val="75000"/>
                </a:schemeClr>
              </a:solidFill>
              <a:latin typeface="华文细黑" pitchFamily="2" charset="-122"/>
              <a:ea typeface="华文细黑" pitchFamily="2" charset="-122"/>
              <a:cs typeface="Times New Roman" pitchFamily="18" charset="0"/>
            </a:endParaRPr>
          </a:p>
          <a:p>
            <a:pPr marL="342900" indent="-342900" fontAlgn="auto">
              <a:spcBef>
                <a:spcPct val="20000"/>
              </a:spcBef>
              <a:spcAft>
                <a:spcPts val="0"/>
              </a:spcAft>
              <a:buClr>
                <a:schemeClr val="bg1">
                  <a:lumMod val="75000"/>
                </a:schemeClr>
              </a:buClr>
              <a:buSzPct val="150000"/>
              <a:buFont typeface="Wingdings" pitchFamily="2" charset="2"/>
              <a:buChar char="§"/>
              <a:defRPr/>
            </a:pPr>
            <a:r>
              <a:rPr lang="zh-CN" altLang="en-US" sz="1600" dirty="0">
                <a:solidFill>
                  <a:schemeClr val="bg1">
                    <a:lumMod val="75000"/>
                  </a:schemeClr>
                </a:solidFill>
                <a:latin typeface="华文细黑" pitchFamily="2" charset="-122"/>
                <a:ea typeface="华文细黑" pitchFamily="2" charset="-122"/>
                <a:cs typeface="Times New Roman" pitchFamily="18" charset="0"/>
              </a:rPr>
              <a:t>景观</a:t>
            </a:r>
            <a:endParaRPr lang="en-US" altLang="zh-CN" sz="1600" dirty="0">
              <a:solidFill>
                <a:schemeClr val="bg1">
                  <a:lumMod val="75000"/>
                </a:schemeClr>
              </a:solidFill>
              <a:latin typeface="华文细黑" pitchFamily="2" charset="-122"/>
              <a:ea typeface="华文细黑" pitchFamily="2" charset="-122"/>
              <a:cs typeface="Times New Roman" pitchFamily="18" charset="0"/>
            </a:endParaRPr>
          </a:p>
        </p:txBody>
      </p:sp>
      <p:sp>
        <p:nvSpPr>
          <p:cNvPr id="21519" name="TextBox 55"/>
          <p:cNvSpPr txBox="1">
            <a:spLocks noChangeArrowheads="1"/>
          </p:cNvSpPr>
          <p:nvPr/>
        </p:nvSpPr>
        <p:spPr bwMode="auto">
          <a:xfrm>
            <a:off x="6129348" y="3707085"/>
            <a:ext cx="1416050" cy="461963"/>
          </a:xfrm>
          <a:prstGeom prst="rect">
            <a:avLst/>
          </a:prstGeom>
          <a:noFill/>
          <a:ln w="9525">
            <a:noFill/>
            <a:miter lim="800000"/>
            <a:headEnd/>
            <a:tailEnd/>
          </a:ln>
        </p:spPr>
        <p:txBody>
          <a:bodyPr wrap="none">
            <a:spAutoFit/>
          </a:bodyPr>
          <a:lstStyle/>
          <a:p>
            <a:r>
              <a:rPr lang="zh-CN" altLang="en-US" sz="2400" b="1" dirty="0">
                <a:solidFill>
                  <a:schemeClr val="bg1">
                    <a:lumMod val="75000"/>
                  </a:schemeClr>
                </a:solidFill>
                <a:latin typeface="华文细黑" pitchFamily="2" charset="-122"/>
                <a:ea typeface="华文细黑" pitchFamily="2" charset="-122"/>
              </a:rPr>
              <a:t>评价结论</a:t>
            </a:r>
            <a:endParaRPr lang="en-US" altLang="zh-CN" sz="2400" b="1" dirty="0">
              <a:solidFill>
                <a:schemeClr val="bg1">
                  <a:lumMod val="75000"/>
                </a:schemeClr>
              </a:solidFill>
              <a:latin typeface="华文细黑" pitchFamily="2" charset="-122"/>
              <a:ea typeface="华文细黑" pitchFamily="2" charset="-122"/>
            </a:endParaRPr>
          </a:p>
        </p:txBody>
      </p:sp>
      <p:sp>
        <p:nvSpPr>
          <p:cNvPr id="57" name="灯片编号占位符 56"/>
          <p:cNvSpPr>
            <a:spLocks noGrp="1"/>
          </p:cNvSpPr>
          <p:nvPr>
            <p:ph type="sldNum" sz="quarter" idx="12"/>
          </p:nvPr>
        </p:nvSpPr>
        <p:spPr/>
        <p:txBody>
          <a:bodyPr/>
          <a:lstStyle/>
          <a:p>
            <a:pPr>
              <a:defRPr/>
            </a:pPr>
            <a:fld id="{EFB0211B-6173-48B5-AC0D-1C7DDA5AD6F6}" type="slidenum">
              <a:rPr lang="zh-CN" altLang="en-US"/>
              <a:pPr>
                <a:defRPr/>
              </a:pPr>
              <a:t>3</a:t>
            </a:fld>
            <a:endParaRPr lang="zh-CN" altLang="en-US"/>
          </a:p>
        </p:txBody>
      </p:sp>
    </p:spTree>
    <p:extLst>
      <p:ext uri="{BB962C8B-B14F-4D97-AF65-F5344CB8AC3E}">
        <p14:creationId xmlns:p14="http://schemas.microsoft.com/office/powerpoint/2010/main" val="3528998218"/>
      </p:ext>
    </p:extLst>
  </p:cSld>
  <p:clrMapOvr>
    <a:masterClrMapping/>
  </p:clrMapOvr>
  <mc:AlternateContent xmlns:mc="http://schemas.openxmlformats.org/markup-compatibility/2006" xmlns:p14="http://schemas.microsoft.com/office/powerpoint/2010/main">
    <mc:Choice Requires="p14">
      <p:transition spd="slow" p14:dur="2000" advTm="3567"/>
    </mc:Choice>
    <mc:Fallback xmlns="">
      <p:transition spd="slow" advTm="3567"/>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椭圆 33"/>
          <p:cNvSpPr/>
          <p:nvPr/>
        </p:nvSpPr>
        <p:spPr>
          <a:xfrm>
            <a:off x="847495" y="3769444"/>
            <a:ext cx="1119187" cy="1104900"/>
          </a:xfrm>
          <a:prstGeom prst="ellipse">
            <a:avLst/>
          </a:prstGeom>
          <a:gradFill flip="none" rotWithShape="1">
            <a:gsLst>
              <a:gs pos="0">
                <a:schemeClr val="bg1"/>
              </a:gs>
              <a:gs pos="70000">
                <a:schemeClr val="bg1"/>
              </a:gs>
              <a:gs pos="100000">
                <a:schemeClr val="bg1">
                  <a:lumMod val="50000"/>
                  <a:alpha val="79000"/>
                </a:scheme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altLang="zh-CN" sz="4000" b="1" dirty="0">
                <a:solidFill>
                  <a:schemeClr val="tx1">
                    <a:lumMod val="65000"/>
                    <a:lumOff val="35000"/>
                  </a:schemeClr>
                </a:solidFill>
                <a:latin typeface="Agency FB" pitchFamily="34" charset="0"/>
                <a:ea typeface="Arial Unicode MS" pitchFamily="34" charset="-122"/>
                <a:cs typeface="Arial Unicode MS" pitchFamily="34" charset="-122"/>
              </a:rPr>
              <a:t>01</a:t>
            </a:r>
            <a:endParaRPr lang="zh-CN" altLang="en-US" b="1" dirty="0">
              <a:solidFill>
                <a:schemeClr val="tx1">
                  <a:lumMod val="65000"/>
                  <a:lumOff val="35000"/>
                </a:schemeClr>
              </a:solidFill>
              <a:latin typeface="Agency FB" pitchFamily="34" charset="0"/>
              <a:ea typeface="Arial Unicode MS" pitchFamily="34" charset="-122"/>
              <a:cs typeface="Arial Unicode MS" pitchFamily="34" charset="-122"/>
            </a:endParaRPr>
          </a:p>
        </p:txBody>
      </p:sp>
      <p:sp>
        <p:nvSpPr>
          <p:cNvPr id="35" name="椭圆 34"/>
          <p:cNvSpPr/>
          <p:nvPr/>
        </p:nvSpPr>
        <p:spPr>
          <a:xfrm>
            <a:off x="2755670" y="1920007"/>
            <a:ext cx="1041400" cy="1027112"/>
          </a:xfrm>
          <a:prstGeom prst="ellipse">
            <a:avLst/>
          </a:prstGeom>
          <a:gradFill flip="none" rotWithShape="1">
            <a:gsLst>
              <a:gs pos="0">
                <a:schemeClr val="bg1"/>
              </a:gs>
              <a:gs pos="70000">
                <a:schemeClr val="bg1"/>
              </a:gs>
              <a:gs pos="100000">
                <a:schemeClr val="bg1">
                  <a:lumMod val="50000"/>
                  <a:alpha val="79000"/>
                </a:scheme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altLang="zh-CN" sz="4000" b="1" dirty="0">
                <a:solidFill>
                  <a:schemeClr val="tx1">
                    <a:lumMod val="65000"/>
                    <a:lumOff val="35000"/>
                  </a:schemeClr>
                </a:solidFill>
                <a:latin typeface="Agency FB" pitchFamily="34" charset="0"/>
                <a:ea typeface="Arial Unicode MS" pitchFamily="34" charset="-122"/>
                <a:cs typeface="Arial Unicode MS" pitchFamily="34" charset="-122"/>
              </a:rPr>
              <a:t>02</a:t>
            </a:r>
            <a:endParaRPr lang="zh-CN" altLang="en-US" b="1" dirty="0">
              <a:solidFill>
                <a:schemeClr val="tx1">
                  <a:lumMod val="65000"/>
                  <a:lumOff val="35000"/>
                </a:schemeClr>
              </a:solidFill>
              <a:latin typeface="Agency FB" pitchFamily="34" charset="0"/>
              <a:ea typeface="Arial Unicode MS" pitchFamily="34" charset="-122"/>
              <a:cs typeface="Arial Unicode MS" pitchFamily="34" charset="-122"/>
            </a:endParaRPr>
          </a:p>
        </p:txBody>
      </p:sp>
      <p:sp>
        <p:nvSpPr>
          <p:cNvPr id="36" name="矩形 35"/>
          <p:cNvSpPr/>
          <p:nvPr/>
        </p:nvSpPr>
        <p:spPr>
          <a:xfrm>
            <a:off x="6120" y="2980457"/>
            <a:ext cx="3257550" cy="161925"/>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7" name="椭圆 36"/>
          <p:cNvSpPr/>
          <p:nvPr/>
        </p:nvSpPr>
        <p:spPr>
          <a:xfrm>
            <a:off x="2733445" y="1916832"/>
            <a:ext cx="1058862" cy="1044575"/>
          </a:xfrm>
          <a:prstGeom prst="ellipse">
            <a:avLst/>
          </a:prstGeom>
          <a:gradFill flip="none" rotWithShape="1">
            <a:gsLst>
              <a:gs pos="0">
                <a:schemeClr val="bg1"/>
              </a:gs>
              <a:gs pos="70000">
                <a:schemeClr val="bg1"/>
              </a:gs>
              <a:gs pos="100000">
                <a:schemeClr val="bg1">
                  <a:lumMod val="50000"/>
                  <a:alpha val="79000"/>
                </a:scheme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altLang="zh-CN" sz="4000" b="1" dirty="0">
                <a:solidFill>
                  <a:schemeClr val="tx1">
                    <a:lumMod val="65000"/>
                    <a:lumOff val="35000"/>
                  </a:schemeClr>
                </a:solidFill>
                <a:latin typeface="Agency FB" pitchFamily="34" charset="0"/>
                <a:ea typeface="Arial Unicode MS" pitchFamily="34" charset="-122"/>
                <a:cs typeface="Arial Unicode MS" pitchFamily="34" charset="-122"/>
              </a:rPr>
              <a:t>02</a:t>
            </a:r>
            <a:endParaRPr lang="zh-CN" altLang="en-US" b="1" dirty="0">
              <a:solidFill>
                <a:schemeClr val="tx1">
                  <a:lumMod val="65000"/>
                  <a:lumOff val="35000"/>
                </a:schemeClr>
              </a:solidFill>
              <a:latin typeface="Agency FB" pitchFamily="34" charset="0"/>
              <a:ea typeface="Arial Unicode MS" pitchFamily="34" charset="-122"/>
              <a:cs typeface="Arial Unicode MS" pitchFamily="34" charset="-122"/>
            </a:endParaRPr>
          </a:p>
        </p:txBody>
      </p:sp>
      <p:sp>
        <p:nvSpPr>
          <p:cNvPr id="38" name="矩形 37"/>
          <p:cNvSpPr/>
          <p:nvPr/>
        </p:nvSpPr>
        <p:spPr>
          <a:xfrm flipV="1">
            <a:off x="-1818" y="3620219"/>
            <a:ext cx="1416050" cy="161925"/>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9" name="同心圆 38"/>
          <p:cNvSpPr/>
          <p:nvPr/>
        </p:nvSpPr>
        <p:spPr>
          <a:xfrm rot="10800000">
            <a:off x="695095" y="3620219"/>
            <a:ext cx="1423987" cy="1403350"/>
          </a:xfrm>
          <a:prstGeom prst="donut">
            <a:avLst>
              <a:gd name="adj" fmla="val 13848"/>
            </a:avLst>
          </a:prstGeom>
          <a:gradFill>
            <a:gsLst>
              <a:gs pos="0">
                <a:schemeClr val="accent6">
                  <a:lumMod val="100000"/>
                </a:schemeClr>
              </a:gs>
              <a:gs pos="79000">
                <a:schemeClr val="accent6">
                  <a:lumMod val="75000"/>
                </a:schemeClr>
              </a:gs>
              <a:gs pos="80000">
                <a:srgbClr val="FFC000"/>
              </a:gs>
              <a:gs pos="100000">
                <a:srgbClr val="FFC000"/>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tx1"/>
              </a:solidFill>
            </a:endParaRPr>
          </a:p>
        </p:txBody>
      </p:sp>
      <p:grpSp>
        <p:nvGrpSpPr>
          <p:cNvPr id="40" name="组合 39"/>
          <p:cNvGrpSpPr/>
          <p:nvPr/>
        </p:nvGrpSpPr>
        <p:grpSpPr>
          <a:xfrm rot="10800000">
            <a:off x="4523814" y="3317987"/>
            <a:ext cx="1423818" cy="1404156"/>
            <a:chOff x="3347864" y="1268760"/>
            <a:chExt cx="1872208" cy="1872208"/>
          </a:xfrm>
          <a:gradFill>
            <a:gsLst>
              <a:gs pos="0">
                <a:schemeClr val="accent6">
                  <a:lumMod val="100000"/>
                </a:schemeClr>
              </a:gs>
              <a:gs pos="79000">
                <a:schemeClr val="accent6">
                  <a:lumMod val="75000"/>
                </a:schemeClr>
              </a:gs>
              <a:gs pos="80000">
                <a:srgbClr val="FFC000"/>
              </a:gs>
              <a:gs pos="100000">
                <a:srgbClr val="FFC000"/>
              </a:gs>
            </a:gsLst>
            <a:lin ang="5400000" scaled="0"/>
          </a:gradFill>
        </p:grpSpPr>
        <p:sp>
          <p:nvSpPr>
            <p:cNvPr id="41" name="同心圆 40"/>
            <p:cNvSpPr/>
            <p:nvPr/>
          </p:nvSpPr>
          <p:spPr>
            <a:xfrm>
              <a:off x="3347864" y="1268760"/>
              <a:ext cx="1872208" cy="1872208"/>
            </a:xfrm>
            <a:prstGeom prst="donut">
              <a:avLst>
                <a:gd name="adj" fmla="val 13848"/>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tx1"/>
                </a:solidFill>
              </a:endParaRPr>
            </a:p>
          </p:txBody>
        </p:sp>
        <p:sp>
          <p:nvSpPr>
            <p:cNvPr id="42" name="椭圆 41"/>
            <p:cNvSpPr/>
            <p:nvPr/>
          </p:nvSpPr>
          <p:spPr>
            <a:xfrm>
              <a:off x="3599892" y="1520788"/>
              <a:ext cx="1368152" cy="136815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altLang="zh-CN" sz="4000" b="1" dirty="0">
                  <a:solidFill>
                    <a:schemeClr val="tx1">
                      <a:lumMod val="65000"/>
                      <a:lumOff val="35000"/>
                    </a:schemeClr>
                  </a:solidFill>
                  <a:latin typeface="Agency FB" pitchFamily="34" charset="0"/>
                  <a:ea typeface="Arial Unicode MS" pitchFamily="34" charset="-122"/>
                  <a:cs typeface="Arial Unicode MS" pitchFamily="34" charset="-122"/>
                </a:rPr>
                <a:t>02</a:t>
              </a:r>
              <a:endParaRPr lang="zh-CN" altLang="en-US" b="1" dirty="0">
                <a:solidFill>
                  <a:schemeClr val="tx1">
                    <a:lumMod val="65000"/>
                    <a:lumOff val="35000"/>
                  </a:schemeClr>
                </a:solidFill>
                <a:latin typeface="Agency FB" pitchFamily="34" charset="0"/>
                <a:ea typeface="Arial Unicode MS" pitchFamily="34" charset="-122"/>
                <a:cs typeface="Arial Unicode MS" pitchFamily="34" charset="-122"/>
              </a:endParaRPr>
            </a:p>
          </p:txBody>
        </p:sp>
      </p:grpSp>
      <p:sp>
        <p:nvSpPr>
          <p:cNvPr id="43" name="矩形 42"/>
          <p:cNvSpPr/>
          <p:nvPr/>
        </p:nvSpPr>
        <p:spPr>
          <a:xfrm>
            <a:off x="14057" y="3318594"/>
            <a:ext cx="5233988" cy="161925"/>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44" name="椭圆 43"/>
          <p:cNvSpPr/>
          <p:nvPr/>
        </p:nvSpPr>
        <p:spPr>
          <a:xfrm>
            <a:off x="4684482" y="3494807"/>
            <a:ext cx="1076325" cy="1062037"/>
          </a:xfrm>
          <a:prstGeom prst="ellipse">
            <a:avLst/>
          </a:prstGeom>
          <a:gradFill flip="none" rotWithShape="1">
            <a:gsLst>
              <a:gs pos="0">
                <a:schemeClr val="bg1"/>
              </a:gs>
              <a:gs pos="70000">
                <a:schemeClr val="bg1"/>
              </a:gs>
              <a:gs pos="100000">
                <a:schemeClr val="bg1">
                  <a:lumMod val="50000"/>
                  <a:alpha val="79000"/>
                </a:scheme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altLang="zh-CN" sz="4000" b="1" dirty="0">
                <a:solidFill>
                  <a:schemeClr val="tx1">
                    <a:lumMod val="65000"/>
                    <a:lumOff val="35000"/>
                  </a:schemeClr>
                </a:solidFill>
                <a:latin typeface="Agency FB" pitchFamily="34" charset="0"/>
                <a:ea typeface="Arial Unicode MS" pitchFamily="34" charset="-122"/>
                <a:cs typeface="Arial Unicode MS" pitchFamily="34" charset="-122"/>
              </a:rPr>
              <a:t>03</a:t>
            </a:r>
            <a:endParaRPr lang="zh-CN" altLang="en-US" b="1" dirty="0">
              <a:solidFill>
                <a:schemeClr val="tx1">
                  <a:lumMod val="65000"/>
                  <a:lumOff val="35000"/>
                </a:schemeClr>
              </a:solidFill>
              <a:latin typeface="Agency FB" pitchFamily="34" charset="0"/>
              <a:ea typeface="Arial Unicode MS" pitchFamily="34" charset="-122"/>
              <a:cs typeface="Arial Unicode MS" pitchFamily="34" charset="-122"/>
            </a:endParaRPr>
          </a:p>
        </p:txBody>
      </p:sp>
      <p:sp>
        <p:nvSpPr>
          <p:cNvPr id="45" name="同心圆 44"/>
          <p:cNvSpPr/>
          <p:nvPr/>
        </p:nvSpPr>
        <p:spPr>
          <a:xfrm>
            <a:off x="2563582" y="1739032"/>
            <a:ext cx="1423988" cy="1403350"/>
          </a:xfrm>
          <a:prstGeom prst="donut">
            <a:avLst>
              <a:gd name="adj" fmla="val 13848"/>
            </a:avLst>
          </a:prstGeom>
          <a:gradFill>
            <a:gsLst>
              <a:gs pos="0">
                <a:schemeClr val="accent6">
                  <a:lumMod val="100000"/>
                </a:schemeClr>
              </a:gs>
              <a:gs pos="79000">
                <a:schemeClr val="accent6">
                  <a:lumMod val="75000"/>
                </a:schemeClr>
              </a:gs>
              <a:gs pos="80000">
                <a:srgbClr val="FFC000"/>
              </a:gs>
              <a:gs pos="100000">
                <a:srgbClr val="FFC000"/>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tx1"/>
              </a:solidFill>
            </a:endParaRPr>
          </a:p>
        </p:txBody>
      </p:sp>
      <p:sp>
        <p:nvSpPr>
          <p:cNvPr id="47" name="TextBox 46"/>
          <p:cNvSpPr txBox="1"/>
          <p:nvPr/>
        </p:nvSpPr>
        <p:spPr>
          <a:xfrm>
            <a:off x="2225445" y="3648794"/>
            <a:ext cx="1414462" cy="1052513"/>
          </a:xfrm>
          <a:prstGeom prst="rect">
            <a:avLst/>
          </a:prstGeom>
          <a:noFill/>
        </p:spPr>
        <p:txBody>
          <a:bodyPr wrap="none">
            <a:spAutoFit/>
          </a:bodyPr>
          <a:lstStyle/>
          <a:p>
            <a:pPr fontAlgn="auto">
              <a:spcBef>
                <a:spcPts val="0"/>
              </a:spcBef>
              <a:spcAft>
                <a:spcPts val="0"/>
              </a:spcAft>
              <a:defRPr/>
            </a:pPr>
            <a:r>
              <a:rPr lang="zh-CN" altLang="en-US" sz="2400" b="1" dirty="0">
                <a:solidFill>
                  <a:srgbClr val="0070C0"/>
                </a:solidFill>
                <a:latin typeface="华文细黑" panose="02010600040101010101" pitchFamily="2" charset="-122"/>
                <a:ea typeface="华文细黑" panose="02010600040101010101" pitchFamily="2" charset="-122"/>
              </a:rPr>
              <a:t>项目简介</a:t>
            </a:r>
            <a:endParaRPr lang="en-US" altLang="zh-CN" sz="2400" b="1" dirty="0">
              <a:solidFill>
                <a:srgbClr val="0070C0"/>
              </a:solidFill>
              <a:latin typeface="华文细黑" panose="02010600040101010101" pitchFamily="2" charset="-122"/>
              <a:ea typeface="华文细黑" panose="02010600040101010101" pitchFamily="2" charset="-122"/>
            </a:endParaRPr>
          </a:p>
          <a:p>
            <a:pPr marL="342900" indent="-342900" fontAlgn="auto">
              <a:spcBef>
                <a:spcPct val="20000"/>
              </a:spcBef>
              <a:spcAft>
                <a:spcPts val="0"/>
              </a:spcAft>
              <a:buClr>
                <a:schemeClr val="bg1">
                  <a:lumMod val="75000"/>
                </a:schemeClr>
              </a:buClr>
              <a:buSzPct val="150000"/>
              <a:buFont typeface="Wingdings" pitchFamily="2" charset="2"/>
              <a:buChar char="§"/>
              <a:defRPr/>
            </a:pPr>
            <a:r>
              <a:rPr lang="zh-CN" altLang="en-US" sz="1600" dirty="0">
                <a:solidFill>
                  <a:schemeClr val="bg1">
                    <a:lumMod val="75000"/>
                  </a:schemeClr>
                </a:solidFill>
                <a:latin typeface="华文细黑" pitchFamily="2" charset="-122"/>
                <a:ea typeface="华文细黑" pitchFamily="2" charset="-122"/>
                <a:cs typeface="Times New Roman" pitchFamily="18" charset="0"/>
              </a:rPr>
              <a:t>区位分析</a:t>
            </a:r>
            <a:endParaRPr lang="en-US" altLang="zh-CN" sz="1600" dirty="0">
              <a:solidFill>
                <a:schemeClr val="bg1">
                  <a:lumMod val="75000"/>
                </a:schemeClr>
              </a:solidFill>
              <a:latin typeface="华文细黑" pitchFamily="2" charset="-122"/>
              <a:ea typeface="华文细黑" pitchFamily="2" charset="-122"/>
              <a:cs typeface="Times New Roman" pitchFamily="18" charset="0"/>
            </a:endParaRPr>
          </a:p>
          <a:p>
            <a:pPr marL="342900" indent="-342900" fontAlgn="auto">
              <a:spcBef>
                <a:spcPct val="20000"/>
              </a:spcBef>
              <a:spcAft>
                <a:spcPts val="0"/>
              </a:spcAft>
              <a:buClr>
                <a:schemeClr val="bg1">
                  <a:lumMod val="75000"/>
                </a:schemeClr>
              </a:buClr>
              <a:buSzPct val="150000"/>
              <a:buFont typeface="Wingdings" pitchFamily="2" charset="2"/>
              <a:buChar char="§"/>
              <a:defRPr/>
            </a:pPr>
            <a:r>
              <a:rPr lang="zh-CN" altLang="en-US" sz="1600" dirty="0">
                <a:solidFill>
                  <a:schemeClr val="bg1">
                    <a:lumMod val="75000"/>
                  </a:schemeClr>
                </a:solidFill>
                <a:latin typeface="华文细黑" pitchFamily="2" charset="-122"/>
                <a:ea typeface="华文细黑" pitchFamily="2" charset="-122"/>
                <a:cs typeface="Times New Roman" pitchFamily="18" charset="0"/>
              </a:rPr>
              <a:t>基本情况</a:t>
            </a:r>
            <a:endParaRPr lang="en-US" altLang="zh-CN" sz="1600" dirty="0">
              <a:solidFill>
                <a:schemeClr val="bg1">
                  <a:lumMod val="75000"/>
                </a:schemeClr>
              </a:solidFill>
              <a:latin typeface="华文细黑" pitchFamily="2" charset="-122"/>
              <a:ea typeface="华文细黑" pitchFamily="2" charset="-122"/>
              <a:cs typeface="Times New Roman" pitchFamily="18" charset="0"/>
            </a:endParaRPr>
          </a:p>
        </p:txBody>
      </p:sp>
      <p:sp>
        <p:nvSpPr>
          <p:cNvPr id="50" name="矩形 49"/>
          <p:cNvSpPr>
            <a:spLocks noChangeArrowheads="1"/>
          </p:cNvSpPr>
          <p:nvPr/>
        </p:nvSpPr>
        <p:spPr bwMode="auto">
          <a:xfrm>
            <a:off x="2021913" y="525255"/>
            <a:ext cx="5003800" cy="647700"/>
          </a:xfrm>
          <a:prstGeom prst="rect">
            <a:avLst/>
          </a:prstGeom>
          <a:noFill/>
          <a:ln>
            <a:noFill/>
          </a:ln>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fontAlgn="auto" hangingPunct="1">
              <a:spcBef>
                <a:spcPts val="0"/>
              </a:spcBef>
              <a:spcAft>
                <a:spcPts val="0"/>
              </a:spcAft>
              <a:defRPr/>
            </a:pPr>
            <a:r>
              <a:rPr lang="zh-CN" altLang="en-US" sz="3600" b="1" dirty="0" smtClean="0">
                <a:solidFill>
                  <a:schemeClr val="accent4">
                    <a:lumMod val="75000"/>
                  </a:schemeClr>
                </a:solidFill>
                <a:latin typeface="华文琥珀" panose="02010800040101010101" pitchFamily="2" charset="-122"/>
                <a:ea typeface="华文琥珀" panose="02010800040101010101" pitchFamily="2" charset="-122"/>
              </a:rPr>
              <a:t>目     录</a:t>
            </a:r>
            <a:endParaRPr lang="zh-CN" altLang="en-US" sz="3600" b="1" dirty="0">
              <a:solidFill>
                <a:schemeClr val="accent4">
                  <a:lumMod val="75000"/>
                </a:schemeClr>
              </a:solidFill>
              <a:latin typeface="华文琥珀" panose="02010800040101010101" pitchFamily="2" charset="-122"/>
              <a:ea typeface="华文琥珀" panose="02010800040101010101" pitchFamily="2" charset="-122"/>
            </a:endParaRPr>
          </a:p>
        </p:txBody>
      </p:sp>
      <p:sp>
        <p:nvSpPr>
          <p:cNvPr id="55" name="TextBox 54"/>
          <p:cNvSpPr txBox="1"/>
          <p:nvPr/>
        </p:nvSpPr>
        <p:spPr>
          <a:xfrm>
            <a:off x="4223133" y="1589636"/>
            <a:ext cx="4673879" cy="1643527"/>
          </a:xfrm>
          <a:prstGeom prst="rect">
            <a:avLst/>
          </a:prstGeom>
          <a:noFill/>
        </p:spPr>
        <p:txBody>
          <a:bodyPr numCol="2">
            <a:spAutoFit/>
          </a:bodyPr>
          <a:lstStyle/>
          <a:p>
            <a:pPr fontAlgn="auto">
              <a:spcBef>
                <a:spcPts val="0"/>
              </a:spcBef>
              <a:spcAft>
                <a:spcPts val="0"/>
              </a:spcAft>
              <a:defRPr/>
            </a:pPr>
            <a:r>
              <a:rPr lang="zh-CN" altLang="en-US" sz="2400" b="1" dirty="0" smtClean="0">
                <a:solidFill>
                  <a:srgbClr val="0070C0"/>
                </a:solidFill>
                <a:latin typeface="华文细黑" panose="02010600040101010101" pitchFamily="2" charset="-122"/>
                <a:ea typeface="华文细黑" panose="02010600040101010101" pitchFamily="2" charset="-122"/>
              </a:rPr>
              <a:t>主要技术</a:t>
            </a:r>
            <a:endParaRPr lang="en-US" altLang="zh-CN" sz="2400" b="1" dirty="0">
              <a:solidFill>
                <a:srgbClr val="0070C0"/>
              </a:solidFill>
              <a:latin typeface="华文细黑" panose="02010600040101010101" pitchFamily="2" charset="-122"/>
              <a:ea typeface="华文细黑" panose="02010600040101010101" pitchFamily="2" charset="-122"/>
            </a:endParaRPr>
          </a:p>
          <a:p>
            <a:pPr marL="342900" indent="-342900" fontAlgn="auto">
              <a:spcBef>
                <a:spcPct val="20000"/>
              </a:spcBef>
              <a:spcAft>
                <a:spcPts val="0"/>
              </a:spcAft>
              <a:buClr>
                <a:schemeClr val="bg1">
                  <a:lumMod val="75000"/>
                </a:schemeClr>
              </a:buClr>
              <a:buSzPct val="150000"/>
              <a:buFont typeface="Wingdings" pitchFamily="2" charset="2"/>
              <a:buChar char="§"/>
              <a:defRPr/>
            </a:pPr>
            <a:r>
              <a:rPr lang="zh-CN" altLang="en-US" sz="1600" dirty="0" smtClean="0">
                <a:solidFill>
                  <a:srgbClr val="000000"/>
                </a:solidFill>
                <a:latin typeface="华文细黑" pitchFamily="2" charset="-122"/>
                <a:ea typeface="华文细黑" pitchFamily="2" charset="-122"/>
                <a:cs typeface="Times New Roman" pitchFamily="18" charset="0"/>
              </a:rPr>
              <a:t>规划</a:t>
            </a:r>
            <a:endParaRPr lang="en-US" altLang="zh-CN" sz="1600" dirty="0" smtClean="0">
              <a:solidFill>
                <a:srgbClr val="000000"/>
              </a:solidFill>
              <a:latin typeface="华文细黑" pitchFamily="2" charset="-122"/>
              <a:ea typeface="华文细黑" pitchFamily="2" charset="-122"/>
              <a:cs typeface="Times New Roman" pitchFamily="18" charset="0"/>
            </a:endParaRPr>
          </a:p>
          <a:p>
            <a:pPr marL="342900" indent="-342900" fontAlgn="auto">
              <a:spcBef>
                <a:spcPct val="20000"/>
              </a:spcBef>
              <a:spcAft>
                <a:spcPts val="0"/>
              </a:spcAft>
              <a:buClr>
                <a:schemeClr val="bg1">
                  <a:lumMod val="75000"/>
                </a:schemeClr>
              </a:buClr>
              <a:buSzPct val="150000"/>
              <a:buFont typeface="Wingdings" pitchFamily="2" charset="2"/>
              <a:buChar char="§"/>
              <a:defRPr/>
            </a:pPr>
            <a:r>
              <a:rPr lang="zh-CN" altLang="en-US" sz="1600" dirty="0" smtClean="0">
                <a:solidFill>
                  <a:srgbClr val="000000"/>
                </a:solidFill>
                <a:latin typeface="华文细黑" pitchFamily="2" charset="-122"/>
                <a:ea typeface="华文细黑" pitchFamily="2" charset="-122"/>
                <a:cs typeface="Times New Roman" pitchFamily="18" charset="0"/>
              </a:rPr>
              <a:t>建筑</a:t>
            </a:r>
            <a:endParaRPr lang="en-US" altLang="zh-CN" sz="1600" dirty="0" smtClean="0">
              <a:solidFill>
                <a:srgbClr val="000000"/>
              </a:solidFill>
              <a:latin typeface="华文细黑" pitchFamily="2" charset="-122"/>
              <a:ea typeface="华文细黑" pitchFamily="2" charset="-122"/>
              <a:cs typeface="Times New Roman" pitchFamily="18" charset="0"/>
            </a:endParaRPr>
          </a:p>
          <a:p>
            <a:pPr marL="342900" indent="-342900" fontAlgn="auto">
              <a:spcBef>
                <a:spcPct val="20000"/>
              </a:spcBef>
              <a:spcAft>
                <a:spcPts val="0"/>
              </a:spcAft>
              <a:buClr>
                <a:schemeClr val="bg1">
                  <a:lumMod val="75000"/>
                </a:schemeClr>
              </a:buClr>
              <a:buSzPct val="150000"/>
              <a:buFont typeface="Wingdings" pitchFamily="2" charset="2"/>
              <a:buChar char="§"/>
              <a:defRPr/>
            </a:pPr>
            <a:r>
              <a:rPr lang="zh-CN" altLang="en-US" sz="1600" dirty="0" smtClean="0">
                <a:solidFill>
                  <a:srgbClr val="000000"/>
                </a:solidFill>
                <a:latin typeface="华文细黑" pitchFamily="2" charset="-122"/>
                <a:ea typeface="华文细黑" pitchFamily="2" charset="-122"/>
                <a:cs typeface="Times New Roman" pitchFamily="18" charset="0"/>
              </a:rPr>
              <a:t>结构</a:t>
            </a:r>
            <a:endParaRPr lang="en-US" altLang="zh-CN" sz="1600" dirty="0">
              <a:solidFill>
                <a:srgbClr val="000000"/>
              </a:solidFill>
              <a:latin typeface="华文细黑" pitchFamily="2" charset="-122"/>
              <a:ea typeface="华文细黑" pitchFamily="2" charset="-122"/>
              <a:cs typeface="Times New Roman" pitchFamily="18" charset="0"/>
            </a:endParaRPr>
          </a:p>
          <a:p>
            <a:pPr marL="342900" indent="-342900" fontAlgn="auto">
              <a:spcBef>
                <a:spcPct val="20000"/>
              </a:spcBef>
              <a:spcAft>
                <a:spcPts val="0"/>
              </a:spcAft>
              <a:buClr>
                <a:srgbClr val="A3032F"/>
              </a:buClr>
              <a:buSzPct val="150000"/>
              <a:buFont typeface="Wingdings" pitchFamily="2" charset="2"/>
              <a:buChar char="§"/>
              <a:defRPr/>
            </a:pPr>
            <a:endParaRPr lang="en-US" altLang="zh-CN" sz="1600" dirty="0">
              <a:solidFill>
                <a:srgbClr val="000000"/>
              </a:solidFill>
              <a:latin typeface="华文细黑" pitchFamily="2" charset="-122"/>
              <a:ea typeface="华文细黑" pitchFamily="2" charset="-122"/>
              <a:cs typeface="Times New Roman" pitchFamily="18" charset="0"/>
            </a:endParaRPr>
          </a:p>
          <a:p>
            <a:pPr fontAlgn="auto">
              <a:spcBef>
                <a:spcPct val="20000"/>
              </a:spcBef>
              <a:spcAft>
                <a:spcPts val="0"/>
              </a:spcAft>
              <a:buClr>
                <a:srgbClr val="A3032F"/>
              </a:buClr>
              <a:buSzPct val="150000"/>
              <a:defRPr/>
            </a:pPr>
            <a:endParaRPr lang="en-US" altLang="zh-CN" sz="1600" dirty="0">
              <a:solidFill>
                <a:srgbClr val="000000"/>
              </a:solidFill>
              <a:latin typeface="华文细黑" pitchFamily="2" charset="-122"/>
              <a:ea typeface="华文细黑" pitchFamily="2" charset="-122"/>
              <a:cs typeface="Times New Roman" pitchFamily="18" charset="0"/>
            </a:endParaRPr>
          </a:p>
          <a:p>
            <a:pPr marL="342900" indent="-342900" fontAlgn="auto">
              <a:spcBef>
                <a:spcPct val="20000"/>
              </a:spcBef>
              <a:spcAft>
                <a:spcPts val="0"/>
              </a:spcAft>
              <a:buClr>
                <a:schemeClr val="bg1">
                  <a:lumMod val="75000"/>
                </a:schemeClr>
              </a:buClr>
              <a:buSzPct val="150000"/>
              <a:buFont typeface="Wingdings" pitchFamily="2" charset="2"/>
              <a:buChar char="§"/>
              <a:defRPr/>
            </a:pPr>
            <a:r>
              <a:rPr lang="zh-CN" altLang="en-US" sz="1600" dirty="0" smtClean="0">
                <a:solidFill>
                  <a:srgbClr val="000000"/>
                </a:solidFill>
                <a:latin typeface="华文细黑" pitchFamily="2" charset="-122"/>
                <a:ea typeface="华文细黑" pitchFamily="2" charset="-122"/>
                <a:cs typeface="Times New Roman" pitchFamily="18" charset="0"/>
              </a:rPr>
              <a:t>暖通</a:t>
            </a:r>
            <a:endParaRPr lang="en-US" altLang="zh-CN" sz="1600" dirty="0" smtClean="0">
              <a:solidFill>
                <a:srgbClr val="000000"/>
              </a:solidFill>
              <a:latin typeface="华文细黑" pitchFamily="2" charset="-122"/>
              <a:ea typeface="华文细黑" pitchFamily="2" charset="-122"/>
              <a:cs typeface="Times New Roman" pitchFamily="18" charset="0"/>
            </a:endParaRPr>
          </a:p>
          <a:p>
            <a:pPr marL="342900" indent="-342900" fontAlgn="auto">
              <a:spcBef>
                <a:spcPct val="20000"/>
              </a:spcBef>
              <a:spcAft>
                <a:spcPts val="0"/>
              </a:spcAft>
              <a:buClr>
                <a:schemeClr val="bg1">
                  <a:lumMod val="75000"/>
                </a:schemeClr>
              </a:buClr>
              <a:buSzPct val="150000"/>
              <a:buFont typeface="Wingdings" pitchFamily="2" charset="2"/>
              <a:buChar char="§"/>
              <a:defRPr/>
            </a:pPr>
            <a:r>
              <a:rPr lang="zh-CN" altLang="en-US" sz="1600" dirty="0" smtClean="0">
                <a:solidFill>
                  <a:srgbClr val="000000"/>
                </a:solidFill>
                <a:latin typeface="华文细黑" pitchFamily="2" charset="-122"/>
                <a:ea typeface="华文细黑" pitchFamily="2" charset="-122"/>
                <a:cs typeface="Times New Roman" pitchFamily="18" charset="0"/>
              </a:rPr>
              <a:t>给排水</a:t>
            </a:r>
            <a:endParaRPr lang="en-US" altLang="zh-CN" sz="1600" dirty="0" smtClean="0">
              <a:solidFill>
                <a:srgbClr val="000000"/>
              </a:solidFill>
              <a:latin typeface="华文细黑" pitchFamily="2" charset="-122"/>
              <a:ea typeface="华文细黑" pitchFamily="2" charset="-122"/>
              <a:cs typeface="Times New Roman" pitchFamily="18" charset="0"/>
            </a:endParaRPr>
          </a:p>
          <a:p>
            <a:pPr marL="342900" indent="-342900" fontAlgn="auto">
              <a:spcBef>
                <a:spcPct val="20000"/>
              </a:spcBef>
              <a:spcAft>
                <a:spcPts val="0"/>
              </a:spcAft>
              <a:buClr>
                <a:schemeClr val="bg1">
                  <a:lumMod val="75000"/>
                </a:schemeClr>
              </a:buClr>
              <a:buSzPct val="150000"/>
              <a:buFont typeface="Wingdings" pitchFamily="2" charset="2"/>
              <a:buChar char="§"/>
              <a:defRPr/>
            </a:pPr>
            <a:r>
              <a:rPr lang="zh-CN" altLang="en-US" sz="1600" dirty="0" smtClean="0">
                <a:solidFill>
                  <a:srgbClr val="000000"/>
                </a:solidFill>
                <a:latin typeface="华文细黑" pitchFamily="2" charset="-122"/>
                <a:ea typeface="华文细黑" pitchFamily="2" charset="-122"/>
                <a:cs typeface="Times New Roman" pitchFamily="18" charset="0"/>
              </a:rPr>
              <a:t>电气</a:t>
            </a:r>
            <a:endParaRPr lang="en-US" altLang="zh-CN" sz="1600" dirty="0" smtClean="0">
              <a:solidFill>
                <a:srgbClr val="000000"/>
              </a:solidFill>
              <a:latin typeface="华文细黑" pitchFamily="2" charset="-122"/>
              <a:ea typeface="华文细黑" pitchFamily="2" charset="-122"/>
              <a:cs typeface="Times New Roman" pitchFamily="18" charset="0"/>
            </a:endParaRPr>
          </a:p>
          <a:p>
            <a:pPr marL="342900" indent="-342900" fontAlgn="auto">
              <a:spcBef>
                <a:spcPct val="20000"/>
              </a:spcBef>
              <a:spcAft>
                <a:spcPts val="0"/>
              </a:spcAft>
              <a:buClr>
                <a:schemeClr val="bg1">
                  <a:lumMod val="75000"/>
                </a:schemeClr>
              </a:buClr>
              <a:buSzPct val="150000"/>
              <a:buFont typeface="Wingdings" pitchFamily="2" charset="2"/>
              <a:buChar char="§"/>
              <a:defRPr/>
            </a:pPr>
            <a:r>
              <a:rPr lang="zh-CN" altLang="en-US" sz="1600" dirty="0">
                <a:solidFill>
                  <a:srgbClr val="000000"/>
                </a:solidFill>
                <a:latin typeface="华文细黑" pitchFamily="2" charset="-122"/>
                <a:ea typeface="华文细黑" pitchFamily="2" charset="-122"/>
                <a:cs typeface="Times New Roman" pitchFamily="18" charset="0"/>
              </a:rPr>
              <a:t>景观</a:t>
            </a:r>
            <a:endParaRPr lang="en-US" altLang="zh-CN" sz="1600" dirty="0">
              <a:solidFill>
                <a:srgbClr val="000000"/>
              </a:solidFill>
              <a:latin typeface="华文细黑" pitchFamily="2" charset="-122"/>
              <a:ea typeface="华文细黑" pitchFamily="2" charset="-122"/>
              <a:cs typeface="Times New Roman" pitchFamily="18" charset="0"/>
            </a:endParaRPr>
          </a:p>
        </p:txBody>
      </p:sp>
      <p:sp>
        <p:nvSpPr>
          <p:cNvPr id="21519" name="TextBox 55"/>
          <p:cNvSpPr txBox="1">
            <a:spLocks noChangeArrowheads="1"/>
          </p:cNvSpPr>
          <p:nvPr/>
        </p:nvSpPr>
        <p:spPr bwMode="auto">
          <a:xfrm>
            <a:off x="6160857" y="3563069"/>
            <a:ext cx="1416050" cy="461963"/>
          </a:xfrm>
          <a:prstGeom prst="rect">
            <a:avLst/>
          </a:prstGeom>
          <a:noFill/>
          <a:ln w="9525">
            <a:noFill/>
            <a:miter lim="800000"/>
            <a:headEnd/>
            <a:tailEnd/>
          </a:ln>
        </p:spPr>
        <p:txBody>
          <a:bodyPr wrap="none">
            <a:spAutoFit/>
          </a:bodyPr>
          <a:lstStyle/>
          <a:p>
            <a:r>
              <a:rPr lang="zh-CN" altLang="en-US" sz="2400" b="1">
                <a:solidFill>
                  <a:srgbClr val="0070C0"/>
                </a:solidFill>
                <a:latin typeface="华文细黑" pitchFamily="2" charset="-122"/>
                <a:ea typeface="华文细黑" pitchFamily="2" charset="-122"/>
              </a:rPr>
              <a:t>评价结论</a:t>
            </a:r>
            <a:endParaRPr lang="en-US" altLang="zh-CN" sz="2400" b="1">
              <a:solidFill>
                <a:srgbClr val="0070C0"/>
              </a:solidFill>
              <a:latin typeface="华文细黑" pitchFamily="2" charset="-122"/>
              <a:ea typeface="华文细黑" pitchFamily="2" charset="-122"/>
            </a:endParaRPr>
          </a:p>
        </p:txBody>
      </p:sp>
      <p:sp>
        <p:nvSpPr>
          <p:cNvPr id="57" name="灯片编号占位符 56"/>
          <p:cNvSpPr>
            <a:spLocks noGrp="1"/>
          </p:cNvSpPr>
          <p:nvPr>
            <p:ph type="sldNum" sz="quarter" idx="12"/>
          </p:nvPr>
        </p:nvSpPr>
        <p:spPr/>
        <p:txBody>
          <a:bodyPr/>
          <a:lstStyle/>
          <a:p>
            <a:pPr>
              <a:defRPr/>
            </a:pPr>
            <a:fld id="{EFB0211B-6173-48B5-AC0D-1C7DDA5AD6F6}" type="slidenum">
              <a:rPr lang="zh-CN" altLang="en-US"/>
              <a:pPr>
                <a:defRPr/>
              </a:pPr>
              <a:t>30</a:t>
            </a:fld>
            <a:endParaRPr lang="zh-CN" altLang="en-US"/>
          </a:p>
        </p:txBody>
      </p:sp>
    </p:spTree>
    <p:extLst>
      <p:ext uri="{BB962C8B-B14F-4D97-AF65-F5344CB8AC3E}">
        <p14:creationId xmlns:p14="http://schemas.microsoft.com/office/powerpoint/2010/main" val="1947239413"/>
      </p:ext>
    </p:extLst>
  </p:cSld>
  <p:clrMapOvr>
    <a:masterClrMapping/>
  </p:clrMapOvr>
  <mc:AlternateContent xmlns:mc="http://schemas.openxmlformats.org/markup-compatibility/2006" xmlns:p14="http://schemas.microsoft.com/office/powerpoint/2010/main">
    <mc:Choice Requires="p14">
      <p:transition spd="slow" p14:dur="2000" advTm="3567"/>
    </mc:Choice>
    <mc:Fallback xmlns="">
      <p:transition spd="slow" advTm="3567"/>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1" name="直接连接符 16"/>
          <p:cNvSpPr>
            <a:spLocks noChangeShapeType="1"/>
          </p:cNvSpPr>
          <p:nvPr/>
        </p:nvSpPr>
        <p:spPr bwMode="auto">
          <a:xfrm>
            <a:off x="-20638" y="942975"/>
            <a:ext cx="9144001" cy="3175"/>
          </a:xfrm>
          <a:prstGeom prst="line">
            <a:avLst/>
          </a:prstGeom>
          <a:noFill/>
          <a:ln w="9525">
            <a:solidFill>
              <a:srgbClr val="595959"/>
            </a:solidFill>
            <a:prstDash val="sysDash"/>
            <a:round/>
            <a:headEnd/>
            <a:tailEnd/>
          </a:ln>
        </p:spPr>
        <p:txBody>
          <a:bodyPr/>
          <a:lstStyle/>
          <a:p>
            <a:endParaRPr lang="zh-CN" altLang="en-US"/>
          </a:p>
        </p:txBody>
      </p:sp>
      <p:sp>
        <p:nvSpPr>
          <p:cNvPr id="61442" name="矩形 1"/>
          <p:cNvSpPr>
            <a:spLocks noChangeArrowheads="1"/>
          </p:cNvSpPr>
          <p:nvPr/>
        </p:nvSpPr>
        <p:spPr bwMode="auto">
          <a:xfrm>
            <a:off x="377825" y="546100"/>
            <a:ext cx="3354388" cy="400050"/>
          </a:xfrm>
          <a:prstGeom prst="rect">
            <a:avLst/>
          </a:prstGeom>
          <a:noFill/>
          <a:ln w="9525">
            <a:noFill/>
            <a:miter lim="800000"/>
            <a:headEnd/>
            <a:tailEnd/>
          </a:ln>
        </p:spPr>
        <p:txBody>
          <a:bodyPr>
            <a:spAutoFit/>
          </a:bodyPr>
          <a:lstStyle/>
          <a:p>
            <a:r>
              <a:rPr lang="en-US" altLang="zh-CN" sz="2000" b="1">
                <a:latin typeface="微软雅黑" pitchFamily="34" charset="-122"/>
                <a:ea typeface="微软雅黑" pitchFamily="34" charset="-122"/>
                <a:sym typeface="微软雅黑" pitchFamily="34" charset="-122"/>
              </a:rPr>
              <a:t>│</a:t>
            </a:r>
            <a:r>
              <a:rPr lang="zh-CN" altLang="en-US" sz="2000" b="1">
                <a:latin typeface="微软雅黑" pitchFamily="34" charset="-122"/>
                <a:ea typeface="微软雅黑" pitchFamily="34" charset="-122"/>
                <a:sym typeface="微软雅黑" pitchFamily="34" charset="-122"/>
              </a:rPr>
              <a:t>评价结论</a:t>
            </a:r>
            <a:r>
              <a:rPr lang="en-US" altLang="zh-CN" b="1">
                <a:latin typeface="华文细黑" pitchFamily="2" charset="-122"/>
                <a:ea typeface="华文细黑" pitchFamily="2" charset="-122"/>
                <a:sym typeface="微软雅黑" pitchFamily="34" charset="-122"/>
              </a:rPr>
              <a:t>│</a:t>
            </a:r>
            <a:endParaRPr lang="zh-CN" altLang="en-US">
              <a:latin typeface="华文细黑" pitchFamily="2" charset="-122"/>
              <a:ea typeface="华文细黑" pitchFamily="2" charset="-122"/>
            </a:endParaRPr>
          </a:p>
        </p:txBody>
      </p:sp>
      <p:sp>
        <p:nvSpPr>
          <p:cNvPr id="12" name="矩形 19"/>
          <p:cNvSpPr>
            <a:spLocks noChangeArrowheads="1"/>
          </p:cNvSpPr>
          <p:nvPr/>
        </p:nvSpPr>
        <p:spPr bwMode="auto">
          <a:xfrm>
            <a:off x="0" y="6499225"/>
            <a:ext cx="9144000" cy="153988"/>
          </a:xfrm>
          <a:prstGeom prst="rect">
            <a:avLst/>
          </a:prstGeom>
          <a:solidFill>
            <a:schemeClr val="accent4">
              <a:lumMod val="50000"/>
            </a:schemeClr>
          </a:solidFill>
          <a:ln>
            <a:noFill/>
          </a:ln>
          <a:extLst/>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fontAlgn="auto" hangingPunct="1">
              <a:spcBef>
                <a:spcPts val="0"/>
              </a:spcBef>
              <a:spcAft>
                <a:spcPts val="0"/>
              </a:spcAft>
              <a:defRPr/>
            </a:pPr>
            <a:endParaRPr lang="zh-CN" altLang="en-US">
              <a:solidFill>
                <a:srgbClr val="FFFFFF"/>
              </a:solidFill>
              <a:latin typeface="宋体" pitchFamily="2" charset="-122"/>
              <a:sym typeface="宋体" pitchFamily="2" charset="-122"/>
            </a:endParaRPr>
          </a:p>
        </p:txBody>
      </p:sp>
      <p:sp>
        <p:nvSpPr>
          <p:cNvPr id="61444" name="灯片编号占位符 5"/>
          <p:cNvSpPr txBox="1">
            <a:spLocks/>
          </p:cNvSpPr>
          <p:nvPr/>
        </p:nvSpPr>
        <p:spPr bwMode="auto">
          <a:xfrm>
            <a:off x="8840788" y="6648450"/>
            <a:ext cx="322262" cy="365125"/>
          </a:xfrm>
          <a:prstGeom prst="rect">
            <a:avLst/>
          </a:prstGeom>
          <a:noFill/>
          <a:ln w="9525">
            <a:noFill/>
            <a:miter lim="800000"/>
            <a:headEnd/>
            <a:tailEnd/>
          </a:ln>
        </p:spPr>
        <p:txBody>
          <a:bodyPr/>
          <a:lstStyle/>
          <a:p>
            <a:endParaRPr lang="zh-CN" altLang="en-US" sz="1000">
              <a:solidFill>
                <a:schemeClr val="bg1"/>
              </a:solidFill>
              <a:latin typeface="Arial Unicode MS" pitchFamily="34" charset="-122"/>
              <a:ea typeface="Arial Unicode MS" pitchFamily="34" charset="-122"/>
              <a:cs typeface="Arial Unicode MS" pitchFamily="34" charset="-122"/>
            </a:endParaRPr>
          </a:p>
        </p:txBody>
      </p:sp>
      <p:sp>
        <p:nvSpPr>
          <p:cNvPr id="61445" name="Rectangle 354"/>
          <p:cNvSpPr>
            <a:spLocks noChangeArrowheads="1"/>
          </p:cNvSpPr>
          <p:nvPr/>
        </p:nvSpPr>
        <p:spPr bwMode="auto">
          <a:xfrm>
            <a:off x="539750" y="4460381"/>
            <a:ext cx="7777163" cy="840775"/>
          </a:xfrm>
          <a:prstGeom prst="rect">
            <a:avLst/>
          </a:prstGeom>
          <a:noFill/>
          <a:ln w="9525">
            <a:noFill/>
            <a:miter lim="800000"/>
            <a:headEnd/>
            <a:tailEnd/>
          </a:ln>
        </p:spPr>
        <p:txBody>
          <a:bodyPr lIns="56675" tIns="28337" rIns="56675" bIns="28337" anchor="ctr">
            <a:spAutoFit/>
          </a:bodyPr>
          <a:lstStyle/>
          <a:p>
            <a:pPr>
              <a:lnSpc>
                <a:spcPct val="150000"/>
              </a:lnSpc>
            </a:pPr>
            <a:r>
              <a:rPr lang="zh-CN" altLang="en-US" dirty="0">
                <a:latin typeface="Calibri" pitchFamily="34" charset="0"/>
                <a:ea typeface="黑体" pitchFamily="2" charset="-122"/>
              </a:rPr>
              <a:t>       根据</a:t>
            </a:r>
            <a:r>
              <a:rPr lang="en-US" altLang="zh-CN" dirty="0" smtClean="0">
                <a:latin typeface="Calibri" pitchFamily="34" charset="0"/>
                <a:ea typeface="黑体" pitchFamily="2" charset="-122"/>
              </a:rPr>
              <a:t>《</a:t>
            </a:r>
            <a:r>
              <a:rPr lang="zh-CN" altLang="en-US" dirty="0" smtClean="0">
                <a:latin typeface="Calibri" pitchFamily="34" charset="0"/>
                <a:ea typeface="黑体" pitchFamily="2" charset="-122"/>
              </a:rPr>
              <a:t>绿色</a:t>
            </a:r>
            <a:r>
              <a:rPr lang="zh-CN" altLang="en-US" dirty="0">
                <a:latin typeface="Calibri" pitchFamily="34" charset="0"/>
                <a:ea typeface="黑体" pitchFamily="2" charset="-122"/>
              </a:rPr>
              <a:t>建筑评价标准</a:t>
            </a:r>
            <a:r>
              <a:rPr lang="en-US" altLang="zh-CN" dirty="0">
                <a:latin typeface="Calibri" pitchFamily="34" charset="0"/>
                <a:ea typeface="黑体" pitchFamily="2" charset="-122"/>
              </a:rPr>
              <a:t>》</a:t>
            </a:r>
            <a:r>
              <a:rPr lang="zh-CN" altLang="en-US" dirty="0">
                <a:latin typeface="Calibri" pitchFamily="34" charset="0"/>
                <a:ea typeface="黑体" pitchFamily="2" charset="-122"/>
              </a:rPr>
              <a:t>条文解析判断</a:t>
            </a:r>
            <a:r>
              <a:rPr lang="zh-CN" altLang="en-US" dirty="0" smtClean="0">
                <a:latin typeface="Calibri" pitchFamily="34" charset="0"/>
                <a:ea typeface="黑体" pitchFamily="2" charset="-122"/>
              </a:rPr>
              <a:t>，甘肃科技馆项目控</a:t>
            </a:r>
            <a:r>
              <a:rPr lang="zh-CN" altLang="en-US" u="sng" dirty="0" smtClean="0">
                <a:latin typeface="Calibri" pitchFamily="34" charset="0"/>
                <a:ea typeface="黑体" pitchFamily="2" charset="-122"/>
              </a:rPr>
              <a:t>制</a:t>
            </a:r>
            <a:r>
              <a:rPr lang="zh-CN" altLang="en-US" u="sng" dirty="0">
                <a:latin typeface="Calibri" pitchFamily="34" charset="0"/>
                <a:ea typeface="黑体" pitchFamily="2" charset="-122"/>
              </a:rPr>
              <a:t>项全部达标</a:t>
            </a:r>
            <a:r>
              <a:rPr lang="zh-CN" altLang="en-US" dirty="0" smtClean="0">
                <a:latin typeface="Calibri" pitchFamily="34" charset="0"/>
                <a:ea typeface="黑体" pitchFamily="2" charset="-122"/>
              </a:rPr>
              <a:t>，</a:t>
            </a:r>
            <a:r>
              <a:rPr lang="zh-CN" altLang="en-US" u="sng" dirty="0" smtClean="0">
                <a:latin typeface="Calibri" pitchFamily="34" charset="0"/>
                <a:ea typeface="黑体" pitchFamily="2" charset="-122"/>
              </a:rPr>
              <a:t>满足公建三星级</a:t>
            </a:r>
            <a:r>
              <a:rPr lang="zh-CN" altLang="en-US" u="sng" dirty="0">
                <a:latin typeface="Calibri" pitchFamily="34" charset="0"/>
                <a:ea typeface="黑体" pitchFamily="2" charset="-122"/>
              </a:rPr>
              <a:t>设计标识要求。</a:t>
            </a:r>
          </a:p>
        </p:txBody>
      </p:sp>
      <p:graphicFrame>
        <p:nvGraphicFramePr>
          <p:cNvPr id="3" name="表格 2"/>
          <p:cNvGraphicFramePr>
            <a:graphicFrameLocks noGrp="1"/>
          </p:cNvGraphicFramePr>
          <p:nvPr>
            <p:extLst>
              <p:ext uri="{D42A27DB-BD31-4B8C-83A1-F6EECF244321}">
                <p14:modId xmlns:p14="http://schemas.microsoft.com/office/powerpoint/2010/main" val="1178832828"/>
              </p:ext>
            </p:extLst>
          </p:nvPr>
        </p:nvGraphicFramePr>
        <p:xfrm>
          <a:off x="323527" y="1340770"/>
          <a:ext cx="8363272" cy="3082308"/>
        </p:xfrm>
        <a:graphic>
          <a:graphicData uri="http://schemas.openxmlformats.org/drawingml/2006/table">
            <a:tbl>
              <a:tblPr>
                <a:tableStyleId>{0505E3EF-67EA-436B-97B2-0124C06EBD24}</a:tableStyleId>
              </a:tblPr>
              <a:tblGrid>
                <a:gridCol w="1214120"/>
                <a:gridCol w="1214120"/>
                <a:gridCol w="1214120"/>
                <a:gridCol w="1214120"/>
                <a:gridCol w="1214120"/>
                <a:gridCol w="1214120"/>
                <a:gridCol w="539276"/>
                <a:gridCol w="539276"/>
              </a:tblGrid>
              <a:tr h="694188">
                <a:tc>
                  <a:txBody>
                    <a:bodyPr/>
                    <a:lstStyle/>
                    <a:p>
                      <a:r>
                        <a:rPr lang="zh-CN" altLang="en-US" sz="1200" dirty="0">
                          <a:effectLst/>
                        </a:rPr>
                        <a:t/>
                      </a:r>
                      <a:br>
                        <a:rPr lang="zh-CN" altLang="en-US" sz="1200" dirty="0">
                          <a:effectLst/>
                        </a:rPr>
                      </a:br>
                      <a:r>
                        <a:rPr lang="zh-CN" altLang="en-US" sz="1200" dirty="0">
                          <a:effectLst/>
                        </a:rPr>
                        <a:t>节地与室外环境</a:t>
                      </a:r>
                      <a:endParaRPr lang="zh-CN" altLang="en-US" sz="1200" dirty="0">
                        <a:effectLst/>
                        <a:latin typeface="Arial" panose="020B0604020202020204" pitchFamily="34" charset="0"/>
                      </a:endParaRPr>
                    </a:p>
                  </a:txBody>
                  <a:tcPr marL="17689" marR="17689" marT="17689" marB="17689" anchor="ctr"/>
                </a:tc>
                <a:tc>
                  <a:txBody>
                    <a:bodyPr/>
                    <a:lstStyle/>
                    <a:p>
                      <a:r>
                        <a:rPr lang="zh-CN" altLang="en-US" sz="1200">
                          <a:effectLst/>
                        </a:rPr>
                        <a:t>节能与能源利用</a:t>
                      </a:r>
                      <a:endParaRPr lang="zh-CN" altLang="en-US" sz="1200">
                        <a:effectLst/>
                        <a:latin typeface="Arial" panose="020B0604020202020204" pitchFamily="34" charset="0"/>
                      </a:endParaRPr>
                    </a:p>
                  </a:txBody>
                  <a:tcPr marL="17689" marR="17689" marT="17689" marB="17689" anchor="ctr"/>
                </a:tc>
                <a:tc>
                  <a:txBody>
                    <a:bodyPr/>
                    <a:lstStyle/>
                    <a:p>
                      <a:r>
                        <a:rPr lang="zh-CN" altLang="en-US" sz="1200">
                          <a:effectLst/>
                        </a:rPr>
                        <a:t>节水与水资源利用</a:t>
                      </a:r>
                      <a:endParaRPr lang="zh-CN" altLang="en-US" sz="1200">
                        <a:effectLst/>
                        <a:latin typeface="Arial" panose="020B0604020202020204" pitchFamily="34" charset="0"/>
                      </a:endParaRPr>
                    </a:p>
                  </a:txBody>
                  <a:tcPr marL="17689" marR="17689" marT="17689" marB="17689" anchor="ctr"/>
                </a:tc>
                <a:tc>
                  <a:txBody>
                    <a:bodyPr/>
                    <a:lstStyle/>
                    <a:p>
                      <a:r>
                        <a:rPr lang="zh-CN" altLang="en-US" sz="1200">
                          <a:effectLst/>
                        </a:rPr>
                        <a:t>节材与材料资源利用</a:t>
                      </a:r>
                      <a:endParaRPr lang="zh-CN" altLang="en-US" sz="1200">
                        <a:effectLst/>
                        <a:latin typeface="Arial" panose="020B0604020202020204" pitchFamily="34" charset="0"/>
                      </a:endParaRPr>
                    </a:p>
                  </a:txBody>
                  <a:tcPr marL="17689" marR="17689" marT="17689" marB="17689" anchor="ctr"/>
                </a:tc>
                <a:tc>
                  <a:txBody>
                    <a:bodyPr/>
                    <a:lstStyle/>
                    <a:p>
                      <a:r>
                        <a:rPr lang="zh-CN" altLang="en-US" sz="1200">
                          <a:effectLst/>
                        </a:rPr>
                        <a:t>室内环境质量</a:t>
                      </a:r>
                      <a:endParaRPr lang="zh-CN" altLang="en-US" sz="1200">
                        <a:effectLst/>
                        <a:latin typeface="Arial" panose="020B0604020202020204" pitchFamily="34" charset="0"/>
                      </a:endParaRPr>
                    </a:p>
                  </a:txBody>
                  <a:tcPr marL="17689" marR="17689" marT="17689" marB="17689" anchor="ctr"/>
                </a:tc>
                <a:tc>
                  <a:txBody>
                    <a:bodyPr/>
                    <a:lstStyle/>
                    <a:p>
                      <a:r>
                        <a:rPr lang="zh-CN" altLang="en-US" sz="1200">
                          <a:effectLst/>
                        </a:rPr>
                        <a:t>提高与创新</a:t>
                      </a:r>
                      <a:endParaRPr lang="zh-CN" altLang="en-US" sz="1200">
                        <a:effectLst/>
                        <a:latin typeface="Arial" panose="020B0604020202020204" pitchFamily="34" charset="0"/>
                      </a:endParaRPr>
                    </a:p>
                  </a:txBody>
                  <a:tcPr marL="17689" marR="17689" marT="17689" marB="17689" anchor="ctr"/>
                </a:tc>
                <a:tc>
                  <a:txBody>
                    <a:bodyPr/>
                    <a:lstStyle/>
                    <a:p>
                      <a:r>
                        <a:rPr lang="zh-CN" altLang="en-US" sz="1200">
                          <a:effectLst/>
                        </a:rPr>
                        <a:t>合计</a:t>
                      </a:r>
                      <a:endParaRPr lang="zh-CN" altLang="en-US" sz="1200">
                        <a:effectLst/>
                        <a:latin typeface="Arial" panose="020B0604020202020204" pitchFamily="34" charset="0"/>
                      </a:endParaRPr>
                    </a:p>
                  </a:txBody>
                  <a:tcPr marL="17689" marR="17689" marT="17689" marB="17689" anchor="ctr"/>
                </a:tc>
                <a:tc>
                  <a:txBody>
                    <a:bodyPr/>
                    <a:lstStyle/>
                    <a:p>
                      <a:endParaRPr lang="zh-CN" altLang="en-US" sz="1200"/>
                    </a:p>
                  </a:txBody>
                  <a:tcPr marL="33962" marR="33962" marT="16981" marB="16981"/>
                </a:tc>
              </a:tr>
              <a:tr h="396461">
                <a:tc>
                  <a:txBody>
                    <a:bodyPr/>
                    <a:lstStyle/>
                    <a:p>
                      <a:r>
                        <a:rPr lang="zh-CN" altLang="en-US" sz="1200">
                          <a:effectLst/>
                        </a:rPr>
                        <a:t>标准总分</a:t>
                      </a:r>
                      <a:endParaRPr lang="zh-CN" altLang="en-US" sz="1200">
                        <a:effectLst/>
                        <a:latin typeface="Arial" panose="020B0604020202020204" pitchFamily="34" charset="0"/>
                      </a:endParaRPr>
                    </a:p>
                  </a:txBody>
                  <a:tcPr marL="17689" marR="17689" marT="17689" marB="17689" anchor="ctr"/>
                </a:tc>
                <a:tc>
                  <a:txBody>
                    <a:bodyPr/>
                    <a:lstStyle/>
                    <a:p>
                      <a:pPr algn="ctr"/>
                      <a:r>
                        <a:rPr lang="en-US" altLang="zh-CN" sz="1200">
                          <a:effectLst/>
                        </a:rPr>
                        <a:t>100</a:t>
                      </a:r>
                      <a:endParaRPr lang="en-US" altLang="zh-CN" sz="1200">
                        <a:effectLst/>
                        <a:latin typeface="Arial" panose="020B0604020202020204" pitchFamily="34" charset="0"/>
                      </a:endParaRPr>
                    </a:p>
                  </a:txBody>
                  <a:tcPr marL="17689" marR="17689" marT="17689" marB="17689" anchor="ctr"/>
                </a:tc>
                <a:tc>
                  <a:txBody>
                    <a:bodyPr/>
                    <a:lstStyle/>
                    <a:p>
                      <a:pPr algn="ctr"/>
                      <a:r>
                        <a:rPr lang="en-US" altLang="zh-CN" sz="1200">
                          <a:effectLst/>
                        </a:rPr>
                        <a:t>100</a:t>
                      </a:r>
                      <a:endParaRPr lang="en-US" altLang="zh-CN" sz="1200">
                        <a:effectLst/>
                        <a:latin typeface="Arial" panose="020B0604020202020204" pitchFamily="34" charset="0"/>
                      </a:endParaRPr>
                    </a:p>
                  </a:txBody>
                  <a:tcPr marL="17689" marR="17689" marT="17689" marB="17689" anchor="ctr"/>
                </a:tc>
                <a:tc>
                  <a:txBody>
                    <a:bodyPr/>
                    <a:lstStyle/>
                    <a:p>
                      <a:pPr algn="ctr"/>
                      <a:r>
                        <a:rPr lang="en-US" altLang="zh-CN" sz="1200">
                          <a:effectLst/>
                        </a:rPr>
                        <a:t>100</a:t>
                      </a:r>
                      <a:endParaRPr lang="en-US" altLang="zh-CN" sz="1200">
                        <a:effectLst/>
                        <a:latin typeface="Arial" panose="020B0604020202020204" pitchFamily="34" charset="0"/>
                      </a:endParaRPr>
                    </a:p>
                  </a:txBody>
                  <a:tcPr marL="17689" marR="17689" marT="17689" marB="17689" anchor="ctr"/>
                </a:tc>
                <a:tc>
                  <a:txBody>
                    <a:bodyPr/>
                    <a:lstStyle/>
                    <a:p>
                      <a:pPr algn="ctr"/>
                      <a:r>
                        <a:rPr lang="en-US" altLang="zh-CN" sz="1200">
                          <a:effectLst/>
                        </a:rPr>
                        <a:t>100</a:t>
                      </a:r>
                      <a:endParaRPr lang="en-US" altLang="zh-CN" sz="1200">
                        <a:effectLst/>
                        <a:latin typeface="Arial" panose="020B0604020202020204" pitchFamily="34" charset="0"/>
                      </a:endParaRPr>
                    </a:p>
                  </a:txBody>
                  <a:tcPr marL="17689" marR="17689" marT="17689" marB="17689" anchor="ctr"/>
                </a:tc>
                <a:tc>
                  <a:txBody>
                    <a:bodyPr/>
                    <a:lstStyle/>
                    <a:p>
                      <a:pPr algn="ctr"/>
                      <a:r>
                        <a:rPr lang="en-US" altLang="zh-CN" sz="1200">
                          <a:effectLst/>
                        </a:rPr>
                        <a:t>100</a:t>
                      </a:r>
                      <a:endParaRPr lang="en-US" altLang="zh-CN" sz="1200">
                        <a:effectLst/>
                        <a:latin typeface="Arial" panose="020B0604020202020204" pitchFamily="34" charset="0"/>
                      </a:endParaRPr>
                    </a:p>
                  </a:txBody>
                  <a:tcPr marL="17689" marR="17689" marT="17689" marB="17689" anchor="ctr"/>
                </a:tc>
                <a:tc>
                  <a:txBody>
                    <a:bodyPr/>
                    <a:lstStyle/>
                    <a:p>
                      <a:pPr algn="ctr"/>
                      <a:r>
                        <a:rPr lang="en-US" altLang="zh-CN" sz="1200">
                          <a:effectLst/>
                        </a:rPr>
                        <a:t>16</a:t>
                      </a:r>
                      <a:endParaRPr lang="en-US" altLang="zh-CN" sz="1200">
                        <a:effectLst/>
                        <a:latin typeface="Arial" panose="020B0604020202020204" pitchFamily="34" charset="0"/>
                      </a:endParaRPr>
                    </a:p>
                  </a:txBody>
                  <a:tcPr marL="17689" marR="17689" marT="17689" marB="17689" anchor="ctr"/>
                </a:tc>
                <a:tc>
                  <a:txBody>
                    <a:bodyPr/>
                    <a:lstStyle/>
                    <a:p>
                      <a:r>
                        <a:rPr lang="en-US" altLang="zh-CN" sz="1200">
                          <a:effectLst/>
                        </a:rPr>
                        <a:t>--</a:t>
                      </a:r>
                      <a:endParaRPr lang="en-US" altLang="zh-CN" sz="1200">
                        <a:effectLst/>
                        <a:latin typeface="Arial" panose="020B0604020202020204" pitchFamily="34" charset="0"/>
                      </a:endParaRPr>
                    </a:p>
                  </a:txBody>
                  <a:tcPr marL="17689" marR="17689" marT="17689" marB="17689" anchor="ctr"/>
                </a:tc>
              </a:tr>
              <a:tr h="396461">
                <a:tc>
                  <a:txBody>
                    <a:bodyPr/>
                    <a:lstStyle/>
                    <a:p>
                      <a:r>
                        <a:rPr lang="zh-CN" altLang="en-US" sz="1200">
                          <a:effectLst/>
                        </a:rPr>
                        <a:t>实际得分</a:t>
                      </a:r>
                      <a:endParaRPr lang="zh-CN" altLang="en-US" sz="1200">
                        <a:effectLst/>
                        <a:latin typeface="Arial" panose="020B0604020202020204" pitchFamily="34" charset="0"/>
                      </a:endParaRPr>
                    </a:p>
                  </a:txBody>
                  <a:tcPr marL="17689" marR="17689" marT="17689" marB="17689" anchor="ctr"/>
                </a:tc>
                <a:tc>
                  <a:txBody>
                    <a:bodyPr/>
                    <a:lstStyle/>
                    <a:p>
                      <a:pPr algn="ctr"/>
                      <a:r>
                        <a:rPr lang="en-US" altLang="zh-CN" sz="1200">
                          <a:effectLst/>
                        </a:rPr>
                        <a:t>72.00 / 0.00</a:t>
                      </a:r>
                      <a:endParaRPr lang="en-US" altLang="zh-CN" sz="1200">
                        <a:effectLst/>
                        <a:latin typeface="Arial" panose="020B0604020202020204" pitchFamily="34" charset="0"/>
                      </a:endParaRPr>
                    </a:p>
                  </a:txBody>
                  <a:tcPr marL="17689" marR="17689" marT="17689" marB="17689" anchor="ctr"/>
                </a:tc>
                <a:tc>
                  <a:txBody>
                    <a:bodyPr/>
                    <a:lstStyle/>
                    <a:p>
                      <a:pPr algn="ctr"/>
                      <a:r>
                        <a:rPr lang="en-US" altLang="zh-CN" sz="1200">
                          <a:effectLst/>
                        </a:rPr>
                        <a:t>89.00 / 0.00</a:t>
                      </a:r>
                      <a:endParaRPr lang="en-US" altLang="zh-CN" sz="1200">
                        <a:effectLst/>
                        <a:latin typeface="Arial" panose="020B0604020202020204" pitchFamily="34" charset="0"/>
                      </a:endParaRPr>
                    </a:p>
                  </a:txBody>
                  <a:tcPr marL="17689" marR="17689" marT="17689" marB="17689" anchor="ctr"/>
                </a:tc>
                <a:tc>
                  <a:txBody>
                    <a:bodyPr/>
                    <a:lstStyle/>
                    <a:p>
                      <a:pPr algn="ctr"/>
                      <a:r>
                        <a:rPr lang="en-US" altLang="zh-CN" sz="1200">
                          <a:effectLst/>
                        </a:rPr>
                        <a:t>59.00 / 0.00</a:t>
                      </a:r>
                      <a:endParaRPr lang="en-US" altLang="zh-CN" sz="1200">
                        <a:effectLst/>
                        <a:latin typeface="Arial" panose="020B0604020202020204" pitchFamily="34" charset="0"/>
                      </a:endParaRPr>
                    </a:p>
                  </a:txBody>
                  <a:tcPr marL="17689" marR="17689" marT="17689" marB="17689" anchor="ctr"/>
                </a:tc>
                <a:tc>
                  <a:txBody>
                    <a:bodyPr/>
                    <a:lstStyle/>
                    <a:p>
                      <a:pPr algn="ctr"/>
                      <a:r>
                        <a:rPr lang="en-US" altLang="zh-CN" sz="1200">
                          <a:effectLst/>
                        </a:rPr>
                        <a:t>55.00 / 0.00</a:t>
                      </a:r>
                      <a:endParaRPr lang="en-US" altLang="zh-CN" sz="1200">
                        <a:effectLst/>
                        <a:latin typeface="Arial" panose="020B0604020202020204" pitchFamily="34" charset="0"/>
                      </a:endParaRPr>
                    </a:p>
                  </a:txBody>
                  <a:tcPr marL="17689" marR="17689" marT="17689" marB="17689" anchor="ctr"/>
                </a:tc>
                <a:tc>
                  <a:txBody>
                    <a:bodyPr/>
                    <a:lstStyle/>
                    <a:p>
                      <a:pPr algn="ctr"/>
                      <a:r>
                        <a:rPr lang="en-US" altLang="zh-CN" sz="1200">
                          <a:effectLst/>
                        </a:rPr>
                        <a:t>81.00 / 0.00</a:t>
                      </a:r>
                      <a:endParaRPr lang="en-US" altLang="zh-CN" sz="1200">
                        <a:effectLst/>
                        <a:latin typeface="Arial" panose="020B0604020202020204" pitchFamily="34" charset="0"/>
                      </a:endParaRPr>
                    </a:p>
                  </a:txBody>
                  <a:tcPr marL="17689" marR="17689" marT="17689" marB="17689" anchor="ctr"/>
                </a:tc>
                <a:tc>
                  <a:txBody>
                    <a:bodyPr/>
                    <a:lstStyle/>
                    <a:p>
                      <a:pPr algn="ctr"/>
                      <a:r>
                        <a:rPr lang="en-US" altLang="zh-CN" sz="1200">
                          <a:effectLst/>
                        </a:rPr>
                        <a:t>4.00 / 0.00</a:t>
                      </a:r>
                      <a:endParaRPr lang="en-US" altLang="zh-CN" sz="1200">
                        <a:effectLst/>
                        <a:latin typeface="Arial" panose="020B0604020202020204" pitchFamily="34" charset="0"/>
                      </a:endParaRPr>
                    </a:p>
                  </a:txBody>
                  <a:tcPr marL="17689" marR="17689" marT="17689" marB="17689" anchor="ctr"/>
                </a:tc>
                <a:tc>
                  <a:txBody>
                    <a:bodyPr/>
                    <a:lstStyle/>
                    <a:p>
                      <a:r>
                        <a:rPr lang="en-US" altLang="zh-CN" sz="1200">
                          <a:effectLst/>
                        </a:rPr>
                        <a:t>--</a:t>
                      </a:r>
                      <a:endParaRPr lang="en-US" altLang="zh-CN" sz="1200">
                        <a:effectLst/>
                        <a:latin typeface="Arial" panose="020B0604020202020204" pitchFamily="34" charset="0"/>
                      </a:endParaRPr>
                    </a:p>
                  </a:txBody>
                  <a:tcPr marL="17689" marR="17689" marT="17689" marB="17689" anchor="ctr"/>
                </a:tc>
              </a:tr>
              <a:tr h="396461">
                <a:tc>
                  <a:txBody>
                    <a:bodyPr/>
                    <a:lstStyle/>
                    <a:p>
                      <a:r>
                        <a:rPr lang="zh-CN" altLang="en-US" sz="1200">
                          <a:effectLst/>
                        </a:rPr>
                        <a:t>不参评分</a:t>
                      </a:r>
                      <a:endParaRPr lang="zh-CN" altLang="en-US" sz="1200">
                        <a:effectLst/>
                        <a:latin typeface="Arial" panose="020B0604020202020204" pitchFamily="34" charset="0"/>
                      </a:endParaRPr>
                    </a:p>
                  </a:txBody>
                  <a:tcPr marL="17689" marR="17689" marT="17689" marB="17689" anchor="ctr"/>
                </a:tc>
                <a:tc>
                  <a:txBody>
                    <a:bodyPr/>
                    <a:lstStyle/>
                    <a:p>
                      <a:pPr algn="ctr"/>
                      <a:r>
                        <a:rPr lang="en-US" altLang="zh-CN" sz="1200">
                          <a:effectLst/>
                        </a:rPr>
                        <a:t>3 / 0</a:t>
                      </a:r>
                      <a:endParaRPr lang="en-US" altLang="zh-CN" sz="1200">
                        <a:effectLst/>
                        <a:latin typeface="Arial" panose="020B0604020202020204" pitchFamily="34" charset="0"/>
                      </a:endParaRPr>
                    </a:p>
                  </a:txBody>
                  <a:tcPr marL="17689" marR="17689" marT="17689" marB="17689" anchor="ctr"/>
                </a:tc>
                <a:tc>
                  <a:txBody>
                    <a:bodyPr/>
                    <a:lstStyle/>
                    <a:p>
                      <a:pPr algn="ctr"/>
                      <a:r>
                        <a:rPr lang="en-US" altLang="zh-CN" sz="1200">
                          <a:effectLst/>
                        </a:rPr>
                        <a:t>7 / 0</a:t>
                      </a:r>
                      <a:endParaRPr lang="en-US" altLang="zh-CN" sz="1200">
                        <a:effectLst/>
                        <a:latin typeface="Arial" panose="020B0604020202020204" pitchFamily="34" charset="0"/>
                      </a:endParaRPr>
                    </a:p>
                  </a:txBody>
                  <a:tcPr marL="17689" marR="17689" marT="17689" marB="17689" anchor="ctr"/>
                </a:tc>
                <a:tc>
                  <a:txBody>
                    <a:bodyPr/>
                    <a:lstStyle/>
                    <a:p>
                      <a:pPr algn="ctr"/>
                      <a:r>
                        <a:rPr lang="en-US" altLang="zh-CN" sz="1200">
                          <a:effectLst/>
                        </a:rPr>
                        <a:t>29 / 10</a:t>
                      </a:r>
                      <a:endParaRPr lang="en-US" altLang="zh-CN" sz="1200">
                        <a:effectLst/>
                        <a:latin typeface="Arial" panose="020B0604020202020204" pitchFamily="34" charset="0"/>
                      </a:endParaRPr>
                    </a:p>
                  </a:txBody>
                  <a:tcPr marL="17689" marR="17689" marT="17689" marB="17689" anchor="ctr"/>
                </a:tc>
                <a:tc>
                  <a:txBody>
                    <a:bodyPr/>
                    <a:lstStyle/>
                    <a:p>
                      <a:pPr algn="ctr"/>
                      <a:r>
                        <a:rPr lang="en-US" altLang="zh-CN" sz="1200">
                          <a:effectLst/>
                        </a:rPr>
                        <a:t>26 / 20</a:t>
                      </a:r>
                      <a:endParaRPr lang="en-US" altLang="zh-CN" sz="1200">
                        <a:effectLst/>
                        <a:latin typeface="Arial" panose="020B0604020202020204" pitchFamily="34" charset="0"/>
                      </a:endParaRPr>
                    </a:p>
                  </a:txBody>
                  <a:tcPr marL="17689" marR="17689" marT="17689" marB="17689" anchor="ctr"/>
                </a:tc>
                <a:tc>
                  <a:txBody>
                    <a:bodyPr/>
                    <a:lstStyle/>
                    <a:p>
                      <a:pPr algn="ctr"/>
                      <a:r>
                        <a:rPr lang="en-US" altLang="zh-CN" sz="1200">
                          <a:effectLst/>
                        </a:rPr>
                        <a:t>0 / 0</a:t>
                      </a:r>
                      <a:endParaRPr lang="en-US" altLang="zh-CN" sz="1200">
                        <a:effectLst/>
                        <a:latin typeface="Arial" panose="020B0604020202020204" pitchFamily="34" charset="0"/>
                      </a:endParaRPr>
                    </a:p>
                  </a:txBody>
                  <a:tcPr marL="17689" marR="17689" marT="17689" marB="17689" anchor="ctr"/>
                </a:tc>
                <a:tc>
                  <a:txBody>
                    <a:bodyPr/>
                    <a:lstStyle/>
                    <a:p>
                      <a:pPr algn="ctr"/>
                      <a:r>
                        <a:rPr lang="en-US" altLang="zh-CN" sz="1200">
                          <a:effectLst/>
                        </a:rPr>
                        <a:t>--</a:t>
                      </a:r>
                      <a:endParaRPr lang="en-US" altLang="zh-CN" sz="1200">
                        <a:effectLst/>
                        <a:latin typeface="Arial" panose="020B0604020202020204" pitchFamily="34" charset="0"/>
                      </a:endParaRPr>
                    </a:p>
                  </a:txBody>
                  <a:tcPr marL="17689" marR="17689" marT="17689" marB="17689" anchor="ctr"/>
                </a:tc>
                <a:tc>
                  <a:txBody>
                    <a:bodyPr/>
                    <a:lstStyle/>
                    <a:p>
                      <a:r>
                        <a:rPr lang="en-US" altLang="zh-CN" sz="1200">
                          <a:effectLst/>
                        </a:rPr>
                        <a:t>--</a:t>
                      </a:r>
                      <a:endParaRPr lang="en-US" altLang="zh-CN" sz="1200">
                        <a:effectLst/>
                        <a:latin typeface="Arial" panose="020B0604020202020204" pitchFamily="34" charset="0"/>
                      </a:endParaRPr>
                    </a:p>
                  </a:txBody>
                  <a:tcPr marL="17689" marR="17689" marT="17689" marB="17689" anchor="ctr"/>
                </a:tc>
              </a:tr>
              <a:tr h="396461">
                <a:tc>
                  <a:txBody>
                    <a:bodyPr/>
                    <a:lstStyle/>
                    <a:p>
                      <a:r>
                        <a:rPr lang="zh-CN" altLang="en-US" sz="1200">
                          <a:effectLst/>
                        </a:rPr>
                        <a:t>折算得分</a:t>
                      </a:r>
                      <a:endParaRPr lang="zh-CN" altLang="en-US" sz="1200">
                        <a:effectLst/>
                        <a:latin typeface="Arial" panose="020B0604020202020204" pitchFamily="34" charset="0"/>
                      </a:endParaRPr>
                    </a:p>
                  </a:txBody>
                  <a:tcPr marL="17689" marR="17689" marT="17689" marB="17689" anchor="ctr"/>
                </a:tc>
                <a:tc>
                  <a:txBody>
                    <a:bodyPr/>
                    <a:lstStyle/>
                    <a:p>
                      <a:pPr algn="ctr"/>
                      <a:r>
                        <a:rPr lang="en-US" altLang="zh-CN" sz="1200">
                          <a:effectLst/>
                        </a:rPr>
                        <a:t>74.23 / 0.00</a:t>
                      </a:r>
                      <a:endParaRPr lang="en-US" altLang="zh-CN" sz="1200">
                        <a:effectLst/>
                        <a:latin typeface="Arial" panose="020B0604020202020204" pitchFamily="34" charset="0"/>
                      </a:endParaRPr>
                    </a:p>
                  </a:txBody>
                  <a:tcPr marL="17689" marR="17689" marT="17689" marB="17689" anchor="ctr"/>
                </a:tc>
                <a:tc>
                  <a:txBody>
                    <a:bodyPr/>
                    <a:lstStyle/>
                    <a:p>
                      <a:pPr algn="ctr"/>
                      <a:r>
                        <a:rPr lang="en-US" altLang="zh-CN" sz="1200">
                          <a:effectLst/>
                        </a:rPr>
                        <a:t>95.70 / 0.00</a:t>
                      </a:r>
                      <a:endParaRPr lang="en-US" altLang="zh-CN" sz="1200">
                        <a:effectLst/>
                        <a:latin typeface="Arial" panose="020B0604020202020204" pitchFamily="34" charset="0"/>
                      </a:endParaRPr>
                    </a:p>
                  </a:txBody>
                  <a:tcPr marL="17689" marR="17689" marT="17689" marB="17689" anchor="ctr"/>
                </a:tc>
                <a:tc>
                  <a:txBody>
                    <a:bodyPr/>
                    <a:lstStyle/>
                    <a:p>
                      <a:pPr algn="ctr"/>
                      <a:r>
                        <a:rPr lang="en-US" altLang="zh-CN" sz="1200">
                          <a:effectLst/>
                        </a:rPr>
                        <a:t>83.10 / 0.00</a:t>
                      </a:r>
                      <a:endParaRPr lang="en-US" altLang="zh-CN" sz="1200">
                        <a:effectLst/>
                        <a:latin typeface="Arial" panose="020B0604020202020204" pitchFamily="34" charset="0"/>
                      </a:endParaRPr>
                    </a:p>
                  </a:txBody>
                  <a:tcPr marL="17689" marR="17689" marT="17689" marB="17689" anchor="ctr"/>
                </a:tc>
                <a:tc>
                  <a:txBody>
                    <a:bodyPr/>
                    <a:lstStyle/>
                    <a:p>
                      <a:pPr algn="ctr"/>
                      <a:r>
                        <a:rPr lang="en-US" altLang="zh-CN" sz="1200">
                          <a:effectLst/>
                        </a:rPr>
                        <a:t>74.32 / 0.00</a:t>
                      </a:r>
                      <a:endParaRPr lang="en-US" altLang="zh-CN" sz="1200">
                        <a:effectLst/>
                        <a:latin typeface="Arial" panose="020B0604020202020204" pitchFamily="34" charset="0"/>
                      </a:endParaRPr>
                    </a:p>
                  </a:txBody>
                  <a:tcPr marL="17689" marR="17689" marT="17689" marB="17689" anchor="ctr"/>
                </a:tc>
                <a:tc>
                  <a:txBody>
                    <a:bodyPr/>
                    <a:lstStyle/>
                    <a:p>
                      <a:pPr algn="ctr"/>
                      <a:r>
                        <a:rPr lang="en-US" altLang="zh-CN" sz="1200">
                          <a:effectLst/>
                        </a:rPr>
                        <a:t>81.00 / 0.00</a:t>
                      </a:r>
                      <a:endParaRPr lang="en-US" altLang="zh-CN" sz="1200">
                        <a:effectLst/>
                        <a:latin typeface="Arial" panose="020B0604020202020204" pitchFamily="34" charset="0"/>
                      </a:endParaRPr>
                    </a:p>
                  </a:txBody>
                  <a:tcPr marL="17689" marR="17689" marT="17689" marB="17689" anchor="ctr"/>
                </a:tc>
                <a:tc>
                  <a:txBody>
                    <a:bodyPr/>
                    <a:lstStyle/>
                    <a:p>
                      <a:pPr algn="ctr"/>
                      <a:r>
                        <a:rPr lang="en-US" altLang="zh-CN" sz="1200">
                          <a:effectLst/>
                        </a:rPr>
                        <a:t>--</a:t>
                      </a:r>
                      <a:endParaRPr lang="en-US" altLang="zh-CN" sz="1200">
                        <a:effectLst/>
                        <a:latin typeface="Arial" panose="020B0604020202020204" pitchFamily="34" charset="0"/>
                      </a:endParaRPr>
                    </a:p>
                  </a:txBody>
                  <a:tcPr marL="17689" marR="17689" marT="17689" marB="17689" anchor="ctr"/>
                </a:tc>
                <a:tc>
                  <a:txBody>
                    <a:bodyPr/>
                    <a:lstStyle/>
                    <a:p>
                      <a:r>
                        <a:rPr lang="en-US" altLang="zh-CN" sz="1200">
                          <a:effectLst/>
                        </a:rPr>
                        <a:t>--</a:t>
                      </a:r>
                      <a:endParaRPr lang="en-US" altLang="zh-CN" sz="1200">
                        <a:effectLst/>
                        <a:latin typeface="Arial" panose="020B0604020202020204" pitchFamily="34" charset="0"/>
                      </a:endParaRPr>
                    </a:p>
                  </a:txBody>
                  <a:tcPr marL="17689" marR="17689" marT="17689" marB="17689" anchor="ctr"/>
                </a:tc>
              </a:tr>
              <a:tr h="396461">
                <a:tc>
                  <a:txBody>
                    <a:bodyPr/>
                    <a:lstStyle/>
                    <a:p>
                      <a:r>
                        <a:rPr lang="zh-CN" altLang="en-US" sz="1200">
                          <a:effectLst/>
                        </a:rPr>
                        <a:t>权重系数</a:t>
                      </a:r>
                      <a:endParaRPr lang="zh-CN" altLang="en-US" sz="1200">
                        <a:effectLst/>
                        <a:latin typeface="Arial" panose="020B0604020202020204" pitchFamily="34" charset="0"/>
                      </a:endParaRPr>
                    </a:p>
                  </a:txBody>
                  <a:tcPr marL="17689" marR="17689" marT="17689" marB="17689" anchor="ctr"/>
                </a:tc>
                <a:tc>
                  <a:txBody>
                    <a:bodyPr/>
                    <a:lstStyle/>
                    <a:p>
                      <a:pPr algn="ctr"/>
                      <a:r>
                        <a:rPr lang="en-US" altLang="zh-CN" sz="1200">
                          <a:effectLst/>
                        </a:rPr>
                        <a:t>0.160</a:t>
                      </a:r>
                      <a:endParaRPr lang="en-US" altLang="zh-CN" sz="1200">
                        <a:effectLst/>
                        <a:latin typeface="Arial" panose="020B0604020202020204" pitchFamily="34" charset="0"/>
                      </a:endParaRPr>
                    </a:p>
                  </a:txBody>
                  <a:tcPr marL="17689" marR="17689" marT="17689" marB="17689" anchor="ctr"/>
                </a:tc>
                <a:tc>
                  <a:txBody>
                    <a:bodyPr/>
                    <a:lstStyle/>
                    <a:p>
                      <a:pPr algn="ctr"/>
                      <a:r>
                        <a:rPr lang="en-US" altLang="zh-CN" sz="1200">
                          <a:effectLst/>
                        </a:rPr>
                        <a:t>0.280</a:t>
                      </a:r>
                      <a:endParaRPr lang="en-US" altLang="zh-CN" sz="1200">
                        <a:effectLst/>
                        <a:latin typeface="Arial" panose="020B0604020202020204" pitchFamily="34" charset="0"/>
                      </a:endParaRPr>
                    </a:p>
                  </a:txBody>
                  <a:tcPr marL="17689" marR="17689" marT="17689" marB="17689" anchor="ctr"/>
                </a:tc>
                <a:tc>
                  <a:txBody>
                    <a:bodyPr/>
                    <a:lstStyle/>
                    <a:p>
                      <a:pPr algn="ctr"/>
                      <a:r>
                        <a:rPr lang="en-US" altLang="zh-CN" sz="1200">
                          <a:effectLst/>
                        </a:rPr>
                        <a:t>0.180</a:t>
                      </a:r>
                      <a:endParaRPr lang="en-US" altLang="zh-CN" sz="1200">
                        <a:effectLst/>
                        <a:latin typeface="Arial" panose="020B0604020202020204" pitchFamily="34" charset="0"/>
                      </a:endParaRPr>
                    </a:p>
                  </a:txBody>
                  <a:tcPr marL="17689" marR="17689" marT="17689" marB="17689" anchor="ctr"/>
                </a:tc>
                <a:tc>
                  <a:txBody>
                    <a:bodyPr/>
                    <a:lstStyle/>
                    <a:p>
                      <a:pPr algn="ctr"/>
                      <a:r>
                        <a:rPr lang="en-US" altLang="zh-CN" sz="1200">
                          <a:effectLst/>
                        </a:rPr>
                        <a:t>0.190</a:t>
                      </a:r>
                      <a:endParaRPr lang="en-US" altLang="zh-CN" sz="1200">
                        <a:effectLst/>
                        <a:latin typeface="Arial" panose="020B0604020202020204" pitchFamily="34" charset="0"/>
                      </a:endParaRPr>
                    </a:p>
                  </a:txBody>
                  <a:tcPr marL="17689" marR="17689" marT="17689" marB="17689" anchor="ctr"/>
                </a:tc>
                <a:tc>
                  <a:txBody>
                    <a:bodyPr/>
                    <a:lstStyle/>
                    <a:p>
                      <a:pPr algn="ctr"/>
                      <a:r>
                        <a:rPr lang="en-US" altLang="zh-CN" sz="1200">
                          <a:effectLst/>
                        </a:rPr>
                        <a:t>0.190</a:t>
                      </a:r>
                      <a:endParaRPr lang="en-US" altLang="zh-CN" sz="1200">
                        <a:effectLst/>
                        <a:latin typeface="Arial" panose="020B0604020202020204" pitchFamily="34" charset="0"/>
                      </a:endParaRPr>
                    </a:p>
                  </a:txBody>
                  <a:tcPr marL="17689" marR="17689" marT="17689" marB="17689" anchor="ctr"/>
                </a:tc>
                <a:tc>
                  <a:txBody>
                    <a:bodyPr/>
                    <a:lstStyle/>
                    <a:p>
                      <a:pPr algn="ctr"/>
                      <a:r>
                        <a:rPr lang="en-US" altLang="zh-CN" sz="1200">
                          <a:effectLst/>
                        </a:rPr>
                        <a:t>--</a:t>
                      </a:r>
                      <a:endParaRPr lang="en-US" altLang="zh-CN" sz="1200">
                        <a:effectLst/>
                        <a:latin typeface="Arial" panose="020B0604020202020204" pitchFamily="34" charset="0"/>
                      </a:endParaRPr>
                    </a:p>
                  </a:txBody>
                  <a:tcPr marL="17689" marR="17689" marT="17689" marB="17689" anchor="ctr"/>
                </a:tc>
                <a:tc>
                  <a:txBody>
                    <a:bodyPr/>
                    <a:lstStyle/>
                    <a:p>
                      <a:r>
                        <a:rPr lang="en-US" altLang="zh-CN" sz="1200">
                          <a:effectLst/>
                        </a:rPr>
                        <a:t>--</a:t>
                      </a:r>
                      <a:endParaRPr lang="en-US" altLang="zh-CN" sz="1200">
                        <a:effectLst/>
                        <a:latin typeface="Arial" panose="020B0604020202020204" pitchFamily="34" charset="0"/>
                      </a:endParaRPr>
                    </a:p>
                  </a:txBody>
                  <a:tcPr marL="17689" marR="17689" marT="17689" marB="17689" anchor="ctr"/>
                </a:tc>
              </a:tr>
              <a:tr h="396461">
                <a:tc>
                  <a:txBody>
                    <a:bodyPr/>
                    <a:lstStyle/>
                    <a:p>
                      <a:r>
                        <a:rPr lang="zh-CN" altLang="en-US" sz="1200">
                          <a:effectLst/>
                        </a:rPr>
                        <a:t>权重得分</a:t>
                      </a:r>
                      <a:endParaRPr lang="zh-CN" altLang="en-US" sz="1200">
                        <a:effectLst/>
                        <a:latin typeface="Arial" panose="020B0604020202020204" pitchFamily="34" charset="0"/>
                      </a:endParaRPr>
                    </a:p>
                  </a:txBody>
                  <a:tcPr marL="17689" marR="17689" marT="17689" marB="17689" anchor="ctr"/>
                </a:tc>
                <a:tc>
                  <a:txBody>
                    <a:bodyPr/>
                    <a:lstStyle/>
                    <a:p>
                      <a:pPr algn="ctr"/>
                      <a:r>
                        <a:rPr lang="en-US" altLang="zh-CN" sz="1200">
                          <a:effectLst/>
                        </a:rPr>
                        <a:t>11.88 / 0.00</a:t>
                      </a:r>
                      <a:endParaRPr lang="en-US" altLang="zh-CN" sz="1200">
                        <a:effectLst/>
                        <a:latin typeface="Arial" panose="020B0604020202020204" pitchFamily="34" charset="0"/>
                      </a:endParaRPr>
                    </a:p>
                  </a:txBody>
                  <a:tcPr marL="17689" marR="17689" marT="17689" marB="17689" anchor="ctr"/>
                </a:tc>
                <a:tc>
                  <a:txBody>
                    <a:bodyPr/>
                    <a:lstStyle/>
                    <a:p>
                      <a:pPr algn="ctr"/>
                      <a:r>
                        <a:rPr lang="en-US" altLang="zh-CN" sz="1200">
                          <a:effectLst/>
                        </a:rPr>
                        <a:t>26.80 / 0.00</a:t>
                      </a:r>
                      <a:endParaRPr lang="en-US" altLang="zh-CN" sz="1200">
                        <a:effectLst/>
                        <a:latin typeface="Arial" panose="020B0604020202020204" pitchFamily="34" charset="0"/>
                      </a:endParaRPr>
                    </a:p>
                  </a:txBody>
                  <a:tcPr marL="17689" marR="17689" marT="17689" marB="17689" anchor="ctr"/>
                </a:tc>
                <a:tc>
                  <a:txBody>
                    <a:bodyPr/>
                    <a:lstStyle/>
                    <a:p>
                      <a:pPr algn="ctr"/>
                      <a:r>
                        <a:rPr lang="en-US" altLang="zh-CN" sz="1200">
                          <a:effectLst/>
                        </a:rPr>
                        <a:t>14.96 / 0.00</a:t>
                      </a:r>
                      <a:endParaRPr lang="en-US" altLang="zh-CN" sz="1200">
                        <a:effectLst/>
                        <a:latin typeface="Arial" panose="020B0604020202020204" pitchFamily="34" charset="0"/>
                      </a:endParaRPr>
                    </a:p>
                  </a:txBody>
                  <a:tcPr marL="17689" marR="17689" marT="17689" marB="17689" anchor="ctr"/>
                </a:tc>
                <a:tc>
                  <a:txBody>
                    <a:bodyPr/>
                    <a:lstStyle/>
                    <a:p>
                      <a:pPr algn="ctr"/>
                      <a:r>
                        <a:rPr lang="en-US" altLang="zh-CN" sz="1200">
                          <a:effectLst/>
                        </a:rPr>
                        <a:t>14.12 / 0.00</a:t>
                      </a:r>
                      <a:endParaRPr lang="en-US" altLang="zh-CN" sz="1200">
                        <a:effectLst/>
                        <a:latin typeface="Arial" panose="020B0604020202020204" pitchFamily="34" charset="0"/>
                      </a:endParaRPr>
                    </a:p>
                  </a:txBody>
                  <a:tcPr marL="17689" marR="17689" marT="17689" marB="17689" anchor="ctr"/>
                </a:tc>
                <a:tc>
                  <a:txBody>
                    <a:bodyPr/>
                    <a:lstStyle/>
                    <a:p>
                      <a:pPr algn="ctr"/>
                      <a:r>
                        <a:rPr lang="en-US" altLang="zh-CN" sz="1200">
                          <a:effectLst/>
                        </a:rPr>
                        <a:t>15.39 / 0.00</a:t>
                      </a:r>
                      <a:endParaRPr lang="en-US" altLang="zh-CN" sz="1200">
                        <a:effectLst/>
                        <a:latin typeface="Arial" panose="020B0604020202020204" pitchFamily="34" charset="0"/>
                      </a:endParaRPr>
                    </a:p>
                  </a:txBody>
                  <a:tcPr marL="17689" marR="17689" marT="17689" marB="17689" anchor="ctr"/>
                </a:tc>
                <a:tc>
                  <a:txBody>
                    <a:bodyPr/>
                    <a:lstStyle/>
                    <a:p>
                      <a:pPr algn="ctr"/>
                      <a:r>
                        <a:rPr lang="en-US" altLang="zh-CN" sz="1200">
                          <a:effectLst/>
                        </a:rPr>
                        <a:t>4.00 / 0.00</a:t>
                      </a:r>
                      <a:endParaRPr lang="en-US" altLang="zh-CN" sz="1200">
                        <a:effectLst/>
                        <a:latin typeface="Arial" panose="020B0604020202020204" pitchFamily="34" charset="0"/>
                      </a:endParaRPr>
                    </a:p>
                  </a:txBody>
                  <a:tcPr marL="17689" marR="17689" marT="17689" marB="17689" anchor="ctr"/>
                </a:tc>
                <a:tc>
                  <a:txBody>
                    <a:bodyPr/>
                    <a:lstStyle/>
                    <a:p>
                      <a:r>
                        <a:rPr lang="en-US" altLang="zh-CN" sz="1200" dirty="0">
                          <a:effectLst/>
                        </a:rPr>
                        <a:t>87.15 / 0</a:t>
                      </a:r>
                      <a:endParaRPr lang="en-US" altLang="zh-CN" sz="1200" dirty="0">
                        <a:effectLst/>
                        <a:latin typeface="Arial" panose="020B0604020202020204" pitchFamily="34" charset="0"/>
                      </a:endParaRPr>
                    </a:p>
                  </a:txBody>
                  <a:tcPr marL="17689" marR="17689" marT="17689" marB="17689" anchor="ctr"/>
                </a:tc>
              </a:tr>
            </a:tbl>
          </a:graphicData>
        </a:graphic>
      </p:graphicFrame>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547664" y="1916832"/>
            <a:ext cx="6445996" cy="1754326"/>
          </a:xfrm>
          <a:prstGeom prst="rect">
            <a:avLst/>
          </a:prstGeom>
          <a:ln>
            <a:noFill/>
          </a:ln>
        </p:spPr>
        <p:style>
          <a:lnRef idx="2">
            <a:schemeClr val="accent3"/>
          </a:lnRef>
          <a:fillRef idx="1">
            <a:schemeClr val="lt1"/>
          </a:fillRef>
          <a:effectRef idx="0">
            <a:schemeClr val="accent3"/>
          </a:effectRef>
          <a:fontRef idx="minor">
            <a:schemeClr val="dk1"/>
          </a:fontRef>
        </p:style>
        <p:txBody>
          <a:bodyPr wrap="none">
            <a:spAutoFit/>
          </a:bodyPr>
          <a:lstStyle/>
          <a:p>
            <a:pPr algn="ctr" fontAlgn="auto">
              <a:spcBef>
                <a:spcPts val="0"/>
              </a:spcBef>
              <a:spcAft>
                <a:spcPts val="0"/>
              </a:spcAft>
              <a:defRPr/>
            </a:pPr>
            <a:r>
              <a:rPr lang="zh-CN" altLang="en-US" sz="5400" b="1" dirty="0">
                <a:ln w="12700">
                  <a:solidFill>
                    <a:schemeClr val="accent3">
                      <a:lumMod val="50000"/>
                    </a:schemeClr>
                  </a:solidFill>
                  <a:prstDash val="solid"/>
                </a:ln>
                <a:pattFill prst="narHorz">
                  <a:fgClr>
                    <a:schemeClr val="accent3"/>
                  </a:fgClr>
                  <a:bgClr>
                    <a:schemeClr val="accent3">
                      <a:lumMod val="40000"/>
                      <a:lumOff val="60000"/>
                    </a:schemeClr>
                  </a:bgClr>
                </a:pattFill>
                <a:effectLst>
                  <a:innerShdw blurRad="177800">
                    <a:schemeClr val="accent3">
                      <a:lumMod val="50000"/>
                    </a:schemeClr>
                  </a:innerShdw>
                </a:effectLst>
                <a:latin typeface="黑体" pitchFamily="49" charset="-122"/>
                <a:ea typeface="黑体" pitchFamily="49" charset="-122"/>
              </a:rPr>
              <a:t>谢谢！</a:t>
            </a:r>
            <a:endParaRPr lang="en-US" altLang="zh-CN" sz="5400" b="1" dirty="0">
              <a:ln w="12700">
                <a:solidFill>
                  <a:schemeClr val="accent3">
                    <a:lumMod val="50000"/>
                  </a:schemeClr>
                </a:solidFill>
                <a:prstDash val="solid"/>
              </a:ln>
              <a:pattFill prst="narHorz">
                <a:fgClr>
                  <a:schemeClr val="accent3"/>
                </a:fgClr>
                <a:bgClr>
                  <a:schemeClr val="accent3">
                    <a:lumMod val="40000"/>
                    <a:lumOff val="60000"/>
                  </a:schemeClr>
                </a:bgClr>
              </a:pattFill>
              <a:effectLst>
                <a:innerShdw blurRad="177800">
                  <a:schemeClr val="accent3">
                    <a:lumMod val="50000"/>
                  </a:schemeClr>
                </a:innerShdw>
              </a:effectLst>
              <a:latin typeface="黑体" pitchFamily="49" charset="-122"/>
              <a:ea typeface="黑体" pitchFamily="49" charset="-122"/>
            </a:endParaRPr>
          </a:p>
          <a:p>
            <a:pPr algn="ctr" fontAlgn="auto">
              <a:spcBef>
                <a:spcPts val="0"/>
              </a:spcBef>
              <a:spcAft>
                <a:spcPts val="0"/>
              </a:spcAft>
              <a:defRPr/>
            </a:pPr>
            <a:r>
              <a:rPr lang="zh-CN" altLang="en-US" sz="5400" b="1" dirty="0">
                <a:ln w="12700">
                  <a:solidFill>
                    <a:schemeClr val="accent3">
                      <a:lumMod val="50000"/>
                    </a:schemeClr>
                  </a:solidFill>
                  <a:prstDash val="solid"/>
                </a:ln>
                <a:pattFill prst="narHorz">
                  <a:fgClr>
                    <a:schemeClr val="accent3"/>
                  </a:fgClr>
                  <a:bgClr>
                    <a:schemeClr val="accent3">
                      <a:lumMod val="40000"/>
                      <a:lumOff val="60000"/>
                    </a:schemeClr>
                  </a:bgClr>
                </a:pattFill>
                <a:effectLst>
                  <a:innerShdw blurRad="177800">
                    <a:schemeClr val="accent3">
                      <a:lumMod val="50000"/>
                    </a:schemeClr>
                  </a:innerShdw>
                </a:effectLst>
                <a:latin typeface="黑体" pitchFamily="49" charset="-122"/>
                <a:ea typeface="黑体" pitchFamily="49" charset="-122"/>
              </a:rPr>
              <a:t>请各位专家批评指正</a:t>
            </a:r>
            <a:endParaRPr lang="zh-CN" altLang="en-US" sz="5400" b="1" dirty="0">
              <a:ln w="12700">
                <a:solidFill>
                  <a:schemeClr val="accent3">
                    <a:lumMod val="50000"/>
                  </a:schemeClr>
                </a:solidFill>
                <a:prstDash val="solid"/>
              </a:ln>
              <a:pattFill prst="narHorz">
                <a:fgClr>
                  <a:schemeClr val="accent3"/>
                </a:fgClr>
                <a:bgClr>
                  <a:schemeClr val="accent3">
                    <a:lumMod val="40000"/>
                    <a:lumOff val="60000"/>
                  </a:schemeClr>
                </a:bgClr>
              </a:pattFill>
              <a:effectLst>
                <a:innerShdw blurRad="177800">
                  <a:schemeClr val="accent3">
                    <a:lumMod val="50000"/>
                  </a:schemeClr>
                </a:innerShdw>
              </a:effectLst>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直接连接符 16"/>
          <p:cNvSpPr>
            <a:spLocks noChangeShapeType="1"/>
          </p:cNvSpPr>
          <p:nvPr/>
        </p:nvSpPr>
        <p:spPr bwMode="auto">
          <a:xfrm>
            <a:off x="-20638" y="942975"/>
            <a:ext cx="9144001" cy="3175"/>
          </a:xfrm>
          <a:prstGeom prst="line">
            <a:avLst/>
          </a:prstGeom>
          <a:noFill/>
          <a:ln w="9525">
            <a:solidFill>
              <a:srgbClr val="595959"/>
            </a:solidFill>
            <a:prstDash val="sysDash"/>
            <a:round/>
            <a:headEnd/>
            <a:tailEnd/>
          </a:ln>
        </p:spPr>
        <p:txBody>
          <a:bodyPr/>
          <a:lstStyle/>
          <a:p>
            <a:endParaRPr lang="zh-CN" altLang="en-US"/>
          </a:p>
        </p:txBody>
      </p:sp>
      <p:sp>
        <p:nvSpPr>
          <p:cNvPr id="23554" name="矩形 1"/>
          <p:cNvSpPr>
            <a:spLocks noChangeArrowheads="1"/>
          </p:cNvSpPr>
          <p:nvPr/>
        </p:nvSpPr>
        <p:spPr bwMode="auto">
          <a:xfrm>
            <a:off x="377825" y="546100"/>
            <a:ext cx="3354388" cy="400050"/>
          </a:xfrm>
          <a:prstGeom prst="rect">
            <a:avLst/>
          </a:prstGeom>
          <a:noFill/>
          <a:ln w="9525">
            <a:noFill/>
            <a:miter lim="800000"/>
            <a:headEnd/>
            <a:tailEnd/>
          </a:ln>
        </p:spPr>
        <p:txBody>
          <a:bodyPr>
            <a:spAutoFit/>
          </a:bodyPr>
          <a:lstStyle/>
          <a:p>
            <a:r>
              <a:rPr lang="en-US" altLang="zh-CN" sz="2000" b="1">
                <a:latin typeface="微软雅黑" pitchFamily="34" charset="-122"/>
                <a:ea typeface="微软雅黑" pitchFamily="34" charset="-122"/>
                <a:sym typeface="微软雅黑" pitchFamily="34" charset="-122"/>
              </a:rPr>
              <a:t>│</a:t>
            </a:r>
            <a:r>
              <a:rPr lang="zh-CN" altLang="en-US" sz="2000" b="1">
                <a:latin typeface="华文细黑" pitchFamily="2" charset="-122"/>
                <a:ea typeface="华文细黑" pitchFamily="2" charset="-122"/>
                <a:sym typeface="微软雅黑" pitchFamily="34" charset="-122"/>
              </a:rPr>
              <a:t>项目简介</a:t>
            </a:r>
            <a:r>
              <a:rPr lang="en-US" altLang="zh-CN" b="1">
                <a:latin typeface="华文细黑" pitchFamily="2" charset="-122"/>
                <a:ea typeface="华文细黑" pitchFamily="2" charset="-122"/>
                <a:sym typeface="微软雅黑" pitchFamily="34" charset="-122"/>
              </a:rPr>
              <a:t>│</a:t>
            </a:r>
            <a:r>
              <a:rPr lang="zh-CN" altLang="en-US">
                <a:latin typeface="华文细黑" pitchFamily="2" charset="-122"/>
                <a:ea typeface="华文细黑" pitchFamily="2" charset="-122"/>
                <a:sym typeface="微软雅黑" pitchFamily="34" charset="-122"/>
              </a:rPr>
              <a:t>区位分析</a:t>
            </a:r>
            <a:endParaRPr lang="zh-CN" altLang="en-US">
              <a:latin typeface="华文细黑" pitchFamily="2" charset="-122"/>
              <a:ea typeface="华文细黑" pitchFamily="2" charset="-122"/>
            </a:endParaRPr>
          </a:p>
        </p:txBody>
      </p:sp>
      <p:sp>
        <p:nvSpPr>
          <p:cNvPr id="6" name="矩形 19"/>
          <p:cNvSpPr>
            <a:spLocks noChangeArrowheads="1"/>
          </p:cNvSpPr>
          <p:nvPr/>
        </p:nvSpPr>
        <p:spPr bwMode="auto">
          <a:xfrm>
            <a:off x="0" y="6499225"/>
            <a:ext cx="9144000" cy="153988"/>
          </a:xfrm>
          <a:prstGeom prst="rect">
            <a:avLst/>
          </a:prstGeom>
          <a:solidFill>
            <a:schemeClr val="accent4">
              <a:lumMod val="50000"/>
            </a:schemeClr>
          </a:solidFill>
          <a:ln>
            <a:noFill/>
          </a:ln>
          <a:extLst/>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fontAlgn="auto" hangingPunct="1">
              <a:spcBef>
                <a:spcPts val="0"/>
              </a:spcBef>
              <a:spcAft>
                <a:spcPts val="0"/>
              </a:spcAft>
              <a:defRPr/>
            </a:pPr>
            <a:endParaRPr lang="zh-CN" altLang="en-US">
              <a:solidFill>
                <a:srgbClr val="FFFFFF"/>
              </a:solidFill>
              <a:latin typeface="宋体" pitchFamily="2" charset="-122"/>
              <a:sym typeface="宋体" pitchFamily="2" charset="-122"/>
            </a:endParaRPr>
          </a:p>
        </p:txBody>
      </p:sp>
      <p:pic>
        <p:nvPicPr>
          <p:cNvPr id="2" name="图片 1"/>
          <p:cNvPicPr>
            <a:picLocks noChangeAspect="1"/>
          </p:cNvPicPr>
          <p:nvPr/>
        </p:nvPicPr>
        <p:blipFill rotWithShape="1">
          <a:blip r:embed="rId2" cstate="print">
            <a:extLst>
              <a:ext uri="{28A0092B-C50C-407E-A947-70E740481C1C}">
                <a14:useLocalDpi xmlns:a14="http://schemas.microsoft.com/office/drawing/2010/main" val="0"/>
              </a:ext>
            </a:extLst>
          </a:blip>
          <a:srcRect l="12603" t="5966" r="5066" b="6196"/>
          <a:stretch/>
        </p:blipFill>
        <p:spPr>
          <a:xfrm>
            <a:off x="35496" y="1034325"/>
            <a:ext cx="7128792" cy="5375721"/>
          </a:xfrm>
          <a:prstGeom prst="rect">
            <a:avLst/>
          </a:prstGeom>
        </p:spPr>
      </p:pic>
      <p:sp>
        <p:nvSpPr>
          <p:cNvPr id="10" name="TextBox 1"/>
          <p:cNvSpPr txBox="1">
            <a:spLocks noChangeArrowheads="1"/>
          </p:cNvSpPr>
          <p:nvPr/>
        </p:nvSpPr>
        <p:spPr bwMode="auto">
          <a:xfrm>
            <a:off x="7164287" y="942975"/>
            <a:ext cx="1959075" cy="5455340"/>
          </a:xfrm>
          <a:prstGeom prst="rect">
            <a:avLst/>
          </a:prstGeom>
          <a:noFill/>
          <a:ln w="9525">
            <a:noFill/>
            <a:miter lim="800000"/>
            <a:headEnd/>
            <a:tailEnd/>
          </a:ln>
        </p:spPr>
        <p:txBody>
          <a:bodyPr wrap="square">
            <a:spAutoFit/>
          </a:bodyPr>
          <a:lstStyle/>
          <a:p>
            <a:pPr>
              <a:lnSpc>
                <a:spcPct val="150000"/>
              </a:lnSpc>
            </a:pPr>
            <a:r>
              <a:rPr lang="zh-CN" altLang="zh-CN" sz="1100" dirty="0" smtClean="0">
                <a:latin typeface="微软雅黑" pitchFamily="34" charset="-122"/>
                <a:ea typeface="微软雅黑" pitchFamily="34" charset="-122"/>
              </a:rPr>
              <a:t>甘肃</a:t>
            </a:r>
            <a:r>
              <a:rPr lang="zh-CN" altLang="zh-CN" sz="1100" dirty="0">
                <a:latin typeface="微软雅黑" pitchFamily="34" charset="-122"/>
                <a:ea typeface="微软雅黑" pitchFamily="34" charset="-122"/>
              </a:rPr>
              <a:t>科技馆地处兰州市安宁区迎门滩，</a:t>
            </a:r>
            <a:r>
              <a:rPr lang="en-US" altLang="zh-CN" sz="1100" dirty="0">
                <a:latin typeface="微软雅黑" pitchFamily="34" charset="-122"/>
                <a:ea typeface="微软雅黑" pitchFamily="34" charset="-122"/>
              </a:rPr>
              <a:t>T591#</a:t>
            </a:r>
            <a:r>
              <a:rPr lang="zh-CN" altLang="zh-CN" sz="1100" dirty="0">
                <a:latin typeface="微软雅黑" pitchFamily="34" charset="-122"/>
                <a:ea typeface="微软雅黑" pitchFamily="34" charset="-122"/>
              </a:rPr>
              <a:t>规划路北侧、</a:t>
            </a:r>
            <a:r>
              <a:rPr lang="en-US" altLang="zh-CN" sz="1100" dirty="0">
                <a:latin typeface="微软雅黑" pitchFamily="34" charset="-122"/>
                <a:ea typeface="微软雅黑" pitchFamily="34" charset="-122"/>
              </a:rPr>
              <a:t>S568#</a:t>
            </a:r>
            <a:r>
              <a:rPr lang="zh-CN" altLang="zh-CN" sz="1100" dirty="0">
                <a:latin typeface="微软雅黑" pitchFamily="34" charset="-122"/>
                <a:ea typeface="微软雅黑" pitchFamily="34" charset="-122"/>
              </a:rPr>
              <a:t>规划路西侧。场地地势平坦，地貌单元上划分为兰州市黄河北岸Ⅱ级阶地。各地层层面较平坦、连续，均匀性较好。土层分布为：杂填土层、黄土状粉土层、粉细砂层、卵石层。其中黄土状粉土层具有</a:t>
            </a:r>
            <a:r>
              <a:rPr lang="en-US" altLang="zh-CN" sz="1100" dirty="0">
                <a:latin typeface="微软雅黑" pitchFamily="34" charset="-122"/>
                <a:ea typeface="微软雅黑" pitchFamily="34" charset="-122"/>
              </a:rPr>
              <a:t>I</a:t>
            </a:r>
            <a:r>
              <a:rPr lang="zh-CN" altLang="zh-CN" sz="1100" dirty="0">
                <a:latin typeface="微软雅黑" pitchFamily="34" charset="-122"/>
                <a:ea typeface="微软雅黑" pitchFamily="34" charset="-122"/>
              </a:rPr>
              <a:t>级非自重陷性。拟建场地无易液化土、人工挖填方土等其它不良地震效应。整个建筑场地属抗震有利地段。建设场地内未发现危害性地质现象，适宜拟建物的修建。其建设区位良好，交通便捷，整个地块形状规则，场地现状为空地，经过多次回填及整平，地形相对平坦</a:t>
            </a:r>
            <a:r>
              <a:rPr lang="zh-CN" altLang="zh-CN" sz="1200" dirty="0">
                <a:latin typeface="微软雅黑" pitchFamily="34" charset="-122"/>
                <a:ea typeface="微软雅黑" pitchFamily="34" charset="-122"/>
              </a:rPr>
              <a:t>。</a:t>
            </a:r>
            <a:endParaRPr lang="zh-CN" altLang="en-US" sz="1200" dirty="0">
              <a:latin typeface="微软雅黑" pitchFamily="34" charset="-122"/>
              <a:ea typeface="微软雅黑" pitchFamily="34" charset="-122"/>
            </a:endParaRPr>
          </a:p>
          <a:p>
            <a:endParaRPr lang="zh-CN" altLang="en-US" sz="1400" dirty="0">
              <a:latin typeface="微软雅黑" pitchFamily="34" charset="-122"/>
              <a:ea typeface="微软雅黑" pitchFamily="34" charset="-122"/>
            </a:endParaRPr>
          </a:p>
        </p:txBody>
      </p:sp>
    </p:spTree>
  </p:cSld>
  <p:clrMapOvr>
    <a:masterClrMapping/>
  </p:clrMapOvr>
  <mc:AlternateContent xmlns:mc="http://schemas.openxmlformats.org/markup-compatibility/2006" xmlns:p14="http://schemas.microsoft.com/office/powerpoint/2010/main">
    <mc:Choice Requires="p14">
      <p:transition spd="slow" p14:dur="2000" advTm="28033"/>
    </mc:Choice>
    <mc:Fallback xmlns="">
      <p:transition spd="slow" advTm="28033"/>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直接连接符 16"/>
          <p:cNvSpPr>
            <a:spLocks noChangeShapeType="1"/>
          </p:cNvSpPr>
          <p:nvPr/>
        </p:nvSpPr>
        <p:spPr bwMode="auto">
          <a:xfrm>
            <a:off x="-20638" y="942975"/>
            <a:ext cx="9144001" cy="3175"/>
          </a:xfrm>
          <a:prstGeom prst="line">
            <a:avLst/>
          </a:prstGeom>
          <a:noFill/>
          <a:ln w="9525">
            <a:solidFill>
              <a:srgbClr val="595959"/>
            </a:solidFill>
            <a:prstDash val="sysDash"/>
            <a:round/>
            <a:headEnd/>
            <a:tailEnd/>
          </a:ln>
        </p:spPr>
        <p:txBody>
          <a:bodyPr/>
          <a:lstStyle/>
          <a:p>
            <a:endParaRPr lang="zh-CN" altLang="en-US"/>
          </a:p>
        </p:txBody>
      </p:sp>
      <p:sp>
        <p:nvSpPr>
          <p:cNvPr id="24578" name="矩形 1"/>
          <p:cNvSpPr>
            <a:spLocks noChangeArrowheads="1"/>
          </p:cNvSpPr>
          <p:nvPr/>
        </p:nvSpPr>
        <p:spPr bwMode="auto">
          <a:xfrm>
            <a:off x="377825" y="546100"/>
            <a:ext cx="3354388" cy="400050"/>
          </a:xfrm>
          <a:prstGeom prst="rect">
            <a:avLst/>
          </a:prstGeom>
          <a:noFill/>
          <a:ln w="9525">
            <a:noFill/>
            <a:miter lim="800000"/>
            <a:headEnd/>
            <a:tailEnd/>
          </a:ln>
        </p:spPr>
        <p:txBody>
          <a:bodyPr>
            <a:spAutoFit/>
          </a:bodyPr>
          <a:lstStyle/>
          <a:p>
            <a:r>
              <a:rPr lang="en-US" altLang="zh-CN" sz="2000" b="1">
                <a:latin typeface="微软雅黑" pitchFamily="34" charset="-122"/>
                <a:ea typeface="微软雅黑" pitchFamily="34" charset="-122"/>
                <a:sym typeface="微软雅黑" pitchFamily="34" charset="-122"/>
              </a:rPr>
              <a:t>│</a:t>
            </a:r>
            <a:r>
              <a:rPr lang="zh-CN" altLang="en-US" sz="2000" b="1">
                <a:latin typeface="华文细黑" pitchFamily="2" charset="-122"/>
                <a:ea typeface="华文细黑" pitchFamily="2" charset="-122"/>
                <a:sym typeface="微软雅黑" pitchFamily="34" charset="-122"/>
              </a:rPr>
              <a:t>项目简介</a:t>
            </a:r>
            <a:r>
              <a:rPr lang="en-US" altLang="zh-CN" b="1">
                <a:latin typeface="华文细黑" pitchFamily="2" charset="-122"/>
                <a:ea typeface="华文细黑" pitchFamily="2" charset="-122"/>
                <a:sym typeface="微软雅黑" pitchFamily="34" charset="-122"/>
              </a:rPr>
              <a:t>│</a:t>
            </a:r>
            <a:r>
              <a:rPr lang="zh-CN" altLang="en-US">
                <a:latin typeface="华文细黑" pitchFamily="2" charset="-122"/>
                <a:ea typeface="华文细黑" pitchFamily="2" charset="-122"/>
                <a:sym typeface="微软雅黑" pitchFamily="34" charset="-122"/>
              </a:rPr>
              <a:t>基本情况</a:t>
            </a:r>
            <a:endParaRPr lang="zh-CN" altLang="en-US">
              <a:latin typeface="华文细黑" pitchFamily="2" charset="-122"/>
              <a:ea typeface="华文细黑" pitchFamily="2" charset="-122"/>
            </a:endParaRPr>
          </a:p>
        </p:txBody>
      </p:sp>
      <p:sp>
        <p:nvSpPr>
          <p:cNvPr id="6" name="矩形 19"/>
          <p:cNvSpPr>
            <a:spLocks noChangeArrowheads="1"/>
          </p:cNvSpPr>
          <p:nvPr/>
        </p:nvSpPr>
        <p:spPr bwMode="auto">
          <a:xfrm>
            <a:off x="0" y="6499225"/>
            <a:ext cx="9144000" cy="153988"/>
          </a:xfrm>
          <a:prstGeom prst="rect">
            <a:avLst/>
          </a:prstGeom>
          <a:solidFill>
            <a:schemeClr val="accent4">
              <a:lumMod val="50000"/>
            </a:schemeClr>
          </a:solidFill>
          <a:ln>
            <a:noFill/>
          </a:ln>
          <a:extLst/>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fontAlgn="auto" hangingPunct="1">
              <a:spcBef>
                <a:spcPts val="0"/>
              </a:spcBef>
              <a:spcAft>
                <a:spcPts val="0"/>
              </a:spcAft>
              <a:defRPr/>
            </a:pPr>
            <a:endParaRPr lang="zh-CN" altLang="en-US">
              <a:solidFill>
                <a:srgbClr val="FFFFFF"/>
              </a:solidFill>
              <a:latin typeface="宋体" pitchFamily="2" charset="-122"/>
              <a:sym typeface="宋体" pitchFamily="2" charset="-122"/>
            </a:endParaRPr>
          </a:p>
        </p:txBody>
      </p:sp>
      <p:sp>
        <p:nvSpPr>
          <p:cNvPr id="24581" name="TextBox 1"/>
          <p:cNvSpPr txBox="1">
            <a:spLocks noChangeArrowheads="1"/>
          </p:cNvSpPr>
          <p:nvPr/>
        </p:nvSpPr>
        <p:spPr bwMode="auto">
          <a:xfrm>
            <a:off x="4967288" y="1268413"/>
            <a:ext cx="3959225" cy="700576"/>
          </a:xfrm>
          <a:prstGeom prst="rect">
            <a:avLst/>
          </a:prstGeom>
          <a:noFill/>
          <a:ln w="9525">
            <a:noFill/>
            <a:miter lim="800000"/>
            <a:headEnd/>
            <a:tailEnd/>
          </a:ln>
        </p:spPr>
        <p:txBody>
          <a:bodyPr>
            <a:spAutoFit/>
          </a:bodyPr>
          <a:lstStyle/>
          <a:p>
            <a:pPr>
              <a:lnSpc>
                <a:spcPct val="150000"/>
              </a:lnSpc>
            </a:pPr>
            <a:r>
              <a:rPr lang="zh-CN" altLang="zh-CN" sz="1400" dirty="0">
                <a:latin typeface="微软雅黑" pitchFamily="34" charset="-122"/>
                <a:ea typeface="微软雅黑" pitchFamily="34" charset="-122"/>
              </a:rPr>
              <a:t>甘肃科技馆地处兰州市安宁区迎门滩，</a:t>
            </a:r>
            <a:r>
              <a:rPr lang="en-US" altLang="zh-CN" sz="1400" dirty="0">
                <a:latin typeface="微软雅黑" pitchFamily="34" charset="-122"/>
                <a:ea typeface="微软雅黑" pitchFamily="34" charset="-122"/>
              </a:rPr>
              <a:t>T591#</a:t>
            </a:r>
            <a:r>
              <a:rPr lang="zh-CN" altLang="zh-CN" sz="1400" dirty="0">
                <a:latin typeface="微软雅黑" pitchFamily="34" charset="-122"/>
                <a:ea typeface="微软雅黑" pitchFamily="34" charset="-122"/>
              </a:rPr>
              <a:t>规划路北侧、</a:t>
            </a:r>
            <a:r>
              <a:rPr lang="en-US" altLang="zh-CN" sz="1400" dirty="0">
                <a:latin typeface="微软雅黑" pitchFamily="34" charset="-122"/>
                <a:ea typeface="微软雅黑" pitchFamily="34" charset="-122"/>
              </a:rPr>
              <a:t>S568#</a:t>
            </a:r>
            <a:r>
              <a:rPr lang="zh-CN" altLang="zh-CN" sz="1400" dirty="0">
                <a:latin typeface="微软雅黑" pitchFamily="34" charset="-122"/>
                <a:ea typeface="微软雅黑" pitchFamily="34" charset="-122"/>
              </a:rPr>
              <a:t>规划路西侧。</a:t>
            </a:r>
            <a:endParaRPr lang="zh-CN" altLang="en-US" sz="1400" dirty="0">
              <a:latin typeface="微软雅黑" pitchFamily="34" charset="-122"/>
              <a:ea typeface="微软雅黑" pitchFamily="34" charset="-122"/>
            </a:endParaRPr>
          </a:p>
        </p:txBody>
      </p:sp>
      <p:pic>
        <p:nvPicPr>
          <p:cNvPr id="2" name="图片 1"/>
          <p:cNvPicPr>
            <a:picLocks noChangeAspect="1"/>
          </p:cNvPicPr>
          <p:nvPr/>
        </p:nvPicPr>
        <p:blipFill rotWithShape="1">
          <a:blip r:embed="rId2" cstate="print">
            <a:extLst>
              <a:ext uri="{28A0092B-C50C-407E-A947-70E740481C1C}">
                <a14:useLocalDpi xmlns:a14="http://schemas.microsoft.com/office/drawing/2010/main" val="0"/>
              </a:ext>
            </a:extLst>
          </a:blip>
          <a:srcRect l="10187" t="3430" r="2212" b="2249"/>
          <a:stretch/>
        </p:blipFill>
        <p:spPr>
          <a:xfrm>
            <a:off x="5364088" y="2060848"/>
            <a:ext cx="3133713" cy="4008236"/>
          </a:xfrm>
          <a:prstGeom prst="rect">
            <a:avLst/>
          </a:prstGeom>
        </p:spPr>
      </p:pic>
      <p:pic>
        <p:nvPicPr>
          <p:cNvPr id="4" name="图片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16200000">
            <a:off x="806" y="2184326"/>
            <a:ext cx="4760750" cy="3080810"/>
          </a:xfrm>
          <a:prstGeom prst="rect">
            <a:avLst/>
          </a:prstGeom>
        </p:spPr>
      </p:pic>
      <p:sp>
        <p:nvSpPr>
          <p:cNvPr id="10" name="TextBox 1"/>
          <p:cNvSpPr txBox="1">
            <a:spLocks noChangeArrowheads="1"/>
          </p:cNvSpPr>
          <p:nvPr/>
        </p:nvSpPr>
        <p:spPr bwMode="auto">
          <a:xfrm>
            <a:off x="1507732" y="1014106"/>
            <a:ext cx="1368152" cy="415498"/>
          </a:xfrm>
          <a:prstGeom prst="rect">
            <a:avLst/>
          </a:prstGeom>
          <a:noFill/>
          <a:ln w="9525">
            <a:noFill/>
            <a:miter lim="800000"/>
            <a:headEnd/>
            <a:tailEnd/>
          </a:ln>
        </p:spPr>
        <p:txBody>
          <a:bodyPr wrap="square">
            <a:spAutoFit/>
          </a:bodyPr>
          <a:lstStyle/>
          <a:p>
            <a:pPr>
              <a:lnSpc>
                <a:spcPct val="150000"/>
              </a:lnSpc>
            </a:pPr>
            <a:r>
              <a:rPr lang="zh-CN" altLang="en-US" sz="1400" dirty="0" smtClean="0">
                <a:latin typeface="微软雅黑" pitchFamily="34" charset="-122"/>
                <a:ea typeface="微软雅黑" pitchFamily="34" charset="-122"/>
              </a:rPr>
              <a:t>技术经济指标</a:t>
            </a:r>
            <a:endParaRPr lang="zh-CN" altLang="en-US" sz="1400" dirty="0">
              <a:latin typeface="微软雅黑" pitchFamily="34" charset="-122"/>
              <a:ea typeface="微软雅黑" pitchFamily="34" charset="-122"/>
            </a:endParaRPr>
          </a:p>
        </p:txBody>
      </p:sp>
    </p:spTree>
  </p:cSld>
  <p:clrMapOvr>
    <a:masterClrMapping/>
  </p:clrMapOvr>
  <mc:AlternateContent xmlns:mc="http://schemas.openxmlformats.org/markup-compatibility/2006" xmlns:p14="http://schemas.microsoft.com/office/powerpoint/2010/main">
    <mc:Choice Requires="p14">
      <p:transition spd="slow" p14:dur="2000" advTm="40902"/>
    </mc:Choice>
    <mc:Fallback xmlns="">
      <p:transition spd="slow" advTm="40902"/>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椭圆 33"/>
          <p:cNvSpPr/>
          <p:nvPr/>
        </p:nvSpPr>
        <p:spPr>
          <a:xfrm>
            <a:off x="841375" y="3857947"/>
            <a:ext cx="1119187" cy="1104900"/>
          </a:xfrm>
          <a:prstGeom prst="ellipse">
            <a:avLst/>
          </a:prstGeom>
          <a:gradFill flip="none" rotWithShape="1">
            <a:gsLst>
              <a:gs pos="0">
                <a:schemeClr val="bg1"/>
              </a:gs>
              <a:gs pos="70000">
                <a:schemeClr val="bg1"/>
              </a:gs>
              <a:gs pos="100000">
                <a:schemeClr val="bg1">
                  <a:lumMod val="50000"/>
                  <a:alpha val="79000"/>
                </a:scheme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altLang="zh-CN" sz="4000" b="1" dirty="0">
                <a:solidFill>
                  <a:schemeClr val="tx1">
                    <a:lumMod val="65000"/>
                    <a:lumOff val="35000"/>
                  </a:schemeClr>
                </a:solidFill>
                <a:latin typeface="Agency FB" pitchFamily="34" charset="0"/>
                <a:ea typeface="Arial Unicode MS" pitchFamily="34" charset="-122"/>
                <a:cs typeface="Arial Unicode MS" pitchFamily="34" charset="-122"/>
              </a:rPr>
              <a:t>01</a:t>
            </a:r>
            <a:endParaRPr lang="zh-CN" altLang="en-US" b="1" dirty="0">
              <a:solidFill>
                <a:schemeClr val="tx1">
                  <a:lumMod val="65000"/>
                  <a:lumOff val="35000"/>
                </a:schemeClr>
              </a:solidFill>
              <a:latin typeface="Agency FB" pitchFamily="34" charset="0"/>
              <a:ea typeface="Arial Unicode MS" pitchFamily="34" charset="-122"/>
              <a:cs typeface="Arial Unicode MS" pitchFamily="34" charset="-122"/>
            </a:endParaRPr>
          </a:p>
        </p:txBody>
      </p:sp>
      <p:sp>
        <p:nvSpPr>
          <p:cNvPr id="35" name="椭圆 34"/>
          <p:cNvSpPr/>
          <p:nvPr/>
        </p:nvSpPr>
        <p:spPr>
          <a:xfrm>
            <a:off x="2749550" y="2008510"/>
            <a:ext cx="1041400" cy="1027112"/>
          </a:xfrm>
          <a:prstGeom prst="ellipse">
            <a:avLst/>
          </a:prstGeom>
          <a:gradFill flip="none" rotWithShape="1">
            <a:gsLst>
              <a:gs pos="0">
                <a:schemeClr val="bg1"/>
              </a:gs>
              <a:gs pos="70000">
                <a:schemeClr val="bg1"/>
              </a:gs>
              <a:gs pos="100000">
                <a:schemeClr val="bg1">
                  <a:lumMod val="50000"/>
                  <a:alpha val="79000"/>
                </a:scheme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altLang="zh-CN" sz="4000" b="1" dirty="0">
                <a:solidFill>
                  <a:schemeClr val="tx1">
                    <a:lumMod val="65000"/>
                    <a:lumOff val="35000"/>
                  </a:schemeClr>
                </a:solidFill>
                <a:latin typeface="Agency FB" pitchFamily="34" charset="0"/>
                <a:ea typeface="Arial Unicode MS" pitchFamily="34" charset="-122"/>
                <a:cs typeface="Arial Unicode MS" pitchFamily="34" charset="-122"/>
              </a:rPr>
              <a:t>02</a:t>
            </a:r>
            <a:endParaRPr lang="zh-CN" altLang="en-US" b="1" dirty="0">
              <a:solidFill>
                <a:schemeClr val="tx1">
                  <a:lumMod val="65000"/>
                  <a:lumOff val="35000"/>
                </a:schemeClr>
              </a:solidFill>
              <a:latin typeface="Agency FB" pitchFamily="34" charset="0"/>
              <a:ea typeface="Arial Unicode MS" pitchFamily="34" charset="-122"/>
              <a:cs typeface="Arial Unicode MS" pitchFamily="34" charset="-122"/>
            </a:endParaRPr>
          </a:p>
        </p:txBody>
      </p:sp>
      <p:sp>
        <p:nvSpPr>
          <p:cNvPr id="36" name="矩形 35"/>
          <p:cNvSpPr/>
          <p:nvPr/>
        </p:nvSpPr>
        <p:spPr>
          <a:xfrm>
            <a:off x="0" y="3068960"/>
            <a:ext cx="3257550" cy="161925"/>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7" name="椭圆 36"/>
          <p:cNvSpPr/>
          <p:nvPr/>
        </p:nvSpPr>
        <p:spPr>
          <a:xfrm>
            <a:off x="2727325" y="2005335"/>
            <a:ext cx="1058862" cy="1044575"/>
          </a:xfrm>
          <a:prstGeom prst="ellipse">
            <a:avLst/>
          </a:prstGeom>
          <a:gradFill flip="none" rotWithShape="1">
            <a:gsLst>
              <a:gs pos="0">
                <a:schemeClr val="bg1"/>
              </a:gs>
              <a:gs pos="70000">
                <a:schemeClr val="bg1"/>
              </a:gs>
              <a:gs pos="100000">
                <a:schemeClr val="bg1">
                  <a:lumMod val="50000"/>
                  <a:alpha val="79000"/>
                </a:scheme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altLang="zh-CN" sz="4000" b="1" dirty="0">
                <a:solidFill>
                  <a:schemeClr val="tx1">
                    <a:lumMod val="65000"/>
                    <a:lumOff val="35000"/>
                  </a:schemeClr>
                </a:solidFill>
                <a:latin typeface="Agency FB" pitchFamily="34" charset="0"/>
                <a:ea typeface="Arial Unicode MS" pitchFamily="34" charset="-122"/>
                <a:cs typeface="Arial Unicode MS" pitchFamily="34" charset="-122"/>
              </a:rPr>
              <a:t>02</a:t>
            </a:r>
            <a:endParaRPr lang="zh-CN" altLang="en-US" b="1" dirty="0">
              <a:solidFill>
                <a:schemeClr val="tx1">
                  <a:lumMod val="65000"/>
                  <a:lumOff val="35000"/>
                </a:schemeClr>
              </a:solidFill>
              <a:latin typeface="Agency FB" pitchFamily="34" charset="0"/>
              <a:ea typeface="Arial Unicode MS" pitchFamily="34" charset="-122"/>
              <a:cs typeface="Arial Unicode MS" pitchFamily="34" charset="-122"/>
            </a:endParaRPr>
          </a:p>
        </p:txBody>
      </p:sp>
      <p:sp>
        <p:nvSpPr>
          <p:cNvPr id="38" name="矩形 37"/>
          <p:cNvSpPr/>
          <p:nvPr/>
        </p:nvSpPr>
        <p:spPr>
          <a:xfrm flipV="1">
            <a:off x="-7938" y="3708722"/>
            <a:ext cx="1416050" cy="161925"/>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9" name="同心圆 38"/>
          <p:cNvSpPr/>
          <p:nvPr/>
        </p:nvSpPr>
        <p:spPr>
          <a:xfrm rot="10800000">
            <a:off x="688975" y="3708722"/>
            <a:ext cx="1423987" cy="1403350"/>
          </a:xfrm>
          <a:prstGeom prst="donut">
            <a:avLst>
              <a:gd name="adj" fmla="val 13848"/>
            </a:avLst>
          </a:prstGeom>
          <a:gradFill>
            <a:gsLst>
              <a:gs pos="0">
                <a:schemeClr val="accent6">
                  <a:lumMod val="100000"/>
                </a:schemeClr>
              </a:gs>
              <a:gs pos="79000">
                <a:schemeClr val="accent6">
                  <a:lumMod val="75000"/>
                </a:schemeClr>
              </a:gs>
              <a:gs pos="80000">
                <a:srgbClr val="FFC000"/>
              </a:gs>
              <a:gs pos="100000">
                <a:srgbClr val="FFC000"/>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tx1"/>
              </a:solidFill>
            </a:endParaRPr>
          </a:p>
        </p:txBody>
      </p:sp>
      <p:grpSp>
        <p:nvGrpSpPr>
          <p:cNvPr id="40" name="组合 39"/>
          <p:cNvGrpSpPr/>
          <p:nvPr/>
        </p:nvGrpSpPr>
        <p:grpSpPr>
          <a:xfrm rot="10800000">
            <a:off x="4517694" y="3406490"/>
            <a:ext cx="1423818" cy="1404156"/>
            <a:chOff x="3347864" y="1268760"/>
            <a:chExt cx="1872208" cy="1872208"/>
          </a:xfrm>
          <a:gradFill>
            <a:gsLst>
              <a:gs pos="0">
                <a:schemeClr val="accent6">
                  <a:lumMod val="100000"/>
                </a:schemeClr>
              </a:gs>
              <a:gs pos="79000">
                <a:schemeClr val="accent6">
                  <a:lumMod val="75000"/>
                </a:schemeClr>
              </a:gs>
              <a:gs pos="80000">
                <a:srgbClr val="FFC000"/>
              </a:gs>
              <a:gs pos="100000">
                <a:srgbClr val="FFC000"/>
              </a:gs>
            </a:gsLst>
            <a:lin ang="5400000" scaled="0"/>
          </a:gradFill>
        </p:grpSpPr>
        <p:sp>
          <p:nvSpPr>
            <p:cNvPr id="41" name="同心圆 40"/>
            <p:cNvSpPr/>
            <p:nvPr/>
          </p:nvSpPr>
          <p:spPr>
            <a:xfrm>
              <a:off x="3347864" y="1268760"/>
              <a:ext cx="1872208" cy="1872208"/>
            </a:xfrm>
            <a:prstGeom prst="donut">
              <a:avLst>
                <a:gd name="adj" fmla="val 13848"/>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tx1"/>
                </a:solidFill>
              </a:endParaRPr>
            </a:p>
          </p:txBody>
        </p:sp>
        <p:sp>
          <p:nvSpPr>
            <p:cNvPr id="42" name="椭圆 41"/>
            <p:cNvSpPr/>
            <p:nvPr/>
          </p:nvSpPr>
          <p:spPr>
            <a:xfrm>
              <a:off x="3599892" y="1520788"/>
              <a:ext cx="1368152" cy="136815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altLang="zh-CN" sz="4000" b="1" dirty="0">
                  <a:solidFill>
                    <a:schemeClr val="tx1">
                      <a:lumMod val="65000"/>
                      <a:lumOff val="35000"/>
                    </a:schemeClr>
                  </a:solidFill>
                  <a:latin typeface="Agency FB" pitchFamily="34" charset="0"/>
                  <a:ea typeface="Arial Unicode MS" pitchFamily="34" charset="-122"/>
                  <a:cs typeface="Arial Unicode MS" pitchFamily="34" charset="-122"/>
                </a:rPr>
                <a:t>02</a:t>
              </a:r>
              <a:endParaRPr lang="zh-CN" altLang="en-US" b="1" dirty="0">
                <a:solidFill>
                  <a:schemeClr val="tx1">
                    <a:lumMod val="65000"/>
                    <a:lumOff val="35000"/>
                  </a:schemeClr>
                </a:solidFill>
                <a:latin typeface="Agency FB" pitchFamily="34" charset="0"/>
                <a:ea typeface="Arial Unicode MS" pitchFamily="34" charset="-122"/>
                <a:cs typeface="Arial Unicode MS" pitchFamily="34" charset="-122"/>
              </a:endParaRPr>
            </a:p>
          </p:txBody>
        </p:sp>
      </p:grpSp>
      <p:sp>
        <p:nvSpPr>
          <p:cNvPr id="43" name="矩形 42"/>
          <p:cNvSpPr/>
          <p:nvPr/>
        </p:nvSpPr>
        <p:spPr>
          <a:xfrm>
            <a:off x="7937" y="3407097"/>
            <a:ext cx="5233988" cy="161925"/>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44" name="椭圆 43"/>
          <p:cNvSpPr/>
          <p:nvPr/>
        </p:nvSpPr>
        <p:spPr>
          <a:xfrm>
            <a:off x="4678362" y="3583310"/>
            <a:ext cx="1076325" cy="1062037"/>
          </a:xfrm>
          <a:prstGeom prst="ellipse">
            <a:avLst/>
          </a:prstGeom>
          <a:gradFill flip="none" rotWithShape="1">
            <a:gsLst>
              <a:gs pos="0">
                <a:schemeClr val="bg1"/>
              </a:gs>
              <a:gs pos="70000">
                <a:schemeClr val="bg1"/>
              </a:gs>
              <a:gs pos="100000">
                <a:schemeClr val="bg1">
                  <a:lumMod val="50000"/>
                  <a:alpha val="79000"/>
                </a:scheme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altLang="zh-CN" sz="4000" b="1" dirty="0">
                <a:solidFill>
                  <a:schemeClr val="tx1">
                    <a:lumMod val="65000"/>
                    <a:lumOff val="35000"/>
                  </a:schemeClr>
                </a:solidFill>
                <a:latin typeface="Agency FB" pitchFamily="34" charset="0"/>
                <a:ea typeface="Arial Unicode MS" pitchFamily="34" charset="-122"/>
                <a:cs typeface="Arial Unicode MS" pitchFamily="34" charset="-122"/>
              </a:rPr>
              <a:t>03</a:t>
            </a:r>
            <a:endParaRPr lang="zh-CN" altLang="en-US" b="1" dirty="0">
              <a:solidFill>
                <a:schemeClr val="tx1">
                  <a:lumMod val="65000"/>
                  <a:lumOff val="35000"/>
                </a:schemeClr>
              </a:solidFill>
              <a:latin typeface="Agency FB" pitchFamily="34" charset="0"/>
              <a:ea typeface="Arial Unicode MS" pitchFamily="34" charset="-122"/>
              <a:cs typeface="Arial Unicode MS" pitchFamily="34" charset="-122"/>
            </a:endParaRPr>
          </a:p>
        </p:txBody>
      </p:sp>
      <p:sp>
        <p:nvSpPr>
          <p:cNvPr id="45" name="同心圆 44"/>
          <p:cNvSpPr/>
          <p:nvPr/>
        </p:nvSpPr>
        <p:spPr>
          <a:xfrm>
            <a:off x="2557462" y="1827535"/>
            <a:ext cx="1423988" cy="1403350"/>
          </a:xfrm>
          <a:prstGeom prst="donut">
            <a:avLst>
              <a:gd name="adj" fmla="val 13848"/>
            </a:avLst>
          </a:prstGeom>
          <a:gradFill>
            <a:gsLst>
              <a:gs pos="0">
                <a:schemeClr val="accent6">
                  <a:lumMod val="100000"/>
                </a:schemeClr>
              </a:gs>
              <a:gs pos="79000">
                <a:schemeClr val="accent6">
                  <a:lumMod val="75000"/>
                </a:schemeClr>
              </a:gs>
              <a:gs pos="80000">
                <a:srgbClr val="FFC000"/>
              </a:gs>
              <a:gs pos="100000">
                <a:srgbClr val="FFC000"/>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tx1"/>
              </a:solidFill>
            </a:endParaRPr>
          </a:p>
        </p:txBody>
      </p:sp>
      <p:sp>
        <p:nvSpPr>
          <p:cNvPr id="47" name="TextBox 46"/>
          <p:cNvSpPr txBox="1"/>
          <p:nvPr/>
        </p:nvSpPr>
        <p:spPr>
          <a:xfrm>
            <a:off x="2219325" y="3737297"/>
            <a:ext cx="1414462" cy="1052513"/>
          </a:xfrm>
          <a:prstGeom prst="rect">
            <a:avLst/>
          </a:prstGeom>
          <a:noFill/>
        </p:spPr>
        <p:txBody>
          <a:bodyPr wrap="none">
            <a:spAutoFit/>
          </a:bodyPr>
          <a:lstStyle/>
          <a:p>
            <a:pPr fontAlgn="auto">
              <a:spcBef>
                <a:spcPts val="0"/>
              </a:spcBef>
              <a:spcAft>
                <a:spcPts val="0"/>
              </a:spcAft>
              <a:defRPr/>
            </a:pPr>
            <a:r>
              <a:rPr lang="zh-CN" altLang="en-US" sz="2400" b="1" dirty="0">
                <a:solidFill>
                  <a:schemeClr val="bg1">
                    <a:lumMod val="75000"/>
                  </a:schemeClr>
                </a:solidFill>
                <a:latin typeface="华文细黑" panose="02010600040101010101" pitchFamily="2" charset="-122"/>
                <a:ea typeface="华文细黑" panose="02010600040101010101" pitchFamily="2" charset="-122"/>
              </a:rPr>
              <a:t>项目简介</a:t>
            </a:r>
            <a:endParaRPr lang="en-US" altLang="zh-CN" sz="2400" b="1" dirty="0">
              <a:solidFill>
                <a:schemeClr val="bg1">
                  <a:lumMod val="75000"/>
                </a:schemeClr>
              </a:solidFill>
              <a:latin typeface="华文细黑" panose="02010600040101010101" pitchFamily="2" charset="-122"/>
              <a:ea typeface="华文细黑" panose="02010600040101010101" pitchFamily="2" charset="-122"/>
            </a:endParaRPr>
          </a:p>
          <a:p>
            <a:pPr marL="342900" indent="-342900" fontAlgn="auto">
              <a:spcBef>
                <a:spcPct val="20000"/>
              </a:spcBef>
              <a:spcAft>
                <a:spcPts val="0"/>
              </a:spcAft>
              <a:buClr>
                <a:srgbClr val="A3032F"/>
              </a:buClr>
              <a:buSzPct val="150000"/>
              <a:buFont typeface="Wingdings" pitchFamily="2" charset="2"/>
              <a:buChar char="§"/>
              <a:defRPr/>
            </a:pPr>
            <a:r>
              <a:rPr lang="zh-CN" altLang="en-US" sz="1600" dirty="0">
                <a:solidFill>
                  <a:schemeClr val="bg1">
                    <a:lumMod val="75000"/>
                  </a:schemeClr>
                </a:solidFill>
                <a:latin typeface="华文细黑" pitchFamily="2" charset="-122"/>
                <a:ea typeface="华文细黑" pitchFamily="2" charset="-122"/>
                <a:cs typeface="Times New Roman" pitchFamily="18" charset="0"/>
              </a:rPr>
              <a:t>区位分析</a:t>
            </a:r>
            <a:endParaRPr lang="en-US" altLang="zh-CN" sz="1600" dirty="0">
              <a:solidFill>
                <a:schemeClr val="bg1">
                  <a:lumMod val="75000"/>
                </a:schemeClr>
              </a:solidFill>
              <a:latin typeface="华文细黑" pitchFamily="2" charset="-122"/>
              <a:ea typeface="华文细黑" pitchFamily="2" charset="-122"/>
              <a:cs typeface="Times New Roman" pitchFamily="18" charset="0"/>
            </a:endParaRPr>
          </a:p>
          <a:p>
            <a:pPr marL="342900" indent="-342900" fontAlgn="auto">
              <a:spcBef>
                <a:spcPct val="20000"/>
              </a:spcBef>
              <a:spcAft>
                <a:spcPts val="0"/>
              </a:spcAft>
              <a:buClr>
                <a:srgbClr val="A3032F"/>
              </a:buClr>
              <a:buSzPct val="150000"/>
              <a:buFont typeface="Wingdings" pitchFamily="2" charset="2"/>
              <a:buChar char="§"/>
              <a:defRPr/>
            </a:pPr>
            <a:r>
              <a:rPr lang="zh-CN" altLang="en-US" sz="1600" dirty="0">
                <a:solidFill>
                  <a:schemeClr val="bg1">
                    <a:lumMod val="75000"/>
                  </a:schemeClr>
                </a:solidFill>
                <a:latin typeface="华文细黑" pitchFamily="2" charset="-122"/>
                <a:ea typeface="华文细黑" pitchFamily="2" charset="-122"/>
                <a:cs typeface="Times New Roman" pitchFamily="18" charset="0"/>
              </a:rPr>
              <a:t>基本情况</a:t>
            </a:r>
            <a:endParaRPr lang="en-US" altLang="zh-CN" sz="1600" dirty="0">
              <a:solidFill>
                <a:schemeClr val="bg1">
                  <a:lumMod val="75000"/>
                </a:schemeClr>
              </a:solidFill>
              <a:latin typeface="华文细黑" pitchFamily="2" charset="-122"/>
              <a:ea typeface="华文细黑" pitchFamily="2" charset="-122"/>
              <a:cs typeface="Times New Roman" pitchFamily="18" charset="0"/>
            </a:endParaRPr>
          </a:p>
        </p:txBody>
      </p:sp>
      <p:sp>
        <p:nvSpPr>
          <p:cNvPr id="50" name="矩形 49"/>
          <p:cNvSpPr>
            <a:spLocks noChangeArrowheads="1"/>
          </p:cNvSpPr>
          <p:nvPr/>
        </p:nvSpPr>
        <p:spPr bwMode="auto">
          <a:xfrm>
            <a:off x="2191636" y="504606"/>
            <a:ext cx="5003800" cy="647700"/>
          </a:xfrm>
          <a:prstGeom prst="rect">
            <a:avLst/>
          </a:prstGeom>
          <a:noFill/>
          <a:ln>
            <a:noFill/>
          </a:ln>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fontAlgn="auto" hangingPunct="1">
              <a:spcBef>
                <a:spcPts val="0"/>
              </a:spcBef>
              <a:spcAft>
                <a:spcPts val="0"/>
              </a:spcAft>
              <a:defRPr/>
            </a:pPr>
            <a:r>
              <a:rPr lang="zh-CN" altLang="en-US" sz="3600" b="1" dirty="0" smtClean="0">
                <a:solidFill>
                  <a:schemeClr val="accent4">
                    <a:lumMod val="75000"/>
                  </a:schemeClr>
                </a:solidFill>
                <a:latin typeface="华文琥珀" panose="02010800040101010101" pitchFamily="2" charset="-122"/>
                <a:ea typeface="华文琥珀" panose="02010800040101010101" pitchFamily="2" charset="-122"/>
              </a:rPr>
              <a:t>目     录</a:t>
            </a:r>
            <a:endParaRPr lang="zh-CN" altLang="en-US" sz="3600" b="1" dirty="0">
              <a:solidFill>
                <a:schemeClr val="accent4">
                  <a:lumMod val="75000"/>
                </a:schemeClr>
              </a:solidFill>
              <a:latin typeface="华文琥珀" panose="02010800040101010101" pitchFamily="2" charset="-122"/>
              <a:ea typeface="华文琥珀" panose="02010800040101010101" pitchFamily="2" charset="-122"/>
            </a:endParaRPr>
          </a:p>
        </p:txBody>
      </p:sp>
      <p:sp>
        <p:nvSpPr>
          <p:cNvPr id="55" name="TextBox 54"/>
          <p:cNvSpPr txBox="1"/>
          <p:nvPr/>
        </p:nvSpPr>
        <p:spPr>
          <a:xfrm>
            <a:off x="4217013" y="1678139"/>
            <a:ext cx="4673879" cy="1643527"/>
          </a:xfrm>
          <a:prstGeom prst="rect">
            <a:avLst/>
          </a:prstGeom>
          <a:noFill/>
        </p:spPr>
        <p:txBody>
          <a:bodyPr numCol="2">
            <a:spAutoFit/>
          </a:bodyPr>
          <a:lstStyle/>
          <a:p>
            <a:pPr fontAlgn="auto">
              <a:spcBef>
                <a:spcPts val="0"/>
              </a:spcBef>
              <a:spcAft>
                <a:spcPts val="0"/>
              </a:spcAft>
              <a:defRPr/>
            </a:pPr>
            <a:r>
              <a:rPr lang="zh-CN" altLang="en-US" sz="2400" b="1" dirty="0" smtClean="0">
                <a:solidFill>
                  <a:srgbClr val="0070C0"/>
                </a:solidFill>
                <a:latin typeface="华文细黑" panose="02010600040101010101" pitchFamily="2" charset="-122"/>
                <a:ea typeface="华文细黑" panose="02010600040101010101" pitchFamily="2" charset="-122"/>
              </a:rPr>
              <a:t>主要技术</a:t>
            </a:r>
            <a:endParaRPr lang="en-US" altLang="zh-CN" sz="2400" b="1" dirty="0" smtClean="0">
              <a:solidFill>
                <a:srgbClr val="0070C0"/>
              </a:solidFill>
              <a:latin typeface="华文细黑" panose="02010600040101010101" pitchFamily="2" charset="-122"/>
              <a:ea typeface="华文细黑" panose="02010600040101010101" pitchFamily="2" charset="-122"/>
            </a:endParaRPr>
          </a:p>
          <a:p>
            <a:pPr marL="342900" indent="-342900" fontAlgn="auto">
              <a:spcBef>
                <a:spcPct val="20000"/>
              </a:spcBef>
              <a:spcAft>
                <a:spcPts val="0"/>
              </a:spcAft>
              <a:buClr>
                <a:srgbClr val="A3032F"/>
              </a:buClr>
              <a:buSzPct val="150000"/>
              <a:buFont typeface="Wingdings" pitchFamily="2" charset="2"/>
              <a:buChar char="§"/>
              <a:defRPr/>
            </a:pPr>
            <a:r>
              <a:rPr lang="zh-CN" altLang="en-US" sz="1600" dirty="0" smtClean="0">
                <a:solidFill>
                  <a:srgbClr val="000000"/>
                </a:solidFill>
                <a:latin typeface="华文细黑" pitchFamily="2" charset="-122"/>
                <a:ea typeface="华文细黑" pitchFamily="2" charset="-122"/>
                <a:cs typeface="Times New Roman" pitchFamily="18" charset="0"/>
              </a:rPr>
              <a:t>规划</a:t>
            </a:r>
            <a:endParaRPr lang="en-US" altLang="zh-CN" sz="1600" dirty="0" smtClean="0">
              <a:solidFill>
                <a:srgbClr val="000000"/>
              </a:solidFill>
              <a:latin typeface="华文细黑" pitchFamily="2" charset="-122"/>
              <a:ea typeface="华文细黑" pitchFamily="2" charset="-122"/>
              <a:cs typeface="Times New Roman" pitchFamily="18" charset="0"/>
            </a:endParaRPr>
          </a:p>
          <a:p>
            <a:pPr marL="342900" indent="-342900" fontAlgn="auto">
              <a:spcBef>
                <a:spcPct val="20000"/>
              </a:spcBef>
              <a:spcAft>
                <a:spcPts val="0"/>
              </a:spcAft>
              <a:buClr>
                <a:srgbClr val="A3032F"/>
              </a:buClr>
              <a:buSzPct val="150000"/>
              <a:buFont typeface="Wingdings" pitchFamily="2" charset="2"/>
              <a:buChar char="§"/>
              <a:defRPr/>
            </a:pPr>
            <a:r>
              <a:rPr lang="zh-CN" altLang="en-US" sz="1600" dirty="0" smtClean="0">
                <a:solidFill>
                  <a:srgbClr val="000000"/>
                </a:solidFill>
                <a:latin typeface="华文细黑" pitchFamily="2" charset="-122"/>
                <a:ea typeface="华文细黑" pitchFamily="2" charset="-122"/>
                <a:cs typeface="Times New Roman" pitchFamily="18" charset="0"/>
              </a:rPr>
              <a:t>建筑</a:t>
            </a:r>
            <a:endParaRPr lang="en-US" altLang="zh-CN" sz="1600" dirty="0" smtClean="0">
              <a:solidFill>
                <a:srgbClr val="000000"/>
              </a:solidFill>
              <a:latin typeface="华文细黑" pitchFamily="2" charset="-122"/>
              <a:ea typeface="华文细黑" pitchFamily="2" charset="-122"/>
              <a:cs typeface="Times New Roman" pitchFamily="18" charset="0"/>
            </a:endParaRPr>
          </a:p>
          <a:p>
            <a:pPr marL="342900" indent="-342900" fontAlgn="auto">
              <a:spcBef>
                <a:spcPct val="20000"/>
              </a:spcBef>
              <a:spcAft>
                <a:spcPts val="0"/>
              </a:spcAft>
              <a:buClr>
                <a:srgbClr val="A3032F"/>
              </a:buClr>
              <a:buSzPct val="150000"/>
              <a:buFont typeface="Wingdings" pitchFamily="2" charset="2"/>
              <a:buChar char="§"/>
              <a:defRPr/>
            </a:pPr>
            <a:r>
              <a:rPr lang="zh-CN" altLang="en-US" sz="1600" dirty="0" smtClean="0">
                <a:solidFill>
                  <a:srgbClr val="000000"/>
                </a:solidFill>
                <a:latin typeface="华文细黑" pitchFamily="2" charset="-122"/>
                <a:ea typeface="华文细黑" pitchFamily="2" charset="-122"/>
                <a:cs typeface="Times New Roman" pitchFamily="18" charset="0"/>
              </a:rPr>
              <a:t>结构</a:t>
            </a:r>
            <a:endParaRPr lang="en-US" altLang="zh-CN" sz="1600" dirty="0">
              <a:solidFill>
                <a:srgbClr val="000000"/>
              </a:solidFill>
              <a:latin typeface="华文细黑" pitchFamily="2" charset="-122"/>
              <a:ea typeface="华文细黑" pitchFamily="2" charset="-122"/>
              <a:cs typeface="Times New Roman" pitchFamily="18" charset="0"/>
            </a:endParaRPr>
          </a:p>
          <a:p>
            <a:pPr marL="342900" indent="-342900" fontAlgn="auto">
              <a:spcBef>
                <a:spcPct val="20000"/>
              </a:spcBef>
              <a:spcAft>
                <a:spcPts val="0"/>
              </a:spcAft>
              <a:buClr>
                <a:srgbClr val="A3032F"/>
              </a:buClr>
              <a:buSzPct val="150000"/>
              <a:buFont typeface="Wingdings" pitchFamily="2" charset="2"/>
              <a:buChar char="§"/>
              <a:defRPr/>
            </a:pPr>
            <a:endParaRPr lang="en-US" altLang="zh-CN" sz="1600" dirty="0">
              <a:solidFill>
                <a:srgbClr val="000000"/>
              </a:solidFill>
              <a:latin typeface="华文细黑" pitchFamily="2" charset="-122"/>
              <a:ea typeface="华文细黑" pitchFamily="2" charset="-122"/>
              <a:cs typeface="Times New Roman" pitchFamily="18" charset="0"/>
            </a:endParaRPr>
          </a:p>
          <a:p>
            <a:pPr fontAlgn="auto">
              <a:spcBef>
                <a:spcPct val="20000"/>
              </a:spcBef>
              <a:spcAft>
                <a:spcPts val="0"/>
              </a:spcAft>
              <a:buClr>
                <a:srgbClr val="A3032F"/>
              </a:buClr>
              <a:buSzPct val="150000"/>
              <a:defRPr/>
            </a:pPr>
            <a:endParaRPr lang="en-US" altLang="zh-CN" sz="1600" dirty="0">
              <a:solidFill>
                <a:srgbClr val="000000"/>
              </a:solidFill>
              <a:latin typeface="华文细黑" pitchFamily="2" charset="-122"/>
              <a:ea typeface="华文细黑" pitchFamily="2" charset="-122"/>
              <a:cs typeface="Times New Roman" pitchFamily="18" charset="0"/>
            </a:endParaRPr>
          </a:p>
          <a:p>
            <a:pPr marL="342900" indent="-342900" fontAlgn="auto">
              <a:spcBef>
                <a:spcPct val="20000"/>
              </a:spcBef>
              <a:spcAft>
                <a:spcPts val="0"/>
              </a:spcAft>
              <a:buClr>
                <a:srgbClr val="A3032F"/>
              </a:buClr>
              <a:buSzPct val="150000"/>
              <a:buFont typeface="Wingdings" pitchFamily="2" charset="2"/>
              <a:buChar char="§"/>
              <a:defRPr/>
            </a:pPr>
            <a:r>
              <a:rPr lang="zh-CN" altLang="en-US" sz="1600" dirty="0" smtClean="0">
                <a:solidFill>
                  <a:srgbClr val="000000"/>
                </a:solidFill>
                <a:latin typeface="华文细黑" pitchFamily="2" charset="-122"/>
                <a:ea typeface="华文细黑" pitchFamily="2" charset="-122"/>
                <a:cs typeface="Times New Roman" pitchFamily="18" charset="0"/>
              </a:rPr>
              <a:t>暖通</a:t>
            </a:r>
            <a:endParaRPr lang="en-US" altLang="zh-CN" sz="1600" dirty="0" smtClean="0">
              <a:solidFill>
                <a:srgbClr val="000000"/>
              </a:solidFill>
              <a:latin typeface="华文细黑" pitchFamily="2" charset="-122"/>
              <a:ea typeface="华文细黑" pitchFamily="2" charset="-122"/>
              <a:cs typeface="Times New Roman" pitchFamily="18" charset="0"/>
            </a:endParaRPr>
          </a:p>
          <a:p>
            <a:pPr marL="342900" indent="-342900" fontAlgn="auto">
              <a:spcBef>
                <a:spcPct val="20000"/>
              </a:spcBef>
              <a:spcAft>
                <a:spcPts val="0"/>
              </a:spcAft>
              <a:buClr>
                <a:srgbClr val="A3032F"/>
              </a:buClr>
              <a:buSzPct val="150000"/>
              <a:buFont typeface="Wingdings" pitchFamily="2" charset="2"/>
              <a:buChar char="§"/>
              <a:defRPr/>
            </a:pPr>
            <a:r>
              <a:rPr lang="zh-CN" altLang="en-US" sz="1600" dirty="0" smtClean="0">
                <a:solidFill>
                  <a:srgbClr val="000000"/>
                </a:solidFill>
                <a:latin typeface="华文细黑" pitchFamily="2" charset="-122"/>
                <a:ea typeface="华文细黑" pitchFamily="2" charset="-122"/>
                <a:cs typeface="Times New Roman" pitchFamily="18" charset="0"/>
              </a:rPr>
              <a:t>给排水</a:t>
            </a:r>
            <a:endParaRPr lang="en-US" altLang="zh-CN" sz="1600" dirty="0" smtClean="0">
              <a:solidFill>
                <a:srgbClr val="000000"/>
              </a:solidFill>
              <a:latin typeface="华文细黑" pitchFamily="2" charset="-122"/>
              <a:ea typeface="华文细黑" pitchFamily="2" charset="-122"/>
              <a:cs typeface="Times New Roman" pitchFamily="18" charset="0"/>
            </a:endParaRPr>
          </a:p>
          <a:p>
            <a:pPr marL="342900" indent="-342900" fontAlgn="auto">
              <a:spcBef>
                <a:spcPct val="20000"/>
              </a:spcBef>
              <a:spcAft>
                <a:spcPts val="0"/>
              </a:spcAft>
              <a:buClr>
                <a:srgbClr val="A3032F"/>
              </a:buClr>
              <a:buSzPct val="150000"/>
              <a:buFont typeface="Wingdings" pitchFamily="2" charset="2"/>
              <a:buChar char="§"/>
              <a:defRPr/>
            </a:pPr>
            <a:r>
              <a:rPr lang="zh-CN" altLang="en-US" sz="1600" dirty="0" smtClean="0">
                <a:solidFill>
                  <a:srgbClr val="000000"/>
                </a:solidFill>
                <a:latin typeface="华文细黑" pitchFamily="2" charset="-122"/>
                <a:ea typeface="华文细黑" pitchFamily="2" charset="-122"/>
                <a:cs typeface="Times New Roman" pitchFamily="18" charset="0"/>
              </a:rPr>
              <a:t>电气</a:t>
            </a:r>
            <a:endParaRPr lang="en-US" altLang="zh-CN" sz="1600" dirty="0" smtClean="0">
              <a:solidFill>
                <a:srgbClr val="000000"/>
              </a:solidFill>
              <a:latin typeface="华文细黑" pitchFamily="2" charset="-122"/>
              <a:ea typeface="华文细黑" pitchFamily="2" charset="-122"/>
              <a:cs typeface="Times New Roman" pitchFamily="18" charset="0"/>
            </a:endParaRPr>
          </a:p>
          <a:p>
            <a:pPr marL="342900" indent="-342900" fontAlgn="auto">
              <a:spcBef>
                <a:spcPct val="20000"/>
              </a:spcBef>
              <a:spcAft>
                <a:spcPts val="0"/>
              </a:spcAft>
              <a:buClr>
                <a:srgbClr val="A3032F"/>
              </a:buClr>
              <a:buSzPct val="150000"/>
              <a:buFont typeface="Wingdings" pitchFamily="2" charset="2"/>
              <a:buChar char="§"/>
              <a:defRPr/>
            </a:pPr>
            <a:r>
              <a:rPr lang="zh-CN" altLang="en-US" sz="1600" dirty="0">
                <a:solidFill>
                  <a:srgbClr val="000000"/>
                </a:solidFill>
                <a:latin typeface="华文细黑" pitchFamily="2" charset="-122"/>
                <a:ea typeface="华文细黑" pitchFamily="2" charset="-122"/>
                <a:cs typeface="Times New Roman" pitchFamily="18" charset="0"/>
              </a:rPr>
              <a:t>景观</a:t>
            </a:r>
            <a:endParaRPr lang="en-US" altLang="zh-CN" sz="1600" dirty="0">
              <a:solidFill>
                <a:srgbClr val="000000"/>
              </a:solidFill>
              <a:latin typeface="华文细黑" pitchFamily="2" charset="-122"/>
              <a:ea typeface="华文细黑" pitchFamily="2" charset="-122"/>
              <a:cs typeface="Times New Roman" pitchFamily="18" charset="0"/>
            </a:endParaRPr>
          </a:p>
        </p:txBody>
      </p:sp>
      <p:sp>
        <p:nvSpPr>
          <p:cNvPr id="21519" name="TextBox 55"/>
          <p:cNvSpPr txBox="1">
            <a:spLocks noChangeArrowheads="1"/>
          </p:cNvSpPr>
          <p:nvPr/>
        </p:nvSpPr>
        <p:spPr bwMode="auto">
          <a:xfrm>
            <a:off x="6154737" y="3651572"/>
            <a:ext cx="1416050" cy="461963"/>
          </a:xfrm>
          <a:prstGeom prst="rect">
            <a:avLst/>
          </a:prstGeom>
          <a:noFill/>
          <a:ln w="9525">
            <a:noFill/>
            <a:miter lim="800000"/>
            <a:headEnd/>
            <a:tailEnd/>
          </a:ln>
        </p:spPr>
        <p:txBody>
          <a:bodyPr wrap="none">
            <a:spAutoFit/>
          </a:bodyPr>
          <a:lstStyle/>
          <a:p>
            <a:r>
              <a:rPr lang="zh-CN" altLang="en-US" sz="2400" b="1" dirty="0">
                <a:solidFill>
                  <a:schemeClr val="bg1">
                    <a:lumMod val="75000"/>
                  </a:schemeClr>
                </a:solidFill>
                <a:latin typeface="华文细黑" pitchFamily="2" charset="-122"/>
                <a:ea typeface="华文细黑" pitchFamily="2" charset="-122"/>
              </a:rPr>
              <a:t>评价结论</a:t>
            </a:r>
            <a:endParaRPr lang="en-US" altLang="zh-CN" sz="2400" b="1" dirty="0">
              <a:solidFill>
                <a:schemeClr val="bg1">
                  <a:lumMod val="75000"/>
                </a:schemeClr>
              </a:solidFill>
              <a:latin typeface="华文细黑" pitchFamily="2" charset="-122"/>
              <a:ea typeface="华文细黑" pitchFamily="2" charset="-122"/>
            </a:endParaRPr>
          </a:p>
        </p:txBody>
      </p:sp>
      <p:sp>
        <p:nvSpPr>
          <p:cNvPr id="57" name="灯片编号占位符 56"/>
          <p:cNvSpPr>
            <a:spLocks noGrp="1"/>
          </p:cNvSpPr>
          <p:nvPr>
            <p:ph type="sldNum" sz="quarter" idx="12"/>
          </p:nvPr>
        </p:nvSpPr>
        <p:spPr/>
        <p:txBody>
          <a:bodyPr/>
          <a:lstStyle/>
          <a:p>
            <a:pPr>
              <a:defRPr/>
            </a:pPr>
            <a:fld id="{EFB0211B-6173-48B5-AC0D-1C7DDA5AD6F6}" type="slidenum">
              <a:rPr lang="zh-CN" altLang="en-US"/>
              <a:pPr>
                <a:defRPr/>
              </a:pPr>
              <a:t>6</a:t>
            </a:fld>
            <a:endParaRPr lang="zh-CN" altLang="en-US"/>
          </a:p>
        </p:txBody>
      </p:sp>
    </p:spTree>
    <p:extLst>
      <p:ext uri="{BB962C8B-B14F-4D97-AF65-F5344CB8AC3E}">
        <p14:creationId xmlns:p14="http://schemas.microsoft.com/office/powerpoint/2010/main" val="3660403570"/>
      </p:ext>
    </p:extLst>
  </p:cSld>
  <p:clrMapOvr>
    <a:masterClrMapping/>
  </p:clrMapOvr>
  <mc:AlternateContent xmlns:mc="http://schemas.openxmlformats.org/markup-compatibility/2006" xmlns:p14="http://schemas.microsoft.com/office/powerpoint/2010/main">
    <mc:Choice Requires="p14">
      <p:transition spd="slow" p14:dur="2000" advTm="3567"/>
    </mc:Choice>
    <mc:Fallback xmlns="">
      <p:transition spd="slow" advTm="3567"/>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直接连接符 16"/>
          <p:cNvSpPr>
            <a:spLocks noChangeShapeType="1"/>
          </p:cNvSpPr>
          <p:nvPr/>
        </p:nvSpPr>
        <p:spPr bwMode="auto">
          <a:xfrm>
            <a:off x="-20638" y="942975"/>
            <a:ext cx="9144001" cy="3175"/>
          </a:xfrm>
          <a:prstGeom prst="line">
            <a:avLst/>
          </a:prstGeom>
          <a:noFill/>
          <a:ln w="9525">
            <a:solidFill>
              <a:srgbClr val="595959"/>
            </a:solidFill>
            <a:prstDash val="sysDash"/>
            <a:round/>
            <a:headEnd/>
            <a:tailEnd/>
          </a:ln>
        </p:spPr>
        <p:txBody>
          <a:bodyPr/>
          <a:lstStyle/>
          <a:p>
            <a:endParaRPr lang="zh-CN" altLang="en-US"/>
          </a:p>
        </p:txBody>
      </p:sp>
      <p:sp>
        <p:nvSpPr>
          <p:cNvPr id="6" name="矩形 1"/>
          <p:cNvSpPr>
            <a:spLocks noChangeArrowheads="1"/>
          </p:cNvSpPr>
          <p:nvPr/>
        </p:nvSpPr>
        <p:spPr bwMode="auto">
          <a:xfrm>
            <a:off x="377825" y="546100"/>
            <a:ext cx="4887913" cy="400050"/>
          </a:xfrm>
          <a:prstGeom prst="rect">
            <a:avLst/>
          </a:prstGeom>
          <a:noFill/>
          <a:ln>
            <a:noFill/>
          </a:ln>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fontAlgn="auto" hangingPunct="1">
              <a:spcBef>
                <a:spcPts val="0"/>
              </a:spcBef>
              <a:spcAft>
                <a:spcPts val="0"/>
              </a:spcAft>
              <a:defRPr/>
            </a:pPr>
            <a:r>
              <a:rPr lang="en-US" altLang="zh-CN" sz="2000" b="1" dirty="0" smtClean="0">
                <a:solidFill>
                  <a:schemeClr val="accent4">
                    <a:lumMod val="75000"/>
                  </a:schemeClr>
                </a:solidFill>
                <a:latin typeface="微软雅黑" pitchFamily="34" charset="-122"/>
                <a:ea typeface="微软雅黑" pitchFamily="34" charset="-122"/>
                <a:sym typeface="微软雅黑" pitchFamily="34" charset="-122"/>
              </a:rPr>
              <a:t>│</a:t>
            </a:r>
            <a:r>
              <a:rPr lang="zh-CN" altLang="en-US" sz="2000" b="1" dirty="0" smtClean="0">
                <a:solidFill>
                  <a:schemeClr val="accent4">
                    <a:lumMod val="75000"/>
                  </a:schemeClr>
                </a:solidFill>
                <a:latin typeface="微软雅黑" pitchFamily="34" charset="-122"/>
                <a:ea typeface="微软雅黑" pitchFamily="34" charset="-122"/>
                <a:sym typeface="微软雅黑" pitchFamily="34" charset="-122"/>
              </a:rPr>
              <a:t>主要技术</a:t>
            </a:r>
            <a:r>
              <a:rPr lang="en-US" altLang="zh-CN" b="1" dirty="0" smtClean="0">
                <a:solidFill>
                  <a:schemeClr val="accent4">
                    <a:lumMod val="75000"/>
                  </a:schemeClr>
                </a:solidFill>
                <a:latin typeface="华文细黑" panose="02010600040101010101" pitchFamily="2" charset="-122"/>
                <a:ea typeface="华文细黑" panose="02010600040101010101" pitchFamily="2" charset="-122"/>
                <a:sym typeface="微软雅黑" pitchFamily="34" charset="-122"/>
              </a:rPr>
              <a:t>│</a:t>
            </a:r>
            <a:r>
              <a:rPr lang="zh-CN" altLang="en-US" b="1" dirty="0" smtClean="0">
                <a:solidFill>
                  <a:schemeClr val="accent4">
                    <a:lumMod val="75000"/>
                  </a:schemeClr>
                </a:solidFill>
                <a:latin typeface="华文细黑" panose="02010600040101010101" pitchFamily="2" charset="-122"/>
                <a:ea typeface="华文细黑" panose="02010600040101010101" pitchFamily="2" charset="-122"/>
                <a:sym typeface="微软雅黑" pitchFamily="34" charset="-122"/>
              </a:rPr>
              <a:t>规划</a:t>
            </a:r>
            <a:r>
              <a:rPr lang="en-US" altLang="zh-CN" dirty="0" smtClean="0">
                <a:solidFill>
                  <a:schemeClr val="accent4">
                    <a:lumMod val="75000"/>
                  </a:schemeClr>
                </a:solidFill>
                <a:latin typeface="华文细黑" panose="02010600040101010101" pitchFamily="2" charset="-122"/>
                <a:ea typeface="华文细黑" panose="02010600040101010101" pitchFamily="2" charset="-122"/>
                <a:sym typeface="微软雅黑" pitchFamily="34" charset="-122"/>
              </a:rPr>
              <a:t>│</a:t>
            </a:r>
            <a:r>
              <a:rPr lang="zh-CN" altLang="en-US" dirty="0" smtClean="0">
                <a:solidFill>
                  <a:schemeClr val="accent4">
                    <a:lumMod val="75000"/>
                  </a:schemeClr>
                </a:solidFill>
                <a:latin typeface="华文细黑" panose="02010600040101010101" pitchFamily="2" charset="-122"/>
                <a:ea typeface="华文细黑" panose="02010600040101010101" pitchFamily="2" charset="-122"/>
                <a:sym typeface="微软雅黑" pitchFamily="34" charset="-122"/>
              </a:rPr>
              <a:t>场址选择</a:t>
            </a:r>
            <a:endParaRPr lang="zh-CN" altLang="en-US" dirty="0">
              <a:solidFill>
                <a:schemeClr val="accent4">
                  <a:lumMod val="75000"/>
                </a:schemeClr>
              </a:solidFill>
              <a:latin typeface="华文细黑" panose="02010600040101010101" pitchFamily="2" charset="-122"/>
              <a:ea typeface="华文细黑" panose="02010600040101010101" pitchFamily="2" charset="-122"/>
            </a:endParaRPr>
          </a:p>
        </p:txBody>
      </p:sp>
      <p:sp>
        <p:nvSpPr>
          <p:cNvPr id="12" name="矩形 19"/>
          <p:cNvSpPr>
            <a:spLocks noChangeArrowheads="1"/>
          </p:cNvSpPr>
          <p:nvPr/>
        </p:nvSpPr>
        <p:spPr bwMode="auto">
          <a:xfrm>
            <a:off x="0" y="6499225"/>
            <a:ext cx="9144000" cy="153988"/>
          </a:xfrm>
          <a:prstGeom prst="rect">
            <a:avLst/>
          </a:prstGeom>
          <a:solidFill>
            <a:schemeClr val="accent4">
              <a:lumMod val="50000"/>
            </a:schemeClr>
          </a:solidFill>
          <a:ln>
            <a:noFill/>
          </a:ln>
          <a:extLst/>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fontAlgn="auto" hangingPunct="1">
              <a:spcBef>
                <a:spcPts val="0"/>
              </a:spcBef>
              <a:spcAft>
                <a:spcPts val="0"/>
              </a:spcAft>
              <a:defRPr/>
            </a:pPr>
            <a:endParaRPr lang="zh-CN" altLang="en-US">
              <a:solidFill>
                <a:srgbClr val="FFFFFF"/>
              </a:solidFill>
              <a:latin typeface="宋体" pitchFamily="2" charset="-122"/>
              <a:sym typeface="宋体" pitchFamily="2" charset="-122"/>
            </a:endParaRPr>
          </a:p>
        </p:txBody>
      </p:sp>
      <p:sp>
        <p:nvSpPr>
          <p:cNvPr id="27652" name="灯片编号占位符 5"/>
          <p:cNvSpPr txBox="1">
            <a:spLocks/>
          </p:cNvSpPr>
          <p:nvPr/>
        </p:nvSpPr>
        <p:spPr bwMode="auto">
          <a:xfrm>
            <a:off x="8832850" y="6664325"/>
            <a:ext cx="323850" cy="365125"/>
          </a:xfrm>
          <a:prstGeom prst="rect">
            <a:avLst/>
          </a:prstGeom>
          <a:noFill/>
          <a:ln w="9525">
            <a:noFill/>
            <a:miter lim="800000"/>
            <a:headEnd/>
            <a:tailEnd/>
          </a:ln>
        </p:spPr>
        <p:txBody>
          <a:bodyPr/>
          <a:lstStyle/>
          <a:p>
            <a:fld id="{105F0ACD-3A72-4892-A550-7F0A23B643D5}" type="slidenum">
              <a:rPr lang="zh-CN" altLang="en-US" sz="1000">
                <a:solidFill>
                  <a:schemeClr val="bg1"/>
                </a:solidFill>
                <a:latin typeface="Arial Unicode MS" pitchFamily="34" charset="-122"/>
                <a:ea typeface="Arial Unicode MS" pitchFamily="34" charset="-122"/>
                <a:cs typeface="Arial Unicode MS" pitchFamily="34" charset="-122"/>
              </a:rPr>
              <a:pPr/>
              <a:t>7</a:t>
            </a:fld>
            <a:endParaRPr lang="zh-CN" altLang="en-US" sz="1000">
              <a:solidFill>
                <a:schemeClr val="bg1"/>
              </a:solidFill>
              <a:latin typeface="Arial Unicode MS" pitchFamily="34" charset="-122"/>
              <a:ea typeface="Arial Unicode MS" pitchFamily="34" charset="-122"/>
              <a:cs typeface="Arial Unicode MS" pitchFamily="34" charset="-122"/>
            </a:endParaRPr>
          </a:p>
        </p:txBody>
      </p:sp>
      <p:sp>
        <p:nvSpPr>
          <p:cNvPr id="27654" name="矩形 5"/>
          <p:cNvSpPr>
            <a:spLocks noChangeArrowheads="1"/>
          </p:cNvSpPr>
          <p:nvPr/>
        </p:nvSpPr>
        <p:spPr bwMode="auto">
          <a:xfrm>
            <a:off x="270421" y="1266778"/>
            <a:ext cx="3881438" cy="4154984"/>
          </a:xfrm>
          <a:prstGeom prst="rect">
            <a:avLst/>
          </a:prstGeom>
          <a:noFill/>
          <a:ln w="9525">
            <a:noFill/>
            <a:miter lim="800000"/>
            <a:headEnd/>
            <a:tailEnd/>
          </a:ln>
        </p:spPr>
        <p:txBody>
          <a:bodyPr>
            <a:spAutoFit/>
          </a:bodyPr>
          <a:lstStyle/>
          <a:p>
            <a:pPr>
              <a:lnSpc>
                <a:spcPct val="150000"/>
              </a:lnSpc>
              <a:buFont typeface="Wingdings" pitchFamily="2" charset="2"/>
              <a:buChar char="p"/>
            </a:pPr>
            <a:r>
              <a:rPr lang="zh-CN" altLang="en-US" sz="1600" dirty="0" smtClean="0">
                <a:latin typeface="华文细黑" pitchFamily="2" charset="-122"/>
                <a:ea typeface="华文细黑" pitchFamily="2" charset="-122"/>
              </a:rPr>
              <a:t>项目</a:t>
            </a:r>
            <a:r>
              <a:rPr lang="zh-CN" altLang="en-US" sz="1600" dirty="0">
                <a:latin typeface="华文细黑" pitchFamily="2" charset="-122"/>
                <a:ea typeface="华文细黑" pitchFamily="2" charset="-122"/>
              </a:rPr>
              <a:t>所在地总体地形基本平坦，地势开阔，属湖积平原地貌。无文物、自然水系、湿地、基本农田、森林等保护区。 </a:t>
            </a:r>
            <a:endParaRPr lang="en-US" altLang="zh-CN" sz="1600" dirty="0">
              <a:latin typeface="华文细黑" pitchFamily="2" charset="-122"/>
              <a:ea typeface="华文细黑" pitchFamily="2" charset="-122"/>
            </a:endParaRPr>
          </a:p>
          <a:p>
            <a:pPr>
              <a:lnSpc>
                <a:spcPct val="150000"/>
              </a:lnSpc>
              <a:buFont typeface="Wingdings" pitchFamily="2" charset="2"/>
              <a:buChar char="p"/>
            </a:pPr>
            <a:r>
              <a:rPr lang="zh-CN" altLang="en-US" sz="1600" dirty="0">
                <a:latin typeface="华文细黑" pitchFamily="2" charset="-122"/>
                <a:ea typeface="华文细黑" pitchFamily="2" charset="-122"/>
              </a:rPr>
              <a:t>拟建场地为现状空地，场地现状下整体是稳定的，适宜建筑。</a:t>
            </a:r>
            <a:endParaRPr lang="en-US" altLang="zh-CN" sz="1600" dirty="0">
              <a:latin typeface="华文细黑" pitchFamily="2" charset="-122"/>
              <a:ea typeface="华文细黑" pitchFamily="2" charset="-122"/>
            </a:endParaRPr>
          </a:p>
          <a:p>
            <a:pPr>
              <a:lnSpc>
                <a:spcPct val="150000"/>
              </a:lnSpc>
              <a:buFont typeface="Wingdings" pitchFamily="2" charset="2"/>
              <a:buChar char="p"/>
            </a:pPr>
            <a:r>
              <a:rPr lang="zh-CN" altLang="zh-CN" sz="1600" dirty="0"/>
              <a:t>通过对项目地块</a:t>
            </a:r>
            <a:r>
              <a:rPr lang="en-US" altLang="zh-CN" sz="1600" dirty="0"/>
              <a:t>114</a:t>
            </a:r>
            <a:r>
              <a:rPr lang="zh-CN" altLang="zh-CN" sz="1600" dirty="0"/>
              <a:t>个测点的土壤氡浓度检测，各测点的土壤氡检测浓度平均值为</a:t>
            </a:r>
            <a:r>
              <a:rPr lang="en-US" altLang="zh-CN" sz="1600" dirty="0"/>
              <a:t>998.8Bq/m3</a:t>
            </a:r>
            <a:r>
              <a:rPr lang="zh-CN" altLang="zh-CN" sz="1600" dirty="0"/>
              <a:t>，小于《民用建筑工程室内环境污染控制规范》</a:t>
            </a:r>
            <a:r>
              <a:rPr lang="en-US" altLang="zh-CN" sz="1600" dirty="0"/>
              <a:t>GB50325-2010</a:t>
            </a:r>
            <a:r>
              <a:rPr lang="zh-CN" altLang="zh-CN" sz="1600" dirty="0"/>
              <a:t>（</a:t>
            </a:r>
            <a:r>
              <a:rPr lang="en-US" altLang="zh-CN" sz="1600" dirty="0"/>
              <a:t>2013</a:t>
            </a:r>
            <a:r>
              <a:rPr lang="zh-CN" altLang="zh-CN" sz="1600" dirty="0"/>
              <a:t>版）标准的限值要求，检测结果合格。</a:t>
            </a:r>
            <a:endParaRPr lang="en-US" altLang="zh-CN" sz="1600" dirty="0">
              <a:solidFill>
                <a:srgbClr val="000000"/>
              </a:solidFill>
              <a:latin typeface="华文细黑" pitchFamily="2" charset="-122"/>
              <a:ea typeface="华文细黑" pitchFamily="2" charset="-122"/>
            </a:endParaRPr>
          </a:p>
        </p:txBody>
      </p:sp>
      <p:pic>
        <p:nvPicPr>
          <p:cNvPr id="2" name="图片 1"/>
          <p:cNvPicPr>
            <a:picLocks noChangeAspect="1"/>
          </p:cNvPicPr>
          <p:nvPr/>
        </p:nvPicPr>
        <p:blipFill rotWithShape="1">
          <a:blip r:embed="rId2" cstate="print">
            <a:extLst>
              <a:ext uri="{28A0092B-C50C-407E-A947-70E740481C1C}">
                <a14:useLocalDpi xmlns:a14="http://schemas.microsoft.com/office/drawing/2010/main" val="0"/>
              </a:ext>
            </a:extLst>
          </a:blip>
          <a:srcRect l="12304" t="3800" r="14410" b="12200"/>
          <a:stretch/>
        </p:blipFill>
        <p:spPr>
          <a:xfrm>
            <a:off x="4151859" y="1052736"/>
            <a:ext cx="2622575" cy="4245314"/>
          </a:xfrm>
          <a:prstGeom prst="rect">
            <a:avLst/>
          </a:prstGeom>
        </p:spPr>
      </p:pic>
      <p:pic>
        <p:nvPicPr>
          <p:cNvPr id="3" name="图片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948264" y="1052736"/>
            <a:ext cx="1784747" cy="2379662"/>
          </a:xfrm>
          <a:prstGeom prst="rect">
            <a:avLst/>
          </a:prstGeom>
        </p:spPr>
      </p:pic>
      <p:pic>
        <p:nvPicPr>
          <p:cNvPr id="5" name="图片 4"/>
          <p:cNvPicPr>
            <a:picLocks noChangeAspect="1"/>
          </p:cNvPicPr>
          <p:nvPr/>
        </p:nvPicPr>
        <p:blipFill rotWithShape="1">
          <a:blip r:embed="rId4" cstate="print">
            <a:extLst>
              <a:ext uri="{28A0092B-C50C-407E-A947-70E740481C1C}">
                <a14:useLocalDpi xmlns:a14="http://schemas.microsoft.com/office/drawing/2010/main" val="0"/>
              </a:ext>
            </a:extLst>
          </a:blip>
          <a:srcRect l="12201" t="3800" r="16400" b="9942"/>
          <a:stretch/>
        </p:blipFill>
        <p:spPr>
          <a:xfrm>
            <a:off x="6948264" y="3532088"/>
            <a:ext cx="1773299" cy="2856462"/>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2000" advTm="1515"/>
    </mc:Choice>
    <mc:Fallback xmlns="">
      <p:transition spd="slow" advTm="1515"/>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675339" y="1006694"/>
            <a:ext cx="4323669" cy="1023742"/>
          </a:xfrm>
          <a:prstGeom prst="rect">
            <a:avLst/>
          </a:prstGeom>
          <a:noFill/>
        </p:spPr>
        <p:txBody>
          <a:bodyPr wrap="square" rtlCol="0">
            <a:spAutoFit/>
          </a:bodyPr>
          <a:lstStyle/>
          <a:p>
            <a:pPr>
              <a:lnSpc>
                <a:spcPct val="150000"/>
              </a:lnSpc>
            </a:pPr>
            <a:r>
              <a:rPr lang="zh-CN" altLang="en-US" sz="1400" dirty="0" smtClean="0">
                <a:latin typeface="微软雅黑" pitchFamily="34" charset="-122"/>
                <a:ea typeface="微软雅黑" pitchFamily="34" charset="-122"/>
              </a:rPr>
              <a:t>本项目为科技馆，不存在日照不满足要求的情况。北侧为规划的公园</a:t>
            </a:r>
            <a:r>
              <a:rPr lang="en-US" altLang="zh-CN" sz="1400" dirty="0" smtClean="0">
                <a:latin typeface="微软雅黑" pitchFamily="34" charset="-122"/>
                <a:ea typeface="微软雅黑" pitchFamily="34" charset="-122"/>
              </a:rPr>
              <a:t>,</a:t>
            </a:r>
            <a:r>
              <a:rPr lang="zh-CN" altLang="en-US" sz="1400" dirty="0" smtClean="0">
                <a:latin typeface="微软雅黑" pitchFamily="34" charset="-122"/>
                <a:ea typeface="微软雅黑" pitchFamily="34" charset="-122"/>
              </a:rPr>
              <a:t>其他三侧均为空地，因此不会产生日照影响。</a:t>
            </a:r>
            <a:endParaRPr lang="zh-CN" altLang="en-US" sz="1400" dirty="0">
              <a:latin typeface="微软雅黑" pitchFamily="34" charset="-122"/>
              <a:ea typeface="微软雅黑" pitchFamily="34" charset="-122"/>
            </a:endParaRPr>
          </a:p>
        </p:txBody>
      </p:sp>
      <p:sp>
        <p:nvSpPr>
          <p:cNvPr id="28673" name="直接连接符 16"/>
          <p:cNvSpPr>
            <a:spLocks noChangeShapeType="1"/>
          </p:cNvSpPr>
          <p:nvPr/>
        </p:nvSpPr>
        <p:spPr bwMode="auto">
          <a:xfrm>
            <a:off x="-20638" y="942975"/>
            <a:ext cx="9144001" cy="3175"/>
          </a:xfrm>
          <a:prstGeom prst="line">
            <a:avLst/>
          </a:prstGeom>
          <a:noFill/>
          <a:ln w="9525">
            <a:solidFill>
              <a:srgbClr val="595959"/>
            </a:solidFill>
            <a:prstDash val="sysDash"/>
            <a:round/>
            <a:headEnd/>
            <a:tailEnd/>
          </a:ln>
        </p:spPr>
        <p:txBody>
          <a:bodyPr/>
          <a:lstStyle/>
          <a:p>
            <a:endParaRPr lang="zh-CN" altLang="en-US"/>
          </a:p>
        </p:txBody>
      </p:sp>
      <p:sp>
        <p:nvSpPr>
          <p:cNvPr id="6" name="矩形 1"/>
          <p:cNvSpPr>
            <a:spLocks noChangeArrowheads="1"/>
          </p:cNvSpPr>
          <p:nvPr/>
        </p:nvSpPr>
        <p:spPr bwMode="auto">
          <a:xfrm>
            <a:off x="377825" y="546100"/>
            <a:ext cx="5310188" cy="400050"/>
          </a:xfrm>
          <a:prstGeom prst="rect">
            <a:avLst/>
          </a:prstGeom>
          <a:noFill/>
          <a:ln>
            <a:noFill/>
          </a:ln>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fontAlgn="auto" hangingPunct="1">
              <a:spcBef>
                <a:spcPts val="0"/>
              </a:spcBef>
              <a:spcAft>
                <a:spcPts val="0"/>
              </a:spcAft>
              <a:defRPr/>
            </a:pPr>
            <a:r>
              <a:rPr lang="en-US" altLang="zh-CN" sz="2000" b="1" dirty="0">
                <a:solidFill>
                  <a:schemeClr val="accent4">
                    <a:lumMod val="75000"/>
                  </a:schemeClr>
                </a:solidFill>
                <a:latin typeface="微软雅黑" pitchFamily="34" charset="-122"/>
                <a:ea typeface="微软雅黑" pitchFamily="34" charset="-122"/>
                <a:sym typeface="微软雅黑" pitchFamily="34" charset="-122"/>
              </a:rPr>
              <a:t>│</a:t>
            </a:r>
            <a:r>
              <a:rPr lang="zh-CN" altLang="en-US" sz="2000" b="1" dirty="0">
                <a:solidFill>
                  <a:schemeClr val="accent4">
                    <a:lumMod val="75000"/>
                  </a:schemeClr>
                </a:solidFill>
                <a:latin typeface="微软雅黑" pitchFamily="34" charset="-122"/>
                <a:ea typeface="微软雅黑" pitchFamily="34" charset="-122"/>
                <a:sym typeface="微软雅黑" pitchFamily="34" charset="-122"/>
              </a:rPr>
              <a:t>主要技术</a:t>
            </a:r>
            <a:r>
              <a:rPr lang="en-US" altLang="zh-CN" sz="2000" b="1" dirty="0">
                <a:solidFill>
                  <a:schemeClr val="accent4">
                    <a:lumMod val="75000"/>
                  </a:schemeClr>
                </a:solidFill>
                <a:latin typeface="华文细黑" panose="02010600040101010101" pitchFamily="2" charset="-122"/>
                <a:ea typeface="华文细黑" panose="02010600040101010101" pitchFamily="2" charset="-122"/>
                <a:sym typeface="微软雅黑" pitchFamily="34" charset="-122"/>
              </a:rPr>
              <a:t>│</a:t>
            </a:r>
            <a:r>
              <a:rPr lang="zh-CN" altLang="en-US" sz="2000" b="1" dirty="0">
                <a:solidFill>
                  <a:schemeClr val="accent4">
                    <a:lumMod val="75000"/>
                  </a:schemeClr>
                </a:solidFill>
                <a:latin typeface="华文细黑" panose="02010600040101010101" pitchFamily="2" charset="-122"/>
                <a:ea typeface="华文细黑" panose="02010600040101010101" pitchFamily="2" charset="-122"/>
                <a:sym typeface="微软雅黑" pitchFamily="34" charset="-122"/>
              </a:rPr>
              <a:t>规划</a:t>
            </a:r>
            <a:r>
              <a:rPr lang="en-US" altLang="zh-CN" sz="2000" dirty="0">
                <a:solidFill>
                  <a:schemeClr val="accent4">
                    <a:lumMod val="75000"/>
                  </a:schemeClr>
                </a:solidFill>
                <a:latin typeface="华文细黑" panose="02010600040101010101" pitchFamily="2" charset="-122"/>
                <a:ea typeface="华文细黑" panose="02010600040101010101" pitchFamily="2" charset="-122"/>
                <a:sym typeface="微软雅黑" pitchFamily="34" charset="-122"/>
              </a:rPr>
              <a:t>│</a:t>
            </a:r>
            <a:r>
              <a:rPr lang="zh-CN" altLang="en-US" dirty="0" smtClean="0">
                <a:solidFill>
                  <a:schemeClr val="accent4">
                    <a:lumMod val="75000"/>
                  </a:schemeClr>
                </a:solidFill>
                <a:latin typeface="华文细黑" panose="02010600040101010101" pitchFamily="2" charset="-122"/>
                <a:ea typeface="华文细黑" panose="02010600040101010101" pitchFamily="2" charset="-122"/>
                <a:sym typeface="微软雅黑" pitchFamily="34" charset="-122"/>
              </a:rPr>
              <a:t>污染控制</a:t>
            </a:r>
            <a:endParaRPr lang="zh-CN" altLang="en-US" dirty="0">
              <a:solidFill>
                <a:schemeClr val="accent4">
                  <a:lumMod val="75000"/>
                </a:schemeClr>
              </a:solidFill>
              <a:latin typeface="华文细黑" panose="02010600040101010101" pitchFamily="2" charset="-122"/>
              <a:ea typeface="华文细黑" panose="02010600040101010101" pitchFamily="2" charset="-122"/>
            </a:endParaRPr>
          </a:p>
        </p:txBody>
      </p:sp>
      <p:sp>
        <p:nvSpPr>
          <p:cNvPr id="12" name="矩形 19"/>
          <p:cNvSpPr>
            <a:spLocks noChangeArrowheads="1"/>
          </p:cNvSpPr>
          <p:nvPr/>
        </p:nvSpPr>
        <p:spPr bwMode="auto">
          <a:xfrm>
            <a:off x="0" y="6499225"/>
            <a:ext cx="9144000" cy="153988"/>
          </a:xfrm>
          <a:prstGeom prst="rect">
            <a:avLst/>
          </a:prstGeom>
          <a:solidFill>
            <a:schemeClr val="accent4">
              <a:lumMod val="50000"/>
            </a:schemeClr>
          </a:solidFill>
          <a:ln>
            <a:noFill/>
          </a:ln>
          <a:extLst/>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fontAlgn="auto" hangingPunct="1">
              <a:spcBef>
                <a:spcPts val="0"/>
              </a:spcBef>
              <a:spcAft>
                <a:spcPts val="0"/>
              </a:spcAft>
              <a:defRPr/>
            </a:pPr>
            <a:endParaRPr lang="zh-CN" altLang="en-US">
              <a:solidFill>
                <a:srgbClr val="FFFFFF"/>
              </a:solidFill>
              <a:latin typeface="宋体" pitchFamily="2" charset="-122"/>
              <a:sym typeface="宋体" pitchFamily="2" charset="-122"/>
            </a:endParaRPr>
          </a:p>
        </p:txBody>
      </p:sp>
      <p:sp>
        <p:nvSpPr>
          <p:cNvPr id="28676" name="灯片编号占位符 5"/>
          <p:cNvSpPr txBox="1">
            <a:spLocks/>
          </p:cNvSpPr>
          <p:nvPr/>
        </p:nvSpPr>
        <p:spPr bwMode="auto">
          <a:xfrm>
            <a:off x="8832850" y="6664325"/>
            <a:ext cx="323850" cy="365125"/>
          </a:xfrm>
          <a:prstGeom prst="rect">
            <a:avLst/>
          </a:prstGeom>
          <a:noFill/>
          <a:ln w="9525">
            <a:noFill/>
            <a:miter lim="800000"/>
            <a:headEnd/>
            <a:tailEnd/>
          </a:ln>
        </p:spPr>
        <p:txBody>
          <a:bodyPr/>
          <a:lstStyle/>
          <a:p>
            <a:fld id="{D3862B4F-E076-4412-8DB4-352101466A3C}" type="slidenum">
              <a:rPr lang="zh-CN" altLang="en-US" sz="1000">
                <a:solidFill>
                  <a:schemeClr val="bg1"/>
                </a:solidFill>
                <a:latin typeface="Arial Unicode MS" pitchFamily="34" charset="-122"/>
                <a:ea typeface="Arial Unicode MS" pitchFamily="34" charset="-122"/>
                <a:cs typeface="Arial Unicode MS" pitchFamily="34" charset="-122"/>
              </a:rPr>
              <a:pPr/>
              <a:t>8</a:t>
            </a:fld>
            <a:endParaRPr lang="zh-CN" altLang="en-US" sz="1000">
              <a:solidFill>
                <a:schemeClr val="bg1"/>
              </a:solidFill>
              <a:latin typeface="Arial Unicode MS" pitchFamily="34" charset="-122"/>
              <a:ea typeface="Arial Unicode MS" pitchFamily="34" charset="-122"/>
              <a:cs typeface="Arial Unicode MS" pitchFamily="34" charset="-122"/>
            </a:endParaRPr>
          </a:p>
        </p:txBody>
      </p:sp>
      <p:graphicFrame>
        <p:nvGraphicFramePr>
          <p:cNvPr id="13" name="表格 12"/>
          <p:cNvGraphicFramePr>
            <a:graphicFrameLocks noGrp="1"/>
          </p:cNvGraphicFramePr>
          <p:nvPr>
            <p:extLst>
              <p:ext uri="{D42A27DB-BD31-4B8C-83A1-F6EECF244321}">
                <p14:modId xmlns:p14="http://schemas.microsoft.com/office/powerpoint/2010/main" val="3098791660"/>
              </p:ext>
            </p:extLst>
          </p:nvPr>
        </p:nvGraphicFramePr>
        <p:xfrm>
          <a:off x="302161" y="1052736"/>
          <a:ext cx="4249201" cy="5078643"/>
        </p:xfrm>
        <a:graphic>
          <a:graphicData uri="http://schemas.openxmlformats.org/drawingml/2006/table">
            <a:tbl>
              <a:tblPr firstRow="1" bandRow="1">
                <a:tableStyleId>{1FECB4D8-DB02-4DC6-A0A2-4F2EBAE1DC90}</a:tableStyleId>
              </a:tblPr>
              <a:tblGrid>
                <a:gridCol w="669439"/>
                <a:gridCol w="3579762"/>
              </a:tblGrid>
              <a:tr h="361325">
                <a:tc>
                  <a:txBody>
                    <a:bodyPr/>
                    <a:lstStyle/>
                    <a:p>
                      <a:pPr algn="l"/>
                      <a:r>
                        <a:rPr lang="zh-CN" altLang="en-US" sz="1400" dirty="0" smtClean="0"/>
                        <a:t>污染源</a:t>
                      </a:r>
                      <a:endParaRPr lang="zh-CN" altLang="en-US" sz="1400" dirty="0">
                        <a:latin typeface="微软雅黑" pitchFamily="34" charset="-122"/>
                        <a:ea typeface="微软雅黑" pitchFamily="34" charset="-122"/>
                      </a:endParaRPr>
                    </a:p>
                  </a:txBody>
                  <a:tcPr/>
                </a:tc>
                <a:tc>
                  <a:txBody>
                    <a:bodyPr/>
                    <a:lstStyle/>
                    <a:p>
                      <a:pPr algn="l"/>
                      <a:r>
                        <a:rPr lang="zh-CN" altLang="en-US" sz="1400" dirty="0" smtClean="0"/>
                        <a:t>控制措施</a:t>
                      </a:r>
                      <a:endParaRPr lang="zh-CN" altLang="en-US" sz="1400" dirty="0">
                        <a:latin typeface="微软雅黑" pitchFamily="34" charset="-122"/>
                        <a:ea typeface="微软雅黑" pitchFamily="34" charset="-122"/>
                      </a:endParaRPr>
                    </a:p>
                  </a:txBody>
                  <a:tcPr/>
                </a:tc>
              </a:tr>
              <a:tr h="857972">
                <a:tc>
                  <a:txBody>
                    <a:bodyPr/>
                    <a:lstStyle/>
                    <a:p>
                      <a:pPr algn="l"/>
                      <a:r>
                        <a:rPr lang="zh-CN" altLang="en-US" sz="1400" dirty="0" smtClean="0"/>
                        <a:t>废水</a:t>
                      </a:r>
                      <a:endParaRPr lang="zh-CN" altLang="en-US" sz="1400" dirty="0">
                        <a:latin typeface="微软雅黑" pitchFamily="34" charset="-122"/>
                        <a:ea typeface="微软雅黑" pitchFamily="34" charset="-122"/>
                      </a:endParaRPr>
                    </a:p>
                  </a:txBody>
                  <a:tcPr/>
                </a:tc>
                <a:tc>
                  <a:txBody>
                    <a:bodyPr/>
                    <a:lstStyle/>
                    <a:p>
                      <a:pPr algn="l"/>
                      <a:r>
                        <a:rPr lang="zh-CN" altLang="en-US" sz="1400" dirty="0" smtClean="0"/>
                        <a:t>本工程排水对象主要为生活污水、屋面雨水设计上采用雨、污分流的排水体制，对生活污水和雨水分系统进行组织排放。</a:t>
                      </a:r>
                      <a:endParaRPr lang="zh-CN" altLang="en-US" sz="1400" dirty="0">
                        <a:latin typeface="微软雅黑" pitchFamily="34" charset="-122"/>
                        <a:ea typeface="微软雅黑" pitchFamily="34" charset="-122"/>
                      </a:endParaRPr>
                    </a:p>
                  </a:txBody>
                  <a:tcPr/>
                </a:tc>
              </a:tr>
              <a:tr h="802956">
                <a:tc>
                  <a:txBody>
                    <a:bodyPr/>
                    <a:lstStyle/>
                    <a:p>
                      <a:pPr algn="l"/>
                      <a:r>
                        <a:rPr lang="zh-CN" altLang="en-US" sz="1400" dirty="0" smtClean="0"/>
                        <a:t>废气</a:t>
                      </a:r>
                      <a:endParaRPr lang="zh-CN" altLang="en-US" sz="1400" dirty="0">
                        <a:latin typeface="微软雅黑" pitchFamily="34" charset="-122"/>
                        <a:ea typeface="微软雅黑" pitchFamily="34" charset="-122"/>
                      </a:endParaRPr>
                    </a:p>
                  </a:txBody>
                  <a:tcPr/>
                </a:tc>
                <a:tc>
                  <a:txBody>
                    <a:bodyPr/>
                    <a:lstStyle/>
                    <a:p>
                      <a:pPr algn="l"/>
                      <a:r>
                        <a:rPr lang="zh-CN" altLang="en-US" sz="1400" dirty="0" smtClean="0"/>
                        <a:t>地下停车场尾气采用自然和机械排风相结合方式，使得车库内废气能够及时外排扩散，不会对周边环境产生明显不利影响。</a:t>
                      </a:r>
                      <a:endParaRPr lang="zh-CN" altLang="en-US" sz="1400" dirty="0" smtClean="0">
                        <a:latin typeface="微软雅黑" pitchFamily="34" charset="-122"/>
                        <a:ea typeface="微软雅黑" pitchFamily="34" charset="-122"/>
                      </a:endParaRPr>
                    </a:p>
                  </a:txBody>
                  <a:tcPr/>
                </a:tc>
              </a:tr>
              <a:tr h="949517">
                <a:tc>
                  <a:txBody>
                    <a:bodyPr/>
                    <a:lstStyle/>
                    <a:p>
                      <a:pPr algn="l"/>
                      <a:r>
                        <a:rPr lang="zh-CN" altLang="en-US" sz="1400" dirty="0" smtClean="0"/>
                        <a:t>噪声</a:t>
                      </a:r>
                      <a:endParaRPr lang="zh-CN" altLang="en-US" sz="1400" dirty="0">
                        <a:latin typeface="微软雅黑" pitchFamily="34" charset="-122"/>
                        <a:ea typeface="微软雅黑" pitchFamily="34" charset="-122"/>
                      </a:endParaRPr>
                    </a:p>
                  </a:txBody>
                  <a:tcPr/>
                </a:tc>
                <a:tc>
                  <a:txBody>
                    <a:bodyPr/>
                    <a:lstStyle/>
                    <a:p>
                      <a:pPr algn="l"/>
                      <a:r>
                        <a:rPr lang="zh-CN" altLang="en-US" sz="1400" dirty="0" smtClean="0"/>
                        <a:t>本项目噪声主要为商业经营活动的噪声和设备噪声。项目通过将设备机房设置于地下，机房设置防火隔声门，并选用低噪设备避免噪声产生的不利影响。</a:t>
                      </a:r>
                      <a:endParaRPr lang="zh-CN" altLang="en-US" sz="1400" dirty="0" smtClean="0">
                        <a:latin typeface="微软雅黑" pitchFamily="34" charset="-122"/>
                        <a:ea typeface="微软雅黑" pitchFamily="34" charset="-122"/>
                      </a:endParaRPr>
                    </a:p>
                  </a:txBody>
                  <a:tcPr/>
                </a:tc>
              </a:tr>
              <a:tr h="573541">
                <a:tc>
                  <a:txBody>
                    <a:bodyPr/>
                    <a:lstStyle/>
                    <a:p>
                      <a:pPr algn="l"/>
                      <a:r>
                        <a:rPr lang="zh-CN" altLang="en-US" sz="1400" dirty="0" smtClean="0"/>
                        <a:t>垃圾</a:t>
                      </a:r>
                      <a:endParaRPr lang="zh-CN" altLang="en-US" sz="1400" dirty="0">
                        <a:latin typeface="微软雅黑" pitchFamily="34" charset="-122"/>
                        <a:ea typeface="微软雅黑" pitchFamily="34" charset="-122"/>
                      </a:endParaRPr>
                    </a:p>
                  </a:txBody>
                  <a:tcPr/>
                </a:tc>
                <a:tc>
                  <a:txBody>
                    <a:bodyPr/>
                    <a:lstStyle/>
                    <a:p>
                      <a:pPr algn="l"/>
                      <a:r>
                        <a:rPr lang="zh-CN" altLang="en-US" sz="1400" dirty="0" smtClean="0"/>
                        <a:t>固体废物主要来源于使用产生的生活垃圾。统一收集，定时清运。</a:t>
                      </a:r>
                      <a:endParaRPr lang="zh-CN" altLang="en-US" sz="1400" dirty="0" smtClean="0">
                        <a:latin typeface="微软雅黑" pitchFamily="34" charset="-122"/>
                        <a:ea typeface="微软雅黑" pitchFamily="34" charset="-122"/>
                      </a:endParaRPr>
                    </a:p>
                  </a:txBody>
                  <a:tcPr/>
                </a:tc>
              </a:tr>
              <a:tr h="573541">
                <a:tc>
                  <a:txBody>
                    <a:bodyPr/>
                    <a:lstStyle/>
                    <a:p>
                      <a:pPr algn="l"/>
                      <a:r>
                        <a:rPr lang="zh-CN" altLang="en-US" sz="1400" dirty="0" smtClean="0"/>
                        <a:t>电磁辐射</a:t>
                      </a:r>
                      <a:endParaRPr lang="zh-CN" altLang="en-US" sz="1400" dirty="0">
                        <a:latin typeface="微软雅黑" pitchFamily="34" charset="-122"/>
                        <a:ea typeface="微软雅黑" pitchFamily="34" charset="-122"/>
                      </a:endParaRPr>
                    </a:p>
                  </a:txBody>
                  <a:tcPr/>
                </a:tc>
                <a:tc>
                  <a:txBody>
                    <a:bodyPr/>
                    <a:lstStyle/>
                    <a:p>
                      <a:pPr algn="l"/>
                      <a:r>
                        <a:rPr lang="zh-CN" altLang="en-US" sz="1400" dirty="0" smtClean="0"/>
                        <a:t>电气设备的金属外壳均可靠接地，变电站围护结构中的钢筋，防止电磁污染。</a:t>
                      </a:r>
                      <a:endParaRPr lang="zh-CN" altLang="en-US" sz="1400" dirty="0">
                        <a:latin typeface="微软雅黑" pitchFamily="34" charset="-122"/>
                        <a:ea typeface="微软雅黑" pitchFamily="34" charset="-122"/>
                      </a:endParaRPr>
                    </a:p>
                  </a:txBody>
                  <a:tcPr/>
                </a:tc>
              </a:tr>
              <a:tr h="802956">
                <a:tc>
                  <a:txBody>
                    <a:bodyPr/>
                    <a:lstStyle/>
                    <a:p>
                      <a:pPr algn="l"/>
                      <a:r>
                        <a:rPr lang="zh-CN" altLang="en-US" sz="1400" dirty="0" smtClean="0"/>
                        <a:t>光照</a:t>
                      </a:r>
                      <a:endParaRPr lang="zh-CN" altLang="en-US" sz="1400" dirty="0">
                        <a:latin typeface="微软雅黑" pitchFamily="34" charset="-122"/>
                        <a:ea typeface="微软雅黑" pitchFamily="34" charset="-122"/>
                      </a:endParaRPr>
                    </a:p>
                  </a:txBody>
                  <a:tcPr/>
                </a:tc>
                <a:tc>
                  <a:txBody>
                    <a:bodyPr/>
                    <a:lstStyle/>
                    <a:p>
                      <a:pPr algn="l"/>
                      <a:r>
                        <a:rPr lang="zh-CN" altLang="en-US" sz="1400" dirty="0" smtClean="0"/>
                        <a:t>玻璃辐射率≤</a:t>
                      </a:r>
                      <a:r>
                        <a:rPr lang="en-US" altLang="zh-CN" sz="1400" dirty="0" smtClean="0"/>
                        <a:t>0.15</a:t>
                      </a:r>
                      <a:r>
                        <a:rPr lang="zh-CN" altLang="en-US" sz="1400" dirty="0" smtClean="0"/>
                        <a:t>，玻璃的可见光反射比≤</a:t>
                      </a:r>
                      <a:r>
                        <a:rPr lang="en-US" altLang="zh-CN" sz="1400" dirty="0" smtClean="0"/>
                        <a:t>0.11</a:t>
                      </a:r>
                      <a:r>
                        <a:rPr lang="zh-CN" altLang="en-US" sz="1400" dirty="0" smtClean="0"/>
                        <a:t>，周边场地为空地，不会对周边环境造成光污染。</a:t>
                      </a:r>
                      <a:endParaRPr lang="zh-CN" altLang="en-US" sz="1400" dirty="0" smtClean="0">
                        <a:latin typeface="微软雅黑" pitchFamily="34" charset="-122"/>
                        <a:ea typeface="微软雅黑" pitchFamily="34" charset="-122"/>
                      </a:endParaRPr>
                    </a:p>
                  </a:txBody>
                  <a:tcPr/>
                </a:tc>
              </a:tr>
            </a:tbl>
          </a:graphicData>
        </a:graphic>
      </p:graphicFrame>
      <p:graphicFrame>
        <p:nvGraphicFramePr>
          <p:cNvPr id="4" name="表格 3"/>
          <p:cNvGraphicFramePr>
            <a:graphicFrameLocks noGrp="1"/>
          </p:cNvGraphicFramePr>
          <p:nvPr>
            <p:extLst>
              <p:ext uri="{D42A27DB-BD31-4B8C-83A1-F6EECF244321}">
                <p14:modId xmlns:p14="http://schemas.microsoft.com/office/powerpoint/2010/main" val="1675579633"/>
              </p:ext>
            </p:extLst>
          </p:nvPr>
        </p:nvGraphicFramePr>
        <p:xfrm>
          <a:off x="4860032" y="4941168"/>
          <a:ext cx="4032448" cy="1103962"/>
        </p:xfrm>
        <a:graphic>
          <a:graphicData uri="http://schemas.openxmlformats.org/drawingml/2006/table">
            <a:tbl>
              <a:tblPr>
                <a:tableStyleId>{00A15C55-8517-42AA-B614-E9B94910E393}</a:tableStyleId>
              </a:tblPr>
              <a:tblGrid>
                <a:gridCol w="614901"/>
                <a:gridCol w="753251"/>
                <a:gridCol w="918294"/>
                <a:gridCol w="25400"/>
                <a:gridCol w="856506"/>
                <a:gridCol w="864096"/>
              </a:tblGrid>
              <a:tr h="383987">
                <a:tc rowSpan="2">
                  <a:txBody>
                    <a:bodyPr/>
                    <a:lstStyle/>
                    <a:p>
                      <a:pPr algn="ctr">
                        <a:spcAft>
                          <a:spcPts val="0"/>
                        </a:spcAft>
                      </a:pPr>
                      <a:r>
                        <a:rPr lang="en-US" sz="600" kern="100" dirty="0">
                          <a:effectLst/>
                        </a:rPr>
                        <a:t> </a:t>
                      </a:r>
                      <a:endParaRPr lang="zh-CN" sz="1050" kern="100" dirty="0">
                        <a:effectLst/>
                      </a:endParaRPr>
                    </a:p>
                    <a:p>
                      <a:pPr algn="ctr">
                        <a:spcAft>
                          <a:spcPts val="0"/>
                        </a:spcAft>
                      </a:pPr>
                      <a:r>
                        <a:rPr lang="zh-CN" sz="1050" kern="100" dirty="0">
                          <a:effectLst/>
                        </a:rPr>
                        <a:t>监测点</a:t>
                      </a:r>
                      <a:endParaRPr lang="zh-CN" sz="105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0" marR="0" marT="0" marB="0" anchor="ctr"/>
                </a:tc>
                <a:tc gridSpan="2">
                  <a:txBody>
                    <a:bodyPr/>
                    <a:lstStyle/>
                    <a:p>
                      <a:pPr algn="ctr">
                        <a:spcAft>
                          <a:spcPts val="0"/>
                        </a:spcAft>
                      </a:pPr>
                      <a:r>
                        <a:rPr lang="zh-CN" sz="1050" kern="100">
                          <a:effectLst/>
                        </a:rPr>
                        <a:t>环境噪声标准值（</a:t>
                      </a:r>
                      <a:r>
                        <a:rPr lang="en-US" sz="1050" kern="100" spc="5">
                          <a:effectLst/>
                        </a:rPr>
                        <a:t>d</a:t>
                      </a:r>
                      <a:r>
                        <a:rPr lang="en-US" sz="1050" kern="100">
                          <a:effectLst/>
                        </a:rPr>
                        <a:t>B</a:t>
                      </a:r>
                      <a:r>
                        <a:rPr lang="zh-CN" sz="1050" kern="100">
                          <a:effectLst/>
                        </a:rPr>
                        <a:t>）</a:t>
                      </a:r>
                      <a:endParaRPr lang="zh-CN" sz="1050" kern="100">
                        <a:effectLst/>
                        <a:latin typeface="Calibri" panose="020F0502020204030204" pitchFamily="34" charset="0"/>
                        <a:ea typeface="宋体" panose="02010600030101010101" pitchFamily="2" charset="-122"/>
                        <a:cs typeface="Times New Roman" panose="02020603050405020304" pitchFamily="18" charset="0"/>
                      </a:endParaRPr>
                    </a:p>
                  </a:txBody>
                  <a:tcPr marL="0" marR="0" marT="0" marB="0" anchor="ctr"/>
                </a:tc>
                <a:tc hMerge="1">
                  <a:txBody>
                    <a:bodyPr/>
                    <a:lstStyle/>
                    <a:p>
                      <a:endParaRPr lang="zh-CN" altLang="en-US"/>
                    </a:p>
                  </a:txBody>
                  <a:tcPr/>
                </a:tc>
                <a:tc>
                  <a:txBody>
                    <a:bodyPr/>
                    <a:lstStyle/>
                    <a:p>
                      <a:pPr algn="ctr">
                        <a:spcAft>
                          <a:spcPts val="0"/>
                        </a:spcAft>
                      </a:pPr>
                      <a:r>
                        <a:rPr lang="en-US" sz="1050" kern="100">
                          <a:effectLst/>
                        </a:rPr>
                        <a:t> </a:t>
                      </a:r>
                      <a:endParaRPr lang="zh-CN" sz="1050" kern="100">
                        <a:effectLst/>
                        <a:latin typeface="Calibri" panose="020F0502020204030204" pitchFamily="34" charset="0"/>
                        <a:ea typeface="宋体" panose="02010600030101010101" pitchFamily="2" charset="-122"/>
                        <a:cs typeface="Times New Roman" panose="02020603050405020304" pitchFamily="18" charset="0"/>
                      </a:endParaRPr>
                    </a:p>
                  </a:txBody>
                  <a:tcPr marL="0" marR="0" marT="0" marB="0"/>
                </a:tc>
                <a:tc gridSpan="2">
                  <a:txBody>
                    <a:bodyPr/>
                    <a:lstStyle/>
                    <a:p>
                      <a:pPr algn="ctr">
                        <a:spcAft>
                          <a:spcPts val="0"/>
                        </a:spcAft>
                      </a:pPr>
                      <a:r>
                        <a:rPr lang="zh-CN" sz="1050" kern="100">
                          <a:effectLst/>
                        </a:rPr>
                        <a:t>环境噪声测试值（</a:t>
                      </a:r>
                      <a:r>
                        <a:rPr lang="en-US" sz="1050" kern="100" spc="5">
                          <a:effectLst/>
                        </a:rPr>
                        <a:t>d</a:t>
                      </a:r>
                      <a:r>
                        <a:rPr lang="en-US" sz="1050" kern="100">
                          <a:effectLst/>
                        </a:rPr>
                        <a:t>B</a:t>
                      </a:r>
                      <a:r>
                        <a:rPr lang="zh-CN" sz="1050" kern="100">
                          <a:effectLst/>
                        </a:rPr>
                        <a:t>）</a:t>
                      </a:r>
                      <a:endParaRPr lang="zh-CN" sz="1050" kern="100">
                        <a:effectLst/>
                        <a:latin typeface="Calibri" panose="020F0502020204030204" pitchFamily="34" charset="0"/>
                        <a:ea typeface="宋体" panose="02010600030101010101" pitchFamily="2" charset="-122"/>
                        <a:cs typeface="Times New Roman" panose="02020603050405020304" pitchFamily="18" charset="0"/>
                      </a:endParaRPr>
                    </a:p>
                  </a:txBody>
                  <a:tcPr marL="0" marR="0" marT="0" marB="0" anchor="ctr"/>
                </a:tc>
                <a:tc hMerge="1">
                  <a:txBody>
                    <a:bodyPr/>
                    <a:lstStyle/>
                    <a:p>
                      <a:endParaRPr lang="zh-CN" altLang="en-US"/>
                    </a:p>
                  </a:txBody>
                  <a:tcPr/>
                </a:tc>
              </a:tr>
              <a:tr h="360546">
                <a:tc vMerge="1">
                  <a:txBody>
                    <a:bodyPr/>
                    <a:lstStyle/>
                    <a:p>
                      <a:endParaRPr lang="zh-CN" altLang="en-US"/>
                    </a:p>
                  </a:txBody>
                  <a:tcPr/>
                </a:tc>
                <a:tc>
                  <a:txBody>
                    <a:bodyPr/>
                    <a:lstStyle/>
                    <a:p>
                      <a:pPr algn="ctr">
                        <a:spcAft>
                          <a:spcPts val="0"/>
                        </a:spcAft>
                      </a:pPr>
                      <a:r>
                        <a:rPr lang="zh-CN" sz="1050" kern="100">
                          <a:effectLst/>
                        </a:rPr>
                        <a:t>昼间</a:t>
                      </a:r>
                      <a:endParaRPr lang="zh-CN" sz="1050" kern="100">
                        <a:effectLst/>
                        <a:latin typeface="Calibri" panose="020F0502020204030204" pitchFamily="34" charset="0"/>
                        <a:ea typeface="宋体" panose="02010600030101010101" pitchFamily="2" charset="-122"/>
                        <a:cs typeface="Times New Roman" panose="02020603050405020304" pitchFamily="18" charset="0"/>
                      </a:endParaRPr>
                    </a:p>
                  </a:txBody>
                  <a:tcPr marL="0" marR="0" marT="0" marB="0" anchor="ctr"/>
                </a:tc>
                <a:tc>
                  <a:txBody>
                    <a:bodyPr/>
                    <a:lstStyle/>
                    <a:p>
                      <a:pPr algn="ctr">
                        <a:spcAft>
                          <a:spcPts val="0"/>
                        </a:spcAft>
                      </a:pPr>
                      <a:r>
                        <a:rPr lang="zh-CN" sz="1050" kern="100">
                          <a:effectLst/>
                        </a:rPr>
                        <a:t>夜间</a:t>
                      </a:r>
                      <a:endParaRPr lang="zh-CN" sz="1050" kern="100">
                        <a:effectLst/>
                        <a:latin typeface="Calibri" panose="020F0502020204030204" pitchFamily="34" charset="0"/>
                        <a:ea typeface="宋体" panose="02010600030101010101" pitchFamily="2" charset="-122"/>
                        <a:cs typeface="Times New Roman" panose="02020603050405020304" pitchFamily="18" charset="0"/>
                      </a:endParaRPr>
                    </a:p>
                  </a:txBody>
                  <a:tcPr marL="0" marR="0" marT="0" marB="0" anchor="ctr"/>
                </a:tc>
                <a:tc>
                  <a:txBody>
                    <a:bodyPr/>
                    <a:lstStyle/>
                    <a:p>
                      <a:pPr algn="ctr">
                        <a:spcAft>
                          <a:spcPts val="0"/>
                        </a:spcAft>
                      </a:pPr>
                      <a:r>
                        <a:rPr lang="en-US" sz="1050" kern="100">
                          <a:effectLst/>
                        </a:rPr>
                        <a:t> </a:t>
                      </a:r>
                      <a:endParaRPr lang="zh-CN" sz="1050" kern="100">
                        <a:effectLst/>
                        <a:latin typeface="Calibri" panose="020F0502020204030204" pitchFamily="34" charset="0"/>
                        <a:ea typeface="宋体" panose="02010600030101010101" pitchFamily="2" charset="-122"/>
                        <a:cs typeface="Times New Roman" panose="02020603050405020304" pitchFamily="18" charset="0"/>
                      </a:endParaRPr>
                    </a:p>
                  </a:txBody>
                  <a:tcPr marL="0" marR="0" marT="0" marB="0"/>
                </a:tc>
                <a:tc>
                  <a:txBody>
                    <a:bodyPr/>
                    <a:lstStyle/>
                    <a:p>
                      <a:pPr algn="ctr">
                        <a:spcAft>
                          <a:spcPts val="0"/>
                        </a:spcAft>
                      </a:pPr>
                      <a:r>
                        <a:rPr lang="zh-CN" sz="1050" kern="100">
                          <a:effectLst/>
                        </a:rPr>
                        <a:t>昼间</a:t>
                      </a:r>
                      <a:endParaRPr lang="zh-CN" sz="1050" kern="100">
                        <a:effectLst/>
                        <a:latin typeface="Calibri" panose="020F0502020204030204" pitchFamily="34" charset="0"/>
                        <a:ea typeface="宋体" panose="02010600030101010101" pitchFamily="2" charset="-122"/>
                        <a:cs typeface="Times New Roman" panose="02020603050405020304" pitchFamily="18" charset="0"/>
                      </a:endParaRPr>
                    </a:p>
                  </a:txBody>
                  <a:tcPr marL="0" marR="0" marT="0" marB="0" anchor="ctr"/>
                </a:tc>
                <a:tc>
                  <a:txBody>
                    <a:bodyPr/>
                    <a:lstStyle/>
                    <a:p>
                      <a:pPr algn="ctr">
                        <a:spcAft>
                          <a:spcPts val="0"/>
                        </a:spcAft>
                      </a:pPr>
                      <a:r>
                        <a:rPr lang="zh-CN" sz="1050" kern="100">
                          <a:effectLst/>
                        </a:rPr>
                        <a:t>夜间</a:t>
                      </a:r>
                      <a:endParaRPr lang="zh-CN" sz="1050" kern="100">
                        <a:effectLst/>
                        <a:latin typeface="Calibri" panose="020F0502020204030204" pitchFamily="34" charset="0"/>
                        <a:ea typeface="宋体" panose="02010600030101010101" pitchFamily="2" charset="-122"/>
                        <a:cs typeface="Times New Roman" panose="02020603050405020304" pitchFamily="18" charset="0"/>
                      </a:endParaRPr>
                    </a:p>
                  </a:txBody>
                  <a:tcPr marL="0" marR="0" marT="0" marB="0" anchor="ctr"/>
                </a:tc>
              </a:tr>
              <a:tr h="359429">
                <a:tc>
                  <a:txBody>
                    <a:bodyPr/>
                    <a:lstStyle/>
                    <a:p>
                      <a:pPr algn="ctr">
                        <a:spcAft>
                          <a:spcPts val="0"/>
                        </a:spcAft>
                      </a:pPr>
                      <a:r>
                        <a:rPr lang="zh-CN" sz="1050" kern="100" dirty="0">
                          <a:effectLst/>
                        </a:rPr>
                        <a:t>场地界外</a:t>
                      </a:r>
                      <a:r>
                        <a:rPr lang="en-US" sz="1050" kern="100" dirty="0">
                          <a:effectLst/>
                        </a:rPr>
                        <a:t>1m</a:t>
                      </a:r>
                      <a:endParaRPr lang="zh-CN" sz="105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0" marR="0" marT="0" marB="0" anchor="ctr"/>
                </a:tc>
                <a:tc>
                  <a:txBody>
                    <a:bodyPr/>
                    <a:lstStyle/>
                    <a:p>
                      <a:pPr algn="ctr">
                        <a:spcAft>
                          <a:spcPts val="0"/>
                        </a:spcAft>
                      </a:pPr>
                      <a:r>
                        <a:rPr lang="zh-CN" sz="1050" kern="100">
                          <a:effectLst/>
                        </a:rPr>
                        <a:t>55</a:t>
                      </a:r>
                      <a:endParaRPr lang="zh-CN" sz="1050" kern="100">
                        <a:effectLst/>
                        <a:latin typeface="Calibri" panose="020F0502020204030204" pitchFamily="34" charset="0"/>
                        <a:ea typeface="宋体" panose="02010600030101010101" pitchFamily="2" charset="-122"/>
                        <a:cs typeface="Times New Roman" panose="02020603050405020304" pitchFamily="18" charset="0"/>
                      </a:endParaRPr>
                    </a:p>
                  </a:txBody>
                  <a:tcPr marL="0" marR="0" marT="0" marB="0"/>
                </a:tc>
                <a:tc>
                  <a:txBody>
                    <a:bodyPr/>
                    <a:lstStyle/>
                    <a:p>
                      <a:pPr algn="ctr">
                        <a:spcAft>
                          <a:spcPts val="0"/>
                        </a:spcAft>
                      </a:pPr>
                      <a:r>
                        <a:rPr lang="zh-CN" sz="1050" kern="100">
                          <a:effectLst/>
                        </a:rPr>
                        <a:t>45</a:t>
                      </a:r>
                      <a:endParaRPr lang="zh-CN" sz="1050" kern="100">
                        <a:effectLst/>
                        <a:latin typeface="Calibri" panose="020F0502020204030204" pitchFamily="34" charset="0"/>
                        <a:ea typeface="宋体" panose="02010600030101010101" pitchFamily="2" charset="-122"/>
                        <a:cs typeface="Times New Roman" panose="02020603050405020304" pitchFamily="18" charset="0"/>
                      </a:endParaRPr>
                    </a:p>
                  </a:txBody>
                  <a:tcPr marL="0" marR="0" marT="0" marB="0" anchor="ctr"/>
                </a:tc>
                <a:tc>
                  <a:txBody>
                    <a:bodyPr/>
                    <a:lstStyle/>
                    <a:p>
                      <a:pPr algn="ctr">
                        <a:spcAft>
                          <a:spcPts val="0"/>
                        </a:spcAft>
                      </a:pPr>
                      <a:r>
                        <a:rPr lang="en-US" sz="1050" kern="100">
                          <a:effectLst/>
                        </a:rPr>
                        <a:t> </a:t>
                      </a:r>
                      <a:endParaRPr lang="zh-CN" sz="1050" kern="100">
                        <a:effectLst/>
                        <a:latin typeface="Calibri" panose="020F0502020204030204" pitchFamily="34" charset="0"/>
                        <a:ea typeface="宋体" panose="02010600030101010101" pitchFamily="2" charset="-122"/>
                        <a:cs typeface="Times New Roman" panose="02020603050405020304" pitchFamily="18" charset="0"/>
                      </a:endParaRPr>
                    </a:p>
                  </a:txBody>
                  <a:tcPr marL="0" marR="0" marT="0" marB="0"/>
                </a:tc>
                <a:tc>
                  <a:txBody>
                    <a:bodyPr/>
                    <a:lstStyle/>
                    <a:p>
                      <a:pPr algn="ctr">
                        <a:spcAft>
                          <a:spcPts val="0"/>
                        </a:spcAft>
                      </a:pPr>
                      <a:r>
                        <a:rPr lang="en-US" sz="1050" kern="100">
                          <a:effectLst/>
                        </a:rPr>
                        <a:t>53.1-54.6</a:t>
                      </a:r>
                      <a:endParaRPr lang="zh-CN" sz="1050" kern="100">
                        <a:effectLst/>
                        <a:latin typeface="Calibri" panose="020F0502020204030204" pitchFamily="34" charset="0"/>
                        <a:ea typeface="宋体" panose="02010600030101010101" pitchFamily="2" charset="-122"/>
                        <a:cs typeface="Times New Roman" panose="02020603050405020304" pitchFamily="18" charset="0"/>
                      </a:endParaRPr>
                    </a:p>
                  </a:txBody>
                  <a:tcPr marL="0" marR="0" marT="0" marB="0" anchor="ctr"/>
                </a:tc>
                <a:tc>
                  <a:txBody>
                    <a:bodyPr/>
                    <a:lstStyle/>
                    <a:p>
                      <a:pPr algn="ctr">
                        <a:spcAft>
                          <a:spcPts val="0"/>
                        </a:spcAft>
                      </a:pPr>
                      <a:r>
                        <a:rPr lang="en-US" sz="1050" kern="100" dirty="0">
                          <a:effectLst/>
                        </a:rPr>
                        <a:t>42.5-44.3</a:t>
                      </a:r>
                      <a:endParaRPr lang="zh-CN" sz="105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0" marR="0" marT="0" marB="0" anchor="ctr"/>
                </a:tc>
              </a:tr>
            </a:tbl>
          </a:graphicData>
        </a:graphic>
      </p:graphicFrame>
      <p:pic>
        <p:nvPicPr>
          <p:cNvPr id="14" name="图片 13" descr="场地噪声三维图（昼间）"/>
          <p:cNvPicPr/>
          <p:nvPr/>
        </p:nvPicPr>
        <p:blipFill rotWithShape="1">
          <a:blip r:embed="rId2" cstate="print"/>
          <a:srcRect t="8370"/>
          <a:stretch/>
        </p:blipFill>
        <p:spPr bwMode="auto">
          <a:xfrm>
            <a:off x="4703400" y="2271297"/>
            <a:ext cx="2105940" cy="1771934"/>
          </a:xfrm>
          <a:prstGeom prst="rect">
            <a:avLst/>
          </a:prstGeom>
          <a:noFill/>
          <a:ln w="9525">
            <a:noFill/>
            <a:miter lim="800000"/>
            <a:headEnd/>
            <a:tailEnd/>
          </a:ln>
        </p:spPr>
      </p:pic>
      <p:pic>
        <p:nvPicPr>
          <p:cNvPr id="16" name="图片 15" descr="场地噪声三维图（夜间）"/>
          <p:cNvPicPr/>
          <p:nvPr/>
        </p:nvPicPr>
        <p:blipFill rotWithShape="1">
          <a:blip r:embed="rId3" cstate="print"/>
          <a:srcRect t="8370"/>
          <a:stretch/>
        </p:blipFill>
        <p:spPr bwMode="auto">
          <a:xfrm>
            <a:off x="6962708" y="2348880"/>
            <a:ext cx="2050744" cy="1725493"/>
          </a:xfrm>
          <a:prstGeom prst="rect">
            <a:avLst/>
          </a:prstGeom>
          <a:noFill/>
          <a:ln w="9525">
            <a:noFill/>
            <a:miter lim="800000"/>
            <a:headEnd/>
            <a:tailEnd/>
          </a:ln>
        </p:spPr>
      </p:pic>
      <p:sp>
        <p:nvSpPr>
          <p:cNvPr id="5" name="矩形 4"/>
          <p:cNvSpPr/>
          <p:nvPr/>
        </p:nvSpPr>
        <p:spPr>
          <a:xfrm>
            <a:off x="5076056" y="4176370"/>
            <a:ext cx="1518364" cy="215444"/>
          </a:xfrm>
          <a:prstGeom prst="rect">
            <a:avLst/>
          </a:prstGeom>
        </p:spPr>
        <p:txBody>
          <a:bodyPr wrap="none">
            <a:spAutoFit/>
          </a:bodyPr>
          <a:lstStyle/>
          <a:p>
            <a:r>
              <a:rPr lang="zh-CN" altLang="zh-CN" sz="800" kern="100" dirty="0">
                <a:ea typeface="宋体" panose="02010600030101010101" pitchFamily="2" charset="-122"/>
                <a:cs typeface="Times New Roman" panose="02020603050405020304" pitchFamily="18" charset="0"/>
              </a:rPr>
              <a:t>场地噪声分布俯瞰图（昼间）</a:t>
            </a:r>
            <a:endParaRPr lang="zh-CN" altLang="en-US" sz="800" dirty="0"/>
          </a:p>
        </p:txBody>
      </p:sp>
      <p:sp>
        <p:nvSpPr>
          <p:cNvPr id="18" name="矩形 17"/>
          <p:cNvSpPr/>
          <p:nvPr/>
        </p:nvSpPr>
        <p:spPr>
          <a:xfrm>
            <a:off x="7314486" y="4176370"/>
            <a:ext cx="1518364" cy="215444"/>
          </a:xfrm>
          <a:prstGeom prst="rect">
            <a:avLst/>
          </a:prstGeom>
        </p:spPr>
        <p:txBody>
          <a:bodyPr wrap="none">
            <a:spAutoFit/>
          </a:bodyPr>
          <a:lstStyle/>
          <a:p>
            <a:r>
              <a:rPr lang="zh-CN" altLang="zh-CN" sz="800" kern="100" dirty="0">
                <a:ea typeface="宋体" panose="02010600030101010101" pitchFamily="2" charset="-122"/>
                <a:cs typeface="Times New Roman" panose="02020603050405020304" pitchFamily="18" charset="0"/>
              </a:rPr>
              <a:t>场地噪声分布俯瞰图</a:t>
            </a:r>
            <a:r>
              <a:rPr lang="zh-CN" altLang="zh-CN" sz="800" kern="100" dirty="0" smtClean="0">
                <a:ea typeface="宋体" panose="02010600030101010101" pitchFamily="2" charset="-122"/>
                <a:cs typeface="Times New Roman" panose="02020603050405020304" pitchFamily="18" charset="0"/>
              </a:rPr>
              <a:t>（</a:t>
            </a:r>
            <a:r>
              <a:rPr lang="zh-CN" altLang="en-US" sz="800" kern="100" dirty="0" smtClean="0">
                <a:ea typeface="宋体" panose="02010600030101010101" pitchFamily="2" charset="-122"/>
                <a:cs typeface="Times New Roman" panose="02020603050405020304" pitchFamily="18" charset="0"/>
              </a:rPr>
              <a:t>夜</a:t>
            </a:r>
            <a:r>
              <a:rPr lang="zh-CN" altLang="zh-CN" sz="800" kern="100" dirty="0" smtClean="0">
                <a:ea typeface="宋体" panose="02010600030101010101" pitchFamily="2" charset="-122"/>
                <a:cs typeface="Times New Roman" panose="02020603050405020304" pitchFamily="18" charset="0"/>
              </a:rPr>
              <a:t>间</a:t>
            </a:r>
            <a:r>
              <a:rPr lang="zh-CN" altLang="zh-CN" sz="800" kern="100" dirty="0">
                <a:ea typeface="宋体" panose="02010600030101010101" pitchFamily="2" charset="-122"/>
                <a:cs typeface="Times New Roman" panose="02020603050405020304" pitchFamily="18" charset="0"/>
              </a:rPr>
              <a:t>）</a:t>
            </a:r>
            <a:endParaRPr lang="zh-CN" altLang="en-US" sz="800" dirty="0"/>
          </a:p>
        </p:txBody>
      </p:sp>
    </p:spTree>
  </p:cSld>
  <p:clrMapOvr>
    <a:masterClrMapping/>
  </p:clrMapOvr>
  <mc:AlternateContent xmlns:mc="http://schemas.openxmlformats.org/markup-compatibility/2006" xmlns:p14="http://schemas.microsoft.com/office/powerpoint/2010/main">
    <mc:Choice Requires="p14">
      <p:transition spd="slow" p14:dur="2000" advTm="128612"/>
    </mc:Choice>
    <mc:Fallback xmlns="">
      <p:transition spd="slow" advTm="128612"/>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直接连接符 16"/>
          <p:cNvSpPr>
            <a:spLocks noChangeShapeType="1"/>
          </p:cNvSpPr>
          <p:nvPr/>
        </p:nvSpPr>
        <p:spPr bwMode="auto">
          <a:xfrm>
            <a:off x="-20638" y="942975"/>
            <a:ext cx="9144001" cy="3175"/>
          </a:xfrm>
          <a:prstGeom prst="line">
            <a:avLst/>
          </a:prstGeom>
          <a:noFill/>
          <a:ln w="9525">
            <a:solidFill>
              <a:srgbClr val="595959"/>
            </a:solidFill>
            <a:prstDash val="sysDash"/>
            <a:round/>
            <a:headEnd/>
            <a:tailEnd/>
          </a:ln>
        </p:spPr>
        <p:txBody>
          <a:bodyPr/>
          <a:lstStyle/>
          <a:p>
            <a:endParaRPr lang="zh-CN" altLang="en-US"/>
          </a:p>
        </p:txBody>
      </p:sp>
      <p:sp>
        <p:nvSpPr>
          <p:cNvPr id="6" name="矩形 1"/>
          <p:cNvSpPr>
            <a:spLocks noChangeArrowheads="1"/>
          </p:cNvSpPr>
          <p:nvPr/>
        </p:nvSpPr>
        <p:spPr bwMode="auto">
          <a:xfrm>
            <a:off x="377825" y="546100"/>
            <a:ext cx="5310188" cy="400050"/>
          </a:xfrm>
          <a:prstGeom prst="rect">
            <a:avLst/>
          </a:prstGeom>
          <a:noFill/>
          <a:ln>
            <a:noFill/>
          </a:ln>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fontAlgn="auto" hangingPunct="1">
              <a:spcBef>
                <a:spcPts val="0"/>
              </a:spcBef>
              <a:spcAft>
                <a:spcPts val="0"/>
              </a:spcAft>
              <a:defRPr/>
            </a:pPr>
            <a:r>
              <a:rPr lang="en-US" altLang="zh-CN" sz="2000" b="1" dirty="0">
                <a:solidFill>
                  <a:schemeClr val="accent4">
                    <a:lumMod val="75000"/>
                  </a:schemeClr>
                </a:solidFill>
                <a:latin typeface="微软雅黑" pitchFamily="34" charset="-122"/>
                <a:ea typeface="微软雅黑" pitchFamily="34" charset="-122"/>
                <a:sym typeface="微软雅黑" pitchFamily="34" charset="-122"/>
              </a:rPr>
              <a:t>│</a:t>
            </a:r>
            <a:r>
              <a:rPr lang="zh-CN" altLang="en-US" sz="2000" b="1" dirty="0">
                <a:solidFill>
                  <a:schemeClr val="accent4">
                    <a:lumMod val="75000"/>
                  </a:schemeClr>
                </a:solidFill>
                <a:latin typeface="微软雅黑" pitchFamily="34" charset="-122"/>
                <a:ea typeface="微软雅黑" pitchFamily="34" charset="-122"/>
                <a:sym typeface="微软雅黑" pitchFamily="34" charset="-122"/>
              </a:rPr>
              <a:t>主要技术</a:t>
            </a:r>
            <a:r>
              <a:rPr lang="en-US" altLang="zh-CN" sz="2000" b="1" dirty="0">
                <a:solidFill>
                  <a:schemeClr val="accent4">
                    <a:lumMod val="75000"/>
                  </a:schemeClr>
                </a:solidFill>
                <a:latin typeface="华文细黑" panose="02010600040101010101" pitchFamily="2" charset="-122"/>
                <a:ea typeface="华文细黑" panose="02010600040101010101" pitchFamily="2" charset="-122"/>
                <a:sym typeface="微软雅黑" pitchFamily="34" charset="-122"/>
              </a:rPr>
              <a:t>│</a:t>
            </a:r>
            <a:r>
              <a:rPr lang="zh-CN" altLang="en-US" sz="2000" b="1" dirty="0">
                <a:solidFill>
                  <a:schemeClr val="accent4">
                    <a:lumMod val="75000"/>
                  </a:schemeClr>
                </a:solidFill>
                <a:latin typeface="华文细黑" panose="02010600040101010101" pitchFamily="2" charset="-122"/>
                <a:ea typeface="华文细黑" panose="02010600040101010101" pitchFamily="2" charset="-122"/>
                <a:sym typeface="微软雅黑" pitchFamily="34" charset="-122"/>
              </a:rPr>
              <a:t>规划</a:t>
            </a:r>
            <a:r>
              <a:rPr lang="en-US" altLang="zh-CN" sz="2000" dirty="0">
                <a:solidFill>
                  <a:schemeClr val="accent4">
                    <a:lumMod val="75000"/>
                  </a:schemeClr>
                </a:solidFill>
                <a:latin typeface="华文细黑" panose="02010600040101010101" pitchFamily="2" charset="-122"/>
                <a:ea typeface="华文细黑" panose="02010600040101010101" pitchFamily="2" charset="-122"/>
                <a:sym typeface="微软雅黑" pitchFamily="34" charset="-122"/>
              </a:rPr>
              <a:t>│</a:t>
            </a:r>
            <a:r>
              <a:rPr lang="zh-CN" altLang="en-US" dirty="0" smtClean="0">
                <a:solidFill>
                  <a:schemeClr val="accent4">
                    <a:lumMod val="75000"/>
                  </a:schemeClr>
                </a:solidFill>
                <a:latin typeface="华文细黑" panose="02010600040101010101" pitchFamily="2" charset="-122"/>
                <a:ea typeface="华文细黑" panose="02010600040101010101" pitchFamily="2" charset="-122"/>
                <a:sym typeface="微软雅黑" pitchFamily="34" charset="-122"/>
              </a:rPr>
              <a:t>风环境</a:t>
            </a:r>
            <a:endParaRPr lang="zh-CN" altLang="en-US" dirty="0">
              <a:solidFill>
                <a:schemeClr val="accent4">
                  <a:lumMod val="75000"/>
                </a:schemeClr>
              </a:solidFill>
              <a:latin typeface="华文细黑" panose="02010600040101010101" pitchFamily="2" charset="-122"/>
              <a:ea typeface="华文细黑" panose="02010600040101010101" pitchFamily="2" charset="-122"/>
            </a:endParaRPr>
          </a:p>
        </p:txBody>
      </p:sp>
      <p:sp>
        <p:nvSpPr>
          <p:cNvPr id="12" name="矩形 19"/>
          <p:cNvSpPr>
            <a:spLocks noChangeArrowheads="1"/>
          </p:cNvSpPr>
          <p:nvPr/>
        </p:nvSpPr>
        <p:spPr bwMode="auto">
          <a:xfrm>
            <a:off x="0" y="6499225"/>
            <a:ext cx="9144000" cy="153988"/>
          </a:xfrm>
          <a:prstGeom prst="rect">
            <a:avLst/>
          </a:prstGeom>
          <a:solidFill>
            <a:schemeClr val="accent4">
              <a:lumMod val="50000"/>
            </a:schemeClr>
          </a:solidFill>
          <a:ln>
            <a:noFill/>
          </a:ln>
          <a:extLst/>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fontAlgn="auto" hangingPunct="1">
              <a:spcBef>
                <a:spcPts val="0"/>
              </a:spcBef>
              <a:spcAft>
                <a:spcPts val="0"/>
              </a:spcAft>
              <a:defRPr/>
            </a:pPr>
            <a:endParaRPr lang="zh-CN" altLang="en-US">
              <a:solidFill>
                <a:srgbClr val="FFFFFF"/>
              </a:solidFill>
              <a:latin typeface="宋体" pitchFamily="2" charset="-122"/>
              <a:sym typeface="宋体" pitchFamily="2" charset="-122"/>
            </a:endParaRPr>
          </a:p>
        </p:txBody>
      </p:sp>
      <p:sp>
        <p:nvSpPr>
          <p:cNvPr id="29700" name="灯片编号占位符 5"/>
          <p:cNvSpPr txBox="1">
            <a:spLocks/>
          </p:cNvSpPr>
          <p:nvPr/>
        </p:nvSpPr>
        <p:spPr bwMode="auto">
          <a:xfrm>
            <a:off x="8832850" y="6664325"/>
            <a:ext cx="323850" cy="365125"/>
          </a:xfrm>
          <a:prstGeom prst="rect">
            <a:avLst/>
          </a:prstGeom>
          <a:noFill/>
          <a:ln w="9525">
            <a:noFill/>
            <a:miter lim="800000"/>
            <a:headEnd/>
            <a:tailEnd/>
          </a:ln>
        </p:spPr>
        <p:txBody>
          <a:bodyPr/>
          <a:lstStyle/>
          <a:p>
            <a:fld id="{B3706BC4-905B-4F6D-A14D-380D2976643B}" type="slidenum">
              <a:rPr lang="zh-CN" altLang="en-US" sz="1000">
                <a:solidFill>
                  <a:schemeClr val="bg1"/>
                </a:solidFill>
                <a:latin typeface="Arial Unicode MS" pitchFamily="34" charset="-122"/>
                <a:ea typeface="Arial Unicode MS" pitchFamily="34" charset="-122"/>
                <a:cs typeface="Arial Unicode MS" pitchFamily="34" charset="-122"/>
              </a:rPr>
              <a:pPr/>
              <a:t>9</a:t>
            </a:fld>
            <a:endParaRPr lang="zh-CN" altLang="en-US" sz="1000">
              <a:solidFill>
                <a:schemeClr val="bg1"/>
              </a:solidFill>
              <a:latin typeface="Arial Unicode MS" pitchFamily="34" charset="-122"/>
              <a:ea typeface="Arial Unicode MS" pitchFamily="34" charset="-122"/>
              <a:cs typeface="Arial Unicode MS" pitchFamily="34" charset="-122"/>
            </a:endParaRPr>
          </a:p>
        </p:txBody>
      </p:sp>
      <p:sp>
        <p:nvSpPr>
          <p:cNvPr id="29734" name="矩形 4"/>
          <p:cNvSpPr>
            <a:spLocks noChangeArrowheads="1"/>
          </p:cNvSpPr>
          <p:nvPr/>
        </p:nvSpPr>
        <p:spPr bwMode="auto">
          <a:xfrm>
            <a:off x="6438018" y="5843715"/>
            <a:ext cx="2376488" cy="523875"/>
          </a:xfrm>
          <a:prstGeom prst="rect">
            <a:avLst/>
          </a:prstGeom>
          <a:noFill/>
          <a:ln w="9525">
            <a:noFill/>
            <a:miter lim="800000"/>
            <a:headEnd/>
            <a:tailEnd/>
          </a:ln>
        </p:spPr>
        <p:txBody>
          <a:bodyPr>
            <a:spAutoFit/>
          </a:bodyPr>
          <a:lstStyle/>
          <a:p>
            <a:pPr algn="ctr"/>
            <a:r>
              <a:rPr lang="en-US" altLang="zh-CN" sz="1400" dirty="0">
                <a:latin typeface="微软雅黑" pitchFamily="34" charset="-122"/>
                <a:ea typeface="微软雅黑" pitchFamily="34" charset="-122"/>
              </a:rPr>
              <a:t>1.5 m</a:t>
            </a:r>
            <a:r>
              <a:rPr lang="zh-CN" altLang="zh-CN" sz="1400" dirty="0">
                <a:latin typeface="微软雅黑" pitchFamily="34" charset="-122"/>
                <a:ea typeface="微软雅黑" pitchFamily="34" charset="-122"/>
              </a:rPr>
              <a:t>高度处风速云图</a:t>
            </a:r>
            <a:endParaRPr lang="en-US" altLang="zh-CN" sz="1400" dirty="0">
              <a:latin typeface="微软雅黑" pitchFamily="34" charset="-122"/>
              <a:ea typeface="微软雅黑" pitchFamily="34" charset="-122"/>
            </a:endParaRPr>
          </a:p>
          <a:p>
            <a:r>
              <a:rPr lang="zh-CN" altLang="zh-CN" sz="1400" dirty="0">
                <a:latin typeface="微软雅黑" pitchFamily="34" charset="-122"/>
                <a:ea typeface="微软雅黑" pitchFamily="34" charset="-122"/>
              </a:rPr>
              <a:t>（夏季、过渡季</a:t>
            </a:r>
            <a:r>
              <a:rPr lang="en-US" altLang="zh-CN" sz="1400" dirty="0">
                <a:latin typeface="微软雅黑" pitchFamily="34" charset="-122"/>
                <a:ea typeface="微软雅黑" pitchFamily="34" charset="-122"/>
              </a:rPr>
              <a:t>/</a:t>
            </a:r>
            <a:r>
              <a:rPr lang="zh-CN" altLang="zh-CN" sz="1400" dirty="0">
                <a:latin typeface="微软雅黑" pitchFamily="34" charset="-122"/>
                <a:ea typeface="微软雅黑" pitchFamily="34" charset="-122"/>
              </a:rPr>
              <a:t>平均风速）</a:t>
            </a:r>
            <a:endParaRPr lang="zh-CN" altLang="en-US" sz="1400" dirty="0">
              <a:latin typeface="微软雅黑" pitchFamily="34" charset="-122"/>
              <a:ea typeface="微软雅黑" pitchFamily="34" charset="-122"/>
            </a:endParaRPr>
          </a:p>
        </p:txBody>
      </p:sp>
      <p:sp>
        <p:nvSpPr>
          <p:cNvPr id="29736" name="矩形 9"/>
          <p:cNvSpPr>
            <a:spLocks noChangeArrowheads="1"/>
          </p:cNvSpPr>
          <p:nvPr/>
        </p:nvSpPr>
        <p:spPr bwMode="auto">
          <a:xfrm>
            <a:off x="3446026" y="5800935"/>
            <a:ext cx="1917700" cy="522287"/>
          </a:xfrm>
          <a:prstGeom prst="rect">
            <a:avLst/>
          </a:prstGeom>
          <a:noFill/>
          <a:ln w="9525">
            <a:noFill/>
            <a:miter lim="800000"/>
            <a:headEnd/>
            <a:tailEnd/>
          </a:ln>
        </p:spPr>
        <p:txBody>
          <a:bodyPr wrap="none">
            <a:spAutoFit/>
          </a:bodyPr>
          <a:lstStyle/>
          <a:p>
            <a:r>
              <a:rPr lang="en-US" altLang="zh-CN" sz="1400" dirty="0">
                <a:latin typeface="微软雅黑" pitchFamily="34" charset="-122"/>
                <a:ea typeface="微软雅黑" pitchFamily="34" charset="-122"/>
              </a:rPr>
              <a:t>1.5 m</a:t>
            </a:r>
            <a:r>
              <a:rPr lang="zh-CN" altLang="zh-CN" sz="1400" dirty="0">
                <a:latin typeface="微软雅黑" pitchFamily="34" charset="-122"/>
                <a:ea typeface="微软雅黑" pitchFamily="34" charset="-122"/>
              </a:rPr>
              <a:t>高度处风速云图</a:t>
            </a:r>
            <a:endParaRPr lang="en-US" altLang="zh-CN" sz="1400" dirty="0">
              <a:latin typeface="微软雅黑" pitchFamily="34" charset="-122"/>
              <a:ea typeface="微软雅黑" pitchFamily="34" charset="-122"/>
            </a:endParaRPr>
          </a:p>
          <a:p>
            <a:r>
              <a:rPr lang="zh-CN" altLang="zh-CN" sz="1400" dirty="0">
                <a:latin typeface="微软雅黑" pitchFamily="34" charset="-122"/>
                <a:ea typeface="微软雅黑" pitchFamily="34" charset="-122"/>
              </a:rPr>
              <a:t>（冬季</a:t>
            </a:r>
            <a:r>
              <a:rPr lang="en-US" altLang="zh-CN" sz="1400" dirty="0">
                <a:latin typeface="微软雅黑" pitchFamily="34" charset="-122"/>
                <a:ea typeface="微软雅黑" pitchFamily="34" charset="-122"/>
              </a:rPr>
              <a:t>/</a:t>
            </a:r>
            <a:r>
              <a:rPr lang="zh-CN" altLang="zh-CN" sz="1400" dirty="0">
                <a:latin typeface="微软雅黑" pitchFamily="34" charset="-122"/>
                <a:ea typeface="微软雅黑" pitchFamily="34" charset="-122"/>
              </a:rPr>
              <a:t>平均风速）</a:t>
            </a:r>
            <a:endParaRPr lang="zh-CN" altLang="en-US" sz="1400" dirty="0">
              <a:latin typeface="微软雅黑" pitchFamily="34" charset="-122"/>
              <a:ea typeface="微软雅黑" pitchFamily="34" charset="-122"/>
            </a:endParaRPr>
          </a:p>
        </p:txBody>
      </p:sp>
      <p:sp>
        <p:nvSpPr>
          <p:cNvPr id="2" name="TextBox 1"/>
          <p:cNvSpPr txBox="1"/>
          <p:nvPr/>
        </p:nvSpPr>
        <p:spPr>
          <a:xfrm>
            <a:off x="35496" y="2517589"/>
            <a:ext cx="2880320" cy="307777"/>
          </a:xfrm>
          <a:prstGeom prst="rect">
            <a:avLst/>
          </a:prstGeom>
          <a:noFill/>
        </p:spPr>
        <p:txBody>
          <a:bodyPr wrap="square" rtlCol="0">
            <a:spAutoFit/>
          </a:bodyPr>
          <a:lstStyle/>
          <a:p>
            <a:r>
              <a:rPr lang="zh-CN" altLang="zh-CN" sz="1400" b="1" dirty="0" smtClean="0">
                <a:latin typeface="微软雅黑" pitchFamily="34" charset="-122"/>
                <a:ea typeface="微软雅黑" pitchFamily="34" charset="-122"/>
              </a:rPr>
              <a:t>迎</a:t>
            </a:r>
            <a:r>
              <a:rPr lang="zh-CN" altLang="zh-CN" sz="1400" b="1" dirty="0">
                <a:latin typeface="微软雅黑" pitchFamily="34" charset="-122"/>
                <a:ea typeface="微软雅黑" pitchFamily="34" charset="-122"/>
              </a:rPr>
              <a:t>背风面窗平均风压差表</a:t>
            </a:r>
            <a:endParaRPr lang="zh-CN" altLang="en-US" sz="1400" b="1" dirty="0">
              <a:latin typeface="微软雅黑" pitchFamily="34" charset="-122"/>
              <a:ea typeface="微软雅黑" pitchFamily="34" charset="-122"/>
            </a:endParaRPr>
          </a:p>
        </p:txBody>
      </p:sp>
      <p:graphicFrame>
        <p:nvGraphicFramePr>
          <p:cNvPr id="3" name="表格 2"/>
          <p:cNvGraphicFramePr>
            <a:graphicFrameLocks noGrp="1"/>
          </p:cNvGraphicFramePr>
          <p:nvPr>
            <p:extLst>
              <p:ext uri="{D42A27DB-BD31-4B8C-83A1-F6EECF244321}">
                <p14:modId xmlns:p14="http://schemas.microsoft.com/office/powerpoint/2010/main" val="1337156409"/>
              </p:ext>
            </p:extLst>
          </p:nvPr>
        </p:nvGraphicFramePr>
        <p:xfrm>
          <a:off x="57109" y="1477010"/>
          <a:ext cx="2458020" cy="1026954"/>
        </p:xfrm>
        <a:graphic>
          <a:graphicData uri="http://schemas.openxmlformats.org/drawingml/2006/table">
            <a:tbl>
              <a:tblPr firstRow="1" firstCol="1" bandRow="1">
                <a:tableStyleId>{F5AB1C69-6EDB-4FF4-983F-18BD219EF322}</a:tableStyleId>
              </a:tblPr>
              <a:tblGrid>
                <a:gridCol w="1228963"/>
                <a:gridCol w="1229057"/>
              </a:tblGrid>
              <a:tr h="304636">
                <a:tc>
                  <a:txBody>
                    <a:bodyPr/>
                    <a:lstStyle/>
                    <a:p>
                      <a:pPr algn="ctr">
                        <a:lnSpc>
                          <a:spcPts val="1800"/>
                        </a:lnSpc>
                        <a:spcAft>
                          <a:spcPts val="0"/>
                        </a:spcAft>
                      </a:pPr>
                      <a:r>
                        <a:rPr lang="zh-CN" sz="1050" dirty="0">
                          <a:effectLst/>
                        </a:rPr>
                        <a:t>季节</a:t>
                      </a:r>
                      <a:endParaRPr lang="zh-CN" sz="900" dirty="0">
                        <a:effectLst/>
                        <a:latin typeface="Times New Roman" panose="02020603050405020304" pitchFamily="18" charset="0"/>
                        <a:ea typeface="宋体" panose="02010600030101010101" pitchFamily="2" charset="-122"/>
                      </a:endParaRPr>
                    </a:p>
                  </a:txBody>
                  <a:tcPr marL="68580" marR="68580" marT="0" marB="0" anchor="ctr"/>
                </a:tc>
                <a:tc>
                  <a:txBody>
                    <a:bodyPr/>
                    <a:lstStyle/>
                    <a:p>
                      <a:pPr algn="ctr">
                        <a:lnSpc>
                          <a:spcPts val="1800"/>
                        </a:lnSpc>
                        <a:spcAft>
                          <a:spcPts val="0"/>
                        </a:spcAft>
                      </a:pPr>
                      <a:r>
                        <a:rPr lang="zh-CN" sz="1050" dirty="0">
                          <a:effectLst/>
                        </a:rPr>
                        <a:t>风速</a:t>
                      </a:r>
                      <a:r>
                        <a:rPr lang="en-GB" sz="1050" dirty="0">
                          <a:effectLst/>
                        </a:rPr>
                        <a:t>(m/s)</a:t>
                      </a:r>
                      <a:endParaRPr lang="zh-CN" sz="900" dirty="0">
                        <a:effectLst/>
                        <a:latin typeface="Times New Roman" panose="02020603050405020304" pitchFamily="18" charset="0"/>
                        <a:ea typeface="宋体" panose="02010600030101010101" pitchFamily="2" charset="-122"/>
                      </a:endParaRPr>
                    </a:p>
                  </a:txBody>
                  <a:tcPr marL="68580" marR="68580" marT="0" marB="0" anchor="ctr"/>
                </a:tc>
              </a:tr>
              <a:tr h="361159">
                <a:tc>
                  <a:txBody>
                    <a:bodyPr/>
                    <a:lstStyle/>
                    <a:p>
                      <a:pPr>
                        <a:lnSpc>
                          <a:spcPts val="1800"/>
                        </a:lnSpc>
                        <a:spcAft>
                          <a:spcPts val="0"/>
                        </a:spcAft>
                      </a:pPr>
                      <a:r>
                        <a:rPr lang="zh-CN" sz="1050">
                          <a:effectLst/>
                        </a:rPr>
                        <a:t>冬季</a:t>
                      </a:r>
                      <a:endParaRPr lang="zh-CN" sz="900">
                        <a:effectLst/>
                        <a:latin typeface="Times New Roman" panose="02020603050405020304" pitchFamily="18" charset="0"/>
                        <a:ea typeface="宋体" panose="02010600030101010101" pitchFamily="2" charset="-122"/>
                      </a:endParaRPr>
                    </a:p>
                  </a:txBody>
                  <a:tcPr marL="68580" marR="68580" marT="0" marB="0" anchor="ctr"/>
                </a:tc>
                <a:tc>
                  <a:txBody>
                    <a:bodyPr/>
                    <a:lstStyle/>
                    <a:p>
                      <a:pPr>
                        <a:lnSpc>
                          <a:spcPts val="1800"/>
                        </a:lnSpc>
                        <a:spcAft>
                          <a:spcPts val="0"/>
                        </a:spcAft>
                      </a:pPr>
                      <a:r>
                        <a:rPr lang="en-GB" sz="1050" dirty="0">
                          <a:effectLst/>
                        </a:rPr>
                        <a:t>1.70</a:t>
                      </a:r>
                      <a:endParaRPr lang="zh-CN" sz="900" dirty="0">
                        <a:effectLst/>
                        <a:latin typeface="Times New Roman" panose="02020603050405020304" pitchFamily="18" charset="0"/>
                        <a:ea typeface="宋体" panose="02010600030101010101" pitchFamily="2" charset="-122"/>
                      </a:endParaRPr>
                    </a:p>
                  </a:txBody>
                  <a:tcPr marL="68580" marR="68580" marT="0" marB="0" anchor="ctr"/>
                </a:tc>
              </a:tr>
              <a:tr h="361159">
                <a:tc>
                  <a:txBody>
                    <a:bodyPr/>
                    <a:lstStyle/>
                    <a:p>
                      <a:pPr>
                        <a:lnSpc>
                          <a:spcPts val="1800"/>
                        </a:lnSpc>
                        <a:spcAft>
                          <a:spcPts val="0"/>
                        </a:spcAft>
                      </a:pPr>
                      <a:r>
                        <a:rPr lang="zh-CN" sz="1050">
                          <a:effectLst/>
                        </a:rPr>
                        <a:t>夏季</a:t>
                      </a:r>
                      <a:endParaRPr lang="zh-CN" sz="900">
                        <a:effectLst/>
                        <a:latin typeface="Times New Roman" panose="02020603050405020304" pitchFamily="18" charset="0"/>
                        <a:ea typeface="宋体" panose="02010600030101010101" pitchFamily="2" charset="-122"/>
                      </a:endParaRPr>
                    </a:p>
                  </a:txBody>
                  <a:tcPr marL="68580" marR="68580" marT="0" marB="0" anchor="ctr"/>
                </a:tc>
                <a:tc>
                  <a:txBody>
                    <a:bodyPr/>
                    <a:lstStyle/>
                    <a:p>
                      <a:pPr>
                        <a:lnSpc>
                          <a:spcPts val="1800"/>
                        </a:lnSpc>
                        <a:spcAft>
                          <a:spcPts val="0"/>
                        </a:spcAft>
                      </a:pPr>
                      <a:r>
                        <a:rPr lang="en-GB" sz="1050" dirty="0">
                          <a:effectLst/>
                        </a:rPr>
                        <a:t>1.70</a:t>
                      </a:r>
                      <a:endParaRPr lang="zh-CN" sz="900" dirty="0">
                        <a:effectLst/>
                        <a:latin typeface="Times New Roman" panose="02020603050405020304" pitchFamily="18" charset="0"/>
                        <a:ea typeface="宋体" panose="02010600030101010101" pitchFamily="2" charset="-122"/>
                      </a:endParaRPr>
                    </a:p>
                  </a:txBody>
                  <a:tcPr marL="68580" marR="68580" marT="0" marB="0" anchor="ctr"/>
                </a:tc>
              </a:tr>
            </a:tbl>
          </a:graphicData>
        </a:graphic>
      </p:graphicFrame>
      <p:pic>
        <p:nvPicPr>
          <p:cNvPr id="4" name="图片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882188" y="1025141"/>
            <a:ext cx="3221114" cy="4690654"/>
          </a:xfrm>
          <a:prstGeom prst="rect">
            <a:avLst/>
          </a:prstGeom>
        </p:spPr>
      </p:pic>
      <p:pic>
        <p:nvPicPr>
          <p:cNvPr id="5" name="图片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771800" y="1268760"/>
            <a:ext cx="3001762" cy="4183011"/>
          </a:xfrm>
          <a:prstGeom prst="rect">
            <a:avLst/>
          </a:prstGeom>
        </p:spPr>
      </p:pic>
      <p:graphicFrame>
        <p:nvGraphicFramePr>
          <p:cNvPr id="7" name="表格 6"/>
          <p:cNvGraphicFramePr>
            <a:graphicFrameLocks noGrp="1"/>
          </p:cNvGraphicFramePr>
          <p:nvPr>
            <p:extLst>
              <p:ext uri="{D42A27DB-BD31-4B8C-83A1-F6EECF244321}">
                <p14:modId xmlns:p14="http://schemas.microsoft.com/office/powerpoint/2010/main" val="2448242068"/>
              </p:ext>
            </p:extLst>
          </p:nvPr>
        </p:nvGraphicFramePr>
        <p:xfrm>
          <a:off x="110147" y="2894222"/>
          <a:ext cx="2553027" cy="3210814"/>
        </p:xfrm>
        <a:graphic>
          <a:graphicData uri="http://schemas.openxmlformats.org/drawingml/2006/table">
            <a:tbl>
              <a:tblPr firstRow="1" firstCol="1" bandRow="1">
                <a:tableStyleId>{F5AB1C69-6EDB-4FF4-983F-18BD219EF322}</a:tableStyleId>
              </a:tblPr>
              <a:tblGrid>
                <a:gridCol w="300400"/>
                <a:gridCol w="700850"/>
                <a:gridCol w="700850"/>
                <a:gridCol w="850927"/>
              </a:tblGrid>
              <a:tr h="467227">
                <a:tc>
                  <a:txBody>
                    <a:bodyPr/>
                    <a:lstStyle/>
                    <a:p>
                      <a:pPr algn="ctr">
                        <a:lnSpc>
                          <a:spcPts val="1800"/>
                        </a:lnSpc>
                        <a:spcAft>
                          <a:spcPts val="0"/>
                        </a:spcAft>
                      </a:pPr>
                      <a:r>
                        <a:rPr lang="zh-CN" sz="900" dirty="0">
                          <a:effectLst/>
                        </a:rPr>
                        <a:t>区域</a:t>
                      </a:r>
                      <a:endParaRPr lang="zh-CN" sz="900" dirty="0">
                        <a:effectLst/>
                        <a:latin typeface="Times New Roman" panose="02020603050405020304" pitchFamily="18" charset="0"/>
                        <a:ea typeface="宋体" panose="02010600030101010101" pitchFamily="2" charset="-122"/>
                      </a:endParaRPr>
                    </a:p>
                  </a:txBody>
                  <a:tcPr marL="68580" marR="68580" marT="0" marB="0" anchor="ctr"/>
                </a:tc>
                <a:tc>
                  <a:txBody>
                    <a:bodyPr/>
                    <a:lstStyle/>
                    <a:p>
                      <a:pPr algn="ctr">
                        <a:lnSpc>
                          <a:spcPts val="1800"/>
                        </a:lnSpc>
                        <a:spcAft>
                          <a:spcPts val="0"/>
                        </a:spcAft>
                      </a:pPr>
                      <a:r>
                        <a:rPr lang="zh-CN" sz="900" dirty="0">
                          <a:effectLst/>
                        </a:rPr>
                        <a:t>迎风面窗平均风压</a:t>
                      </a:r>
                      <a:r>
                        <a:rPr lang="en-US" sz="900" dirty="0">
                          <a:effectLst/>
                        </a:rPr>
                        <a:t>(Pa)</a:t>
                      </a:r>
                      <a:endParaRPr lang="zh-CN" sz="900" dirty="0">
                        <a:effectLst/>
                        <a:latin typeface="Times New Roman" panose="02020603050405020304" pitchFamily="18" charset="0"/>
                        <a:ea typeface="宋体" panose="02010600030101010101" pitchFamily="2" charset="-122"/>
                      </a:endParaRPr>
                    </a:p>
                  </a:txBody>
                  <a:tcPr marL="68580" marR="68580" marT="0" marB="0" anchor="ctr"/>
                </a:tc>
                <a:tc>
                  <a:txBody>
                    <a:bodyPr/>
                    <a:lstStyle/>
                    <a:p>
                      <a:pPr algn="ctr">
                        <a:lnSpc>
                          <a:spcPts val="1800"/>
                        </a:lnSpc>
                        <a:spcAft>
                          <a:spcPts val="0"/>
                        </a:spcAft>
                      </a:pPr>
                      <a:r>
                        <a:rPr lang="zh-CN" sz="900">
                          <a:effectLst/>
                        </a:rPr>
                        <a:t>背风面窗平均风压</a:t>
                      </a:r>
                      <a:r>
                        <a:rPr lang="en-US" sz="900">
                          <a:effectLst/>
                        </a:rPr>
                        <a:t>(Pa)</a:t>
                      </a:r>
                      <a:endParaRPr lang="zh-CN" sz="900">
                        <a:effectLst/>
                        <a:latin typeface="Times New Roman" panose="02020603050405020304" pitchFamily="18" charset="0"/>
                        <a:ea typeface="宋体" panose="02010600030101010101" pitchFamily="2" charset="-122"/>
                      </a:endParaRPr>
                    </a:p>
                  </a:txBody>
                  <a:tcPr marL="68580" marR="68580" marT="0" marB="0" anchor="ctr"/>
                </a:tc>
                <a:tc>
                  <a:txBody>
                    <a:bodyPr/>
                    <a:lstStyle/>
                    <a:p>
                      <a:pPr algn="ctr">
                        <a:lnSpc>
                          <a:spcPts val="1800"/>
                        </a:lnSpc>
                        <a:spcAft>
                          <a:spcPts val="0"/>
                        </a:spcAft>
                      </a:pPr>
                      <a:r>
                        <a:rPr lang="zh-CN" sz="900" dirty="0">
                          <a:effectLst/>
                        </a:rPr>
                        <a:t>迎背风面窗平均风压差</a:t>
                      </a:r>
                      <a:r>
                        <a:rPr lang="en-US" sz="900" dirty="0">
                          <a:effectLst/>
                        </a:rPr>
                        <a:t>(Pa)</a:t>
                      </a:r>
                      <a:endParaRPr lang="zh-CN" sz="900" dirty="0">
                        <a:effectLst/>
                        <a:latin typeface="Times New Roman" panose="02020603050405020304" pitchFamily="18" charset="0"/>
                        <a:ea typeface="宋体" panose="02010600030101010101" pitchFamily="2" charset="-122"/>
                      </a:endParaRPr>
                    </a:p>
                  </a:txBody>
                  <a:tcPr marL="68580" marR="68580" marT="0" marB="0" anchor="ctr"/>
                </a:tc>
              </a:tr>
              <a:tr h="349104">
                <a:tc>
                  <a:txBody>
                    <a:bodyPr/>
                    <a:lstStyle/>
                    <a:p>
                      <a:pPr algn="ctr">
                        <a:lnSpc>
                          <a:spcPts val="1800"/>
                        </a:lnSpc>
                        <a:spcAft>
                          <a:spcPts val="0"/>
                        </a:spcAft>
                      </a:pPr>
                      <a:r>
                        <a:rPr lang="en-US" sz="900">
                          <a:effectLst/>
                        </a:rPr>
                        <a:t>1</a:t>
                      </a:r>
                      <a:r>
                        <a:rPr lang="zh-CN" sz="900">
                          <a:effectLst/>
                        </a:rPr>
                        <a:t>层</a:t>
                      </a:r>
                      <a:endParaRPr lang="zh-CN" sz="900">
                        <a:effectLst/>
                        <a:latin typeface="Times New Roman" panose="02020603050405020304" pitchFamily="18" charset="0"/>
                        <a:ea typeface="宋体" panose="02010600030101010101" pitchFamily="2" charset="-122"/>
                      </a:endParaRPr>
                    </a:p>
                  </a:txBody>
                  <a:tcPr marL="68580" marR="68580" marT="0" marB="0" anchor="ctr"/>
                </a:tc>
                <a:tc>
                  <a:txBody>
                    <a:bodyPr/>
                    <a:lstStyle/>
                    <a:p>
                      <a:pPr algn="ctr">
                        <a:lnSpc>
                          <a:spcPts val="1800"/>
                        </a:lnSpc>
                        <a:spcAft>
                          <a:spcPts val="0"/>
                        </a:spcAft>
                      </a:pPr>
                      <a:r>
                        <a:rPr lang="en-US" sz="900">
                          <a:effectLst/>
                        </a:rPr>
                        <a:t>0.69</a:t>
                      </a:r>
                      <a:endParaRPr lang="zh-CN" sz="900">
                        <a:effectLst/>
                        <a:latin typeface="Times New Roman" panose="02020603050405020304" pitchFamily="18" charset="0"/>
                        <a:ea typeface="宋体" panose="02010600030101010101" pitchFamily="2" charset="-122"/>
                      </a:endParaRPr>
                    </a:p>
                  </a:txBody>
                  <a:tcPr marL="68580" marR="68580" marT="0" marB="0" anchor="ctr"/>
                </a:tc>
                <a:tc>
                  <a:txBody>
                    <a:bodyPr/>
                    <a:lstStyle/>
                    <a:p>
                      <a:pPr algn="ctr">
                        <a:lnSpc>
                          <a:spcPts val="1800"/>
                        </a:lnSpc>
                        <a:spcAft>
                          <a:spcPts val="0"/>
                        </a:spcAft>
                      </a:pPr>
                      <a:r>
                        <a:rPr lang="en-US" sz="900">
                          <a:effectLst/>
                        </a:rPr>
                        <a:t>-0.54</a:t>
                      </a:r>
                      <a:endParaRPr lang="zh-CN" sz="900">
                        <a:effectLst/>
                        <a:latin typeface="Times New Roman" panose="02020603050405020304" pitchFamily="18" charset="0"/>
                        <a:ea typeface="宋体" panose="02010600030101010101" pitchFamily="2" charset="-122"/>
                      </a:endParaRPr>
                    </a:p>
                  </a:txBody>
                  <a:tcPr marL="68580" marR="68580" marT="0" marB="0" anchor="ctr"/>
                </a:tc>
                <a:tc>
                  <a:txBody>
                    <a:bodyPr/>
                    <a:lstStyle/>
                    <a:p>
                      <a:pPr algn="ctr">
                        <a:lnSpc>
                          <a:spcPts val="1800"/>
                        </a:lnSpc>
                        <a:spcAft>
                          <a:spcPts val="0"/>
                        </a:spcAft>
                      </a:pPr>
                      <a:r>
                        <a:rPr lang="en-US" sz="900">
                          <a:effectLst/>
                        </a:rPr>
                        <a:t>1.23</a:t>
                      </a:r>
                      <a:endParaRPr lang="zh-CN" sz="900">
                        <a:effectLst/>
                        <a:latin typeface="Times New Roman" panose="02020603050405020304" pitchFamily="18" charset="0"/>
                        <a:ea typeface="宋体" panose="02010600030101010101" pitchFamily="2" charset="-122"/>
                      </a:endParaRPr>
                    </a:p>
                  </a:txBody>
                  <a:tcPr marL="68580" marR="68580" marT="0" marB="0" anchor="ctr"/>
                </a:tc>
              </a:tr>
              <a:tr h="349104">
                <a:tc>
                  <a:txBody>
                    <a:bodyPr/>
                    <a:lstStyle/>
                    <a:p>
                      <a:pPr algn="ctr">
                        <a:lnSpc>
                          <a:spcPts val="1800"/>
                        </a:lnSpc>
                        <a:spcAft>
                          <a:spcPts val="0"/>
                        </a:spcAft>
                      </a:pPr>
                      <a:r>
                        <a:rPr lang="en-US" sz="900">
                          <a:effectLst/>
                        </a:rPr>
                        <a:t>2</a:t>
                      </a:r>
                      <a:r>
                        <a:rPr lang="zh-CN" sz="900">
                          <a:effectLst/>
                        </a:rPr>
                        <a:t>层</a:t>
                      </a:r>
                      <a:endParaRPr lang="zh-CN" sz="900">
                        <a:effectLst/>
                        <a:latin typeface="Times New Roman" panose="02020603050405020304" pitchFamily="18" charset="0"/>
                        <a:ea typeface="宋体" panose="02010600030101010101" pitchFamily="2" charset="-122"/>
                      </a:endParaRPr>
                    </a:p>
                  </a:txBody>
                  <a:tcPr marL="68580" marR="68580" marT="0" marB="0" anchor="ctr"/>
                </a:tc>
                <a:tc>
                  <a:txBody>
                    <a:bodyPr/>
                    <a:lstStyle/>
                    <a:p>
                      <a:pPr algn="ctr">
                        <a:lnSpc>
                          <a:spcPts val="1800"/>
                        </a:lnSpc>
                        <a:spcAft>
                          <a:spcPts val="0"/>
                        </a:spcAft>
                      </a:pPr>
                      <a:r>
                        <a:rPr lang="en-US" sz="900">
                          <a:effectLst/>
                        </a:rPr>
                        <a:t>0.64</a:t>
                      </a:r>
                      <a:endParaRPr lang="zh-CN" sz="900">
                        <a:effectLst/>
                        <a:latin typeface="Times New Roman" panose="02020603050405020304" pitchFamily="18" charset="0"/>
                        <a:ea typeface="宋体" panose="02010600030101010101" pitchFamily="2" charset="-122"/>
                      </a:endParaRPr>
                    </a:p>
                  </a:txBody>
                  <a:tcPr marL="68580" marR="68580" marT="0" marB="0" anchor="ctr"/>
                </a:tc>
                <a:tc>
                  <a:txBody>
                    <a:bodyPr/>
                    <a:lstStyle/>
                    <a:p>
                      <a:pPr algn="ctr">
                        <a:lnSpc>
                          <a:spcPts val="1800"/>
                        </a:lnSpc>
                        <a:spcAft>
                          <a:spcPts val="0"/>
                        </a:spcAft>
                      </a:pPr>
                      <a:r>
                        <a:rPr lang="en-US" sz="900">
                          <a:effectLst/>
                        </a:rPr>
                        <a:t>-0.89</a:t>
                      </a:r>
                      <a:endParaRPr lang="zh-CN" sz="900">
                        <a:effectLst/>
                        <a:latin typeface="Times New Roman" panose="02020603050405020304" pitchFamily="18" charset="0"/>
                        <a:ea typeface="宋体" panose="02010600030101010101" pitchFamily="2" charset="-122"/>
                      </a:endParaRPr>
                    </a:p>
                  </a:txBody>
                  <a:tcPr marL="68580" marR="68580" marT="0" marB="0" anchor="ctr"/>
                </a:tc>
                <a:tc>
                  <a:txBody>
                    <a:bodyPr/>
                    <a:lstStyle/>
                    <a:p>
                      <a:pPr algn="ctr">
                        <a:lnSpc>
                          <a:spcPts val="1800"/>
                        </a:lnSpc>
                        <a:spcAft>
                          <a:spcPts val="0"/>
                        </a:spcAft>
                      </a:pPr>
                      <a:r>
                        <a:rPr lang="en-US" sz="900">
                          <a:effectLst/>
                        </a:rPr>
                        <a:t>1.53</a:t>
                      </a:r>
                      <a:endParaRPr lang="zh-CN" sz="900">
                        <a:effectLst/>
                        <a:latin typeface="Times New Roman" panose="02020603050405020304" pitchFamily="18" charset="0"/>
                        <a:ea typeface="宋体" panose="02010600030101010101" pitchFamily="2" charset="-122"/>
                      </a:endParaRPr>
                    </a:p>
                  </a:txBody>
                  <a:tcPr marL="68580" marR="68580" marT="0" marB="0" anchor="ctr"/>
                </a:tc>
              </a:tr>
              <a:tr h="349104">
                <a:tc>
                  <a:txBody>
                    <a:bodyPr/>
                    <a:lstStyle/>
                    <a:p>
                      <a:pPr algn="ctr">
                        <a:lnSpc>
                          <a:spcPts val="1800"/>
                        </a:lnSpc>
                        <a:spcAft>
                          <a:spcPts val="0"/>
                        </a:spcAft>
                      </a:pPr>
                      <a:r>
                        <a:rPr lang="en-US" sz="900">
                          <a:effectLst/>
                        </a:rPr>
                        <a:t>3</a:t>
                      </a:r>
                      <a:r>
                        <a:rPr lang="zh-CN" sz="900">
                          <a:effectLst/>
                        </a:rPr>
                        <a:t>层</a:t>
                      </a:r>
                      <a:endParaRPr lang="zh-CN" sz="900">
                        <a:effectLst/>
                        <a:latin typeface="Times New Roman" panose="02020603050405020304" pitchFamily="18" charset="0"/>
                        <a:ea typeface="宋体" panose="02010600030101010101" pitchFamily="2" charset="-122"/>
                      </a:endParaRPr>
                    </a:p>
                  </a:txBody>
                  <a:tcPr marL="68580" marR="68580" marT="0" marB="0" anchor="ctr"/>
                </a:tc>
                <a:tc>
                  <a:txBody>
                    <a:bodyPr/>
                    <a:lstStyle/>
                    <a:p>
                      <a:pPr algn="ctr">
                        <a:lnSpc>
                          <a:spcPts val="1800"/>
                        </a:lnSpc>
                        <a:spcAft>
                          <a:spcPts val="0"/>
                        </a:spcAft>
                      </a:pPr>
                      <a:r>
                        <a:rPr lang="en-US" sz="900">
                          <a:effectLst/>
                        </a:rPr>
                        <a:t>0.80</a:t>
                      </a:r>
                      <a:endParaRPr lang="zh-CN" sz="900">
                        <a:effectLst/>
                        <a:latin typeface="Times New Roman" panose="02020603050405020304" pitchFamily="18" charset="0"/>
                        <a:ea typeface="宋体" panose="02010600030101010101" pitchFamily="2" charset="-122"/>
                      </a:endParaRPr>
                    </a:p>
                  </a:txBody>
                  <a:tcPr marL="68580" marR="68580" marT="0" marB="0" anchor="ctr"/>
                </a:tc>
                <a:tc>
                  <a:txBody>
                    <a:bodyPr/>
                    <a:lstStyle/>
                    <a:p>
                      <a:pPr algn="ctr">
                        <a:lnSpc>
                          <a:spcPts val="1800"/>
                        </a:lnSpc>
                        <a:spcAft>
                          <a:spcPts val="0"/>
                        </a:spcAft>
                      </a:pPr>
                      <a:r>
                        <a:rPr lang="en-US" sz="900">
                          <a:effectLst/>
                        </a:rPr>
                        <a:t>-0.84</a:t>
                      </a:r>
                      <a:endParaRPr lang="zh-CN" sz="900">
                        <a:effectLst/>
                        <a:latin typeface="Times New Roman" panose="02020603050405020304" pitchFamily="18" charset="0"/>
                        <a:ea typeface="宋体" panose="02010600030101010101" pitchFamily="2" charset="-122"/>
                      </a:endParaRPr>
                    </a:p>
                  </a:txBody>
                  <a:tcPr marL="68580" marR="68580" marT="0" marB="0" anchor="ctr"/>
                </a:tc>
                <a:tc>
                  <a:txBody>
                    <a:bodyPr/>
                    <a:lstStyle/>
                    <a:p>
                      <a:pPr algn="ctr">
                        <a:lnSpc>
                          <a:spcPts val="1800"/>
                        </a:lnSpc>
                        <a:spcAft>
                          <a:spcPts val="0"/>
                        </a:spcAft>
                      </a:pPr>
                      <a:r>
                        <a:rPr lang="en-US" sz="900">
                          <a:effectLst/>
                        </a:rPr>
                        <a:t>1.64</a:t>
                      </a:r>
                      <a:endParaRPr lang="zh-CN" sz="900">
                        <a:effectLst/>
                        <a:latin typeface="Times New Roman" panose="02020603050405020304" pitchFamily="18" charset="0"/>
                        <a:ea typeface="宋体" panose="02010600030101010101" pitchFamily="2" charset="-122"/>
                      </a:endParaRPr>
                    </a:p>
                  </a:txBody>
                  <a:tcPr marL="68580" marR="68580" marT="0" marB="0" anchor="ctr"/>
                </a:tc>
              </a:tr>
              <a:tr h="349104">
                <a:tc>
                  <a:txBody>
                    <a:bodyPr/>
                    <a:lstStyle/>
                    <a:p>
                      <a:pPr algn="ctr">
                        <a:lnSpc>
                          <a:spcPts val="1800"/>
                        </a:lnSpc>
                        <a:spcAft>
                          <a:spcPts val="0"/>
                        </a:spcAft>
                      </a:pPr>
                      <a:r>
                        <a:rPr lang="en-US" sz="900">
                          <a:effectLst/>
                        </a:rPr>
                        <a:t>4</a:t>
                      </a:r>
                      <a:r>
                        <a:rPr lang="zh-CN" sz="900">
                          <a:effectLst/>
                        </a:rPr>
                        <a:t>层</a:t>
                      </a:r>
                      <a:endParaRPr lang="zh-CN" sz="900">
                        <a:effectLst/>
                        <a:latin typeface="Times New Roman" panose="02020603050405020304" pitchFamily="18" charset="0"/>
                        <a:ea typeface="宋体" panose="02010600030101010101" pitchFamily="2" charset="-122"/>
                      </a:endParaRPr>
                    </a:p>
                  </a:txBody>
                  <a:tcPr marL="68580" marR="68580" marT="0" marB="0" anchor="ctr"/>
                </a:tc>
                <a:tc>
                  <a:txBody>
                    <a:bodyPr/>
                    <a:lstStyle/>
                    <a:p>
                      <a:pPr algn="ctr">
                        <a:lnSpc>
                          <a:spcPts val="1800"/>
                        </a:lnSpc>
                        <a:spcAft>
                          <a:spcPts val="0"/>
                        </a:spcAft>
                      </a:pPr>
                      <a:r>
                        <a:rPr lang="en-US" sz="900">
                          <a:effectLst/>
                        </a:rPr>
                        <a:t>-0.20</a:t>
                      </a:r>
                      <a:endParaRPr lang="zh-CN" sz="900">
                        <a:effectLst/>
                        <a:latin typeface="Times New Roman" panose="02020603050405020304" pitchFamily="18" charset="0"/>
                        <a:ea typeface="宋体" panose="02010600030101010101" pitchFamily="2" charset="-122"/>
                      </a:endParaRPr>
                    </a:p>
                  </a:txBody>
                  <a:tcPr marL="68580" marR="68580" marT="0" marB="0" anchor="ctr"/>
                </a:tc>
                <a:tc>
                  <a:txBody>
                    <a:bodyPr/>
                    <a:lstStyle/>
                    <a:p>
                      <a:pPr algn="ctr">
                        <a:lnSpc>
                          <a:spcPts val="1800"/>
                        </a:lnSpc>
                        <a:spcAft>
                          <a:spcPts val="0"/>
                        </a:spcAft>
                      </a:pPr>
                      <a:r>
                        <a:rPr lang="en-US" sz="900">
                          <a:effectLst/>
                        </a:rPr>
                        <a:t>-0.99</a:t>
                      </a:r>
                      <a:endParaRPr lang="zh-CN" sz="900">
                        <a:effectLst/>
                        <a:latin typeface="Times New Roman" panose="02020603050405020304" pitchFamily="18" charset="0"/>
                        <a:ea typeface="宋体" panose="02010600030101010101" pitchFamily="2" charset="-122"/>
                      </a:endParaRPr>
                    </a:p>
                  </a:txBody>
                  <a:tcPr marL="68580" marR="68580" marT="0" marB="0" anchor="ctr"/>
                </a:tc>
                <a:tc>
                  <a:txBody>
                    <a:bodyPr/>
                    <a:lstStyle/>
                    <a:p>
                      <a:pPr algn="ctr">
                        <a:lnSpc>
                          <a:spcPts val="1800"/>
                        </a:lnSpc>
                        <a:spcAft>
                          <a:spcPts val="0"/>
                        </a:spcAft>
                      </a:pPr>
                      <a:r>
                        <a:rPr lang="en-US" sz="900">
                          <a:effectLst/>
                        </a:rPr>
                        <a:t>0.79</a:t>
                      </a:r>
                      <a:endParaRPr lang="zh-CN" sz="900">
                        <a:effectLst/>
                        <a:latin typeface="Times New Roman" panose="02020603050405020304" pitchFamily="18" charset="0"/>
                        <a:ea typeface="宋体" panose="02010600030101010101" pitchFamily="2" charset="-122"/>
                      </a:endParaRPr>
                    </a:p>
                  </a:txBody>
                  <a:tcPr marL="68580" marR="68580" marT="0" marB="0" anchor="ctr"/>
                </a:tc>
              </a:tr>
              <a:tr h="349104">
                <a:tc>
                  <a:txBody>
                    <a:bodyPr/>
                    <a:lstStyle/>
                    <a:p>
                      <a:pPr algn="ctr">
                        <a:lnSpc>
                          <a:spcPts val="1800"/>
                        </a:lnSpc>
                        <a:spcAft>
                          <a:spcPts val="0"/>
                        </a:spcAft>
                      </a:pPr>
                      <a:r>
                        <a:rPr lang="en-US" sz="900">
                          <a:effectLst/>
                        </a:rPr>
                        <a:t>5</a:t>
                      </a:r>
                      <a:r>
                        <a:rPr lang="zh-CN" sz="900">
                          <a:effectLst/>
                        </a:rPr>
                        <a:t>层</a:t>
                      </a:r>
                      <a:endParaRPr lang="zh-CN" sz="900">
                        <a:effectLst/>
                        <a:latin typeface="Times New Roman" panose="02020603050405020304" pitchFamily="18" charset="0"/>
                        <a:ea typeface="宋体" panose="02010600030101010101" pitchFamily="2" charset="-122"/>
                      </a:endParaRPr>
                    </a:p>
                  </a:txBody>
                  <a:tcPr marL="68580" marR="68580" marT="0" marB="0" anchor="ctr"/>
                </a:tc>
                <a:tc>
                  <a:txBody>
                    <a:bodyPr/>
                    <a:lstStyle/>
                    <a:p>
                      <a:pPr algn="ctr">
                        <a:lnSpc>
                          <a:spcPts val="1800"/>
                        </a:lnSpc>
                        <a:spcAft>
                          <a:spcPts val="0"/>
                        </a:spcAft>
                      </a:pPr>
                      <a:r>
                        <a:rPr lang="en-US" sz="900">
                          <a:effectLst/>
                        </a:rPr>
                        <a:t>-0.21</a:t>
                      </a:r>
                      <a:endParaRPr lang="zh-CN" sz="900">
                        <a:effectLst/>
                        <a:latin typeface="Times New Roman" panose="02020603050405020304" pitchFamily="18" charset="0"/>
                        <a:ea typeface="宋体" panose="02010600030101010101" pitchFamily="2" charset="-122"/>
                      </a:endParaRPr>
                    </a:p>
                  </a:txBody>
                  <a:tcPr marL="68580" marR="68580" marT="0" marB="0" anchor="ctr"/>
                </a:tc>
                <a:tc>
                  <a:txBody>
                    <a:bodyPr/>
                    <a:lstStyle/>
                    <a:p>
                      <a:pPr algn="ctr">
                        <a:lnSpc>
                          <a:spcPts val="1800"/>
                        </a:lnSpc>
                        <a:spcAft>
                          <a:spcPts val="0"/>
                        </a:spcAft>
                      </a:pPr>
                      <a:r>
                        <a:rPr lang="en-US" sz="900">
                          <a:effectLst/>
                        </a:rPr>
                        <a:t>-1.14</a:t>
                      </a:r>
                      <a:endParaRPr lang="zh-CN" sz="900">
                        <a:effectLst/>
                        <a:latin typeface="Times New Roman" panose="02020603050405020304" pitchFamily="18" charset="0"/>
                        <a:ea typeface="宋体" panose="02010600030101010101" pitchFamily="2" charset="-122"/>
                      </a:endParaRPr>
                    </a:p>
                  </a:txBody>
                  <a:tcPr marL="68580" marR="68580" marT="0" marB="0" anchor="ctr"/>
                </a:tc>
                <a:tc>
                  <a:txBody>
                    <a:bodyPr/>
                    <a:lstStyle/>
                    <a:p>
                      <a:pPr algn="ctr">
                        <a:lnSpc>
                          <a:spcPts val="1800"/>
                        </a:lnSpc>
                        <a:spcAft>
                          <a:spcPts val="0"/>
                        </a:spcAft>
                      </a:pPr>
                      <a:r>
                        <a:rPr lang="en-US" sz="900">
                          <a:effectLst/>
                        </a:rPr>
                        <a:t>0.93</a:t>
                      </a:r>
                      <a:endParaRPr lang="zh-CN" sz="900">
                        <a:effectLst/>
                        <a:latin typeface="Times New Roman" panose="02020603050405020304" pitchFamily="18" charset="0"/>
                        <a:ea typeface="宋体" panose="02010600030101010101" pitchFamily="2" charset="-122"/>
                      </a:endParaRPr>
                    </a:p>
                  </a:txBody>
                  <a:tcPr marL="68580" marR="68580" marT="0" marB="0" anchor="ctr"/>
                </a:tc>
              </a:tr>
              <a:tr h="349104">
                <a:tc>
                  <a:txBody>
                    <a:bodyPr/>
                    <a:lstStyle/>
                    <a:p>
                      <a:pPr algn="ctr">
                        <a:lnSpc>
                          <a:spcPts val="1800"/>
                        </a:lnSpc>
                        <a:spcAft>
                          <a:spcPts val="0"/>
                        </a:spcAft>
                      </a:pPr>
                      <a:r>
                        <a:rPr lang="zh-CN" sz="900">
                          <a:effectLst/>
                        </a:rPr>
                        <a:t>整楼</a:t>
                      </a:r>
                      <a:endParaRPr lang="zh-CN" sz="900">
                        <a:effectLst/>
                        <a:latin typeface="Times New Roman" panose="02020603050405020304" pitchFamily="18" charset="0"/>
                        <a:ea typeface="宋体" panose="02010600030101010101" pitchFamily="2" charset="-122"/>
                      </a:endParaRPr>
                    </a:p>
                  </a:txBody>
                  <a:tcPr marL="68580" marR="68580" marT="0" marB="0" anchor="ctr"/>
                </a:tc>
                <a:tc>
                  <a:txBody>
                    <a:bodyPr/>
                    <a:lstStyle/>
                    <a:p>
                      <a:pPr algn="ctr">
                        <a:lnSpc>
                          <a:spcPts val="1800"/>
                        </a:lnSpc>
                        <a:spcAft>
                          <a:spcPts val="0"/>
                        </a:spcAft>
                      </a:pPr>
                      <a:r>
                        <a:rPr lang="en-US" sz="900">
                          <a:effectLst/>
                        </a:rPr>
                        <a:t>0.20</a:t>
                      </a:r>
                      <a:endParaRPr lang="zh-CN" sz="900">
                        <a:effectLst/>
                        <a:latin typeface="Times New Roman" panose="02020603050405020304" pitchFamily="18" charset="0"/>
                        <a:ea typeface="宋体" panose="02010600030101010101" pitchFamily="2" charset="-122"/>
                      </a:endParaRPr>
                    </a:p>
                  </a:txBody>
                  <a:tcPr marL="68580" marR="68580" marT="0" marB="0" anchor="ctr"/>
                </a:tc>
                <a:tc>
                  <a:txBody>
                    <a:bodyPr/>
                    <a:lstStyle/>
                    <a:p>
                      <a:pPr algn="ctr">
                        <a:lnSpc>
                          <a:spcPts val="1800"/>
                        </a:lnSpc>
                        <a:spcAft>
                          <a:spcPts val="0"/>
                        </a:spcAft>
                      </a:pPr>
                      <a:r>
                        <a:rPr lang="en-US" sz="900">
                          <a:effectLst/>
                        </a:rPr>
                        <a:t>-0.90</a:t>
                      </a:r>
                      <a:endParaRPr lang="zh-CN" sz="900">
                        <a:effectLst/>
                        <a:latin typeface="Times New Roman" panose="02020603050405020304" pitchFamily="18" charset="0"/>
                        <a:ea typeface="宋体" panose="02010600030101010101" pitchFamily="2" charset="-122"/>
                      </a:endParaRPr>
                    </a:p>
                  </a:txBody>
                  <a:tcPr marL="68580" marR="68580" marT="0" marB="0" anchor="ctr"/>
                </a:tc>
                <a:tc>
                  <a:txBody>
                    <a:bodyPr/>
                    <a:lstStyle/>
                    <a:p>
                      <a:pPr algn="ctr">
                        <a:lnSpc>
                          <a:spcPts val="1800"/>
                        </a:lnSpc>
                        <a:spcAft>
                          <a:spcPts val="0"/>
                        </a:spcAft>
                      </a:pPr>
                      <a:r>
                        <a:rPr lang="en-US" sz="900" dirty="0">
                          <a:effectLst/>
                        </a:rPr>
                        <a:t>1.10</a:t>
                      </a:r>
                      <a:endParaRPr lang="zh-CN" sz="900" dirty="0">
                        <a:effectLst/>
                        <a:latin typeface="Times New Roman" panose="02020603050405020304" pitchFamily="18" charset="0"/>
                        <a:ea typeface="宋体" panose="02010600030101010101" pitchFamily="2" charset="-122"/>
                      </a:endParaRPr>
                    </a:p>
                  </a:txBody>
                  <a:tcPr marL="68580" marR="68580" marT="0" marB="0" anchor="ctr"/>
                </a:tc>
              </a:tr>
            </a:tbl>
          </a:graphicData>
        </a:graphic>
      </p:graphicFrame>
      <p:sp>
        <p:nvSpPr>
          <p:cNvPr id="20" name="TextBox 1"/>
          <p:cNvSpPr txBox="1"/>
          <p:nvPr/>
        </p:nvSpPr>
        <p:spPr>
          <a:xfrm>
            <a:off x="30506" y="1077785"/>
            <a:ext cx="2880320" cy="307777"/>
          </a:xfrm>
          <a:prstGeom prst="rect">
            <a:avLst/>
          </a:prstGeom>
          <a:noFill/>
        </p:spPr>
        <p:txBody>
          <a:bodyPr wrap="square" rtlCol="0">
            <a:spAutoFit/>
          </a:bodyPr>
          <a:lstStyle/>
          <a:p>
            <a:r>
              <a:rPr lang="zh-CN" altLang="en-US" sz="1400" b="1" dirty="0" smtClean="0">
                <a:latin typeface="微软雅黑" pitchFamily="34" charset="-122"/>
                <a:ea typeface="微软雅黑" pitchFamily="34" charset="-122"/>
              </a:rPr>
              <a:t>室外风环境模拟结果</a:t>
            </a:r>
            <a:endParaRPr lang="zh-CN" altLang="en-US" sz="1400" b="1" dirty="0">
              <a:latin typeface="微软雅黑" pitchFamily="34" charset="-122"/>
              <a:ea typeface="微软雅黑" pitchFamily="34" charset="-122"/>
            </a:endParaRPr>
          </a:p>
        </p:txBody>
      </p:sp>
    </p:spTree>
  </p:cSld>
  <p:clrMapOvr>
    <a:masterClrMapping/>
  </p:clrMapOvr>
  <mc:AlternateContent xmlns:mc="http://schemas.openxmlformats.org/markup-compatibility/2006" xmlns:p14="http://schemas.microsoft.com/office/powerpoint/2010/main">
    <mc:Choice Requires="p14">
      <p:transition spd="slow" p14:dur="2000" advTm="14867"/>
    </mc:Choice>
    <mc:Fallback xmlns="">
      <p:transition spd="slow" advTm="14867"/>
    </mc:Fallback>
  </mc:AlternateContent>
  <p:timing>
    <p:tnLst>
      <p:par>
        <p:cTn id="1" dur="indefinite" restart="never" nodeType="tmRoot"/>
      </p:par>
    </p:tn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3631</TotalTime>
  <Words>4878</Words>
  <Application>Microsoft Office PowerPoint</Application>
  <PresentationFormat>全屏显示(4:3)</PresentationFormat>
  <Paragraphs>1123</Paragraphs>
  <Slides>32</Slides>
  <Notes>0</Notes>
  <HiddenSlides>0</HiddenSlides>
  <MMClips>0</MMClips>
  <ScaleCrop>false</ScaleCrop>
  <HeadingPairs>
    <vt:vector size="6" baseType="variant">
      <vt:variant>
        <vt:lpstr>已用的字体</vt:lpstr>
      </vt:variant>
      <vt:variant>
        <vt:i4>13</vt:i4>
      </vt:variant>
      <vt:variant>
        <vt:lpstr>主题</vt:lpstr>
      </vt:variant>
      <vt:variant>
        <vt:i4>1</vt:i4>
      </vt:variant>
      <vt:variant>
        <vt:lpstr>幻灯片标题</vt:lpstr>
      </vt:variant>
      <vt:variant>
        <vt:i4>32</vt:i4>
      </vt:variant>
    </vt:vector>
  </HeadingPairs>
  <TitlesOfParts>
    <vt:vector size="46" baseType="lpstr">
      <vt:lpstr>Arial Unicode MS</vt:lpstr>
      <vt:lpstr>黑体</vt:lpstr>
      <vt:lpstr>华文琥珀</vt:lpstr>
      <vt:lpstr>华文细黑</vt:lpstr>
      <vt:lpstr>宋体</vt:lpstr>
      <vt:lpstr>微软雅黑</vt:lpstr>
      <vt:lpstr>Agency FB</vt:lpstr>
      <vt:lpstr>Arial</vt:lpstr>
      <vt:lpstr>Calibri</vt:lpstr>
      <vt:lpstr>TechnicLite</vt:lpstr>
      <vt:lpstr>Times New Roman</vt:lpstr>
      <vt:lpstr>Wingdings</vt:lpstr>
      <vt:lpstr>Wingdings 3</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Administrator</dc:creator>
  <cp:lastModifiedBy>AutoBVT</cp:lastModifiedBy>
  <cp:revision>204</cp:revision>
  <dcterms:modified xsi:type="dcterms:W3CDTF">2017-02-13T03:57:53Z</dcterms:modified>
</cp:coreProperties>
</file>