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slides/slide23.xml" Type="http://schemas.openxmlformats.org/officeDocument/2006/relationships/slide"/><Relationship Id="rId29" Target="slides/slide24.xml" Type="http://schemas.openxmlformats.org/officeDocument/2006/relationships/slide"/><Relationship Id="rId3" Target="viewProps.xml" Type="http://schemas.openxmlformats.org/officeDocument/2006/relationships/viewProps"/><Relationship Id="rId30" Target="slides/slide25.xml" Type="http://schemas.openxmlformats.org/officeDocument/2006/relationships/slide"/><Relationship Id="rId31" Target="slides/slide26.xml" Type="http://schemas.openxmlformats.org/officeDocument/2006/relationships/slide"/><Relationship Id="rId32" Target="slides/slide27.xml" Type="http://schemas.openxmlformats.org/officeDocument/2006/relationships/slide"/><Relationship Id="rId33" Target="slides/slide28.xml" Type="http://schemas.openxmlformats.org/officeDocument/2006/relationships/slide"/><Relationship Id="rId34" Target="slides/slide29.xml" Type="http://schemas.openxmlformats.org/officeDocument/2006/relationships/slide"/><Relationship Id="rId35" Target="slides/slide30.xml" Type="http://schemas.openxmlformats.org/officeDocument/2006/relationships/slide"/><Relationship Id="rId36" Target="slides/slide31.xml" Type="http://schemas.openxmlformats.org/officeDocument/2006/relationships/slide"/><Relationship Id="rId37" Target="slides/slide32.xml" Type="http://schemas.openxmlformats.org/officeDocument/2006/relationships/slide"/><Relationship Id="rId38" Target="slides/slide33.xml" Type="http://schemas.openxmlformats.org/officeDocument/2006/relationships/slide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229733" y="2803004"/>
            <a:ext cx="9732534" cy="2275165"/>
          </a:xfrm>
          <a:prstGeom prst="rect">
            <a:avLst/>
          </a:prstGeom>
          <a:ln/>
        </p:spPr>
        <p:txBody>
          <a:bodyPr anchor="ctr" rtlCol="false" lIns="114300" rIns="114300" tIns="57150" bIns="57150" anchorCtr="false" vert="horz" wrap="square">
            <a:normAutofit/>
          </a:bodyPr>
          <a:lstStyle/>
          <a:p>
            <a:pPr algn="ctr">
              <a:lnSpc>
                <a:spcPct val="114999"/>
              </a:lnSpc>
            </a:pPr>
            <a:r>
              <a:rPr lang="en-US" b="true" sz="495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河北廊坊三河市燕郊某宿舍楼绿色建筑方案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2522319" y="5571390"/>
            <a:ext cx="7147362" cy="504825"/>
            <a:chOff x="2522319" y="5571390"/>
            <a:chExt cx="7147362" cy="504825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2522319" y="5571390"/>
              <a:ext cx="3371850" cy="504825"/>
            </a:xfrm>
            <a:prstGeom prst="rect">
              <a:avLst/>
            </a:prstGeom>
            <a:ln/>
          </p:spPr>
          <p:txBody>
            <a:bodyPr anchor="t" rtlCol="false" lIns="114300" rIns="114300" tIns="57150" bIns="57150" anchorCtr="false" vert="horz"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sz="2025">
                  <a:solidFill>
                    <a:srgbClr val="FFFFFF">
                      <a:alpha val="100000"/>
                    </a:srgbClr>
                  </a:solidFill>
                  <a:latin typeface="Microsoft Yahei"/>
                  <a:ea typeface="Microsoft Yahei"/>
                  <a:cs typeface="Microsoft Yahei"/>
                </a:rPr>
                <a:t>汇报人：文小库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6297831" y="5571390"/>
              <a:ext cx="3371850" cy="504825"/>
            </a:xfrm>
            <a:prstGeom prst="rect">
              <a:avLst/>
            </a:prstGeom>
            <a:ln/>
          </p:spPr>
          <p:txBody>
            <a:bodyPr anchor="t" rtlCol="false" lIns="114300" rIns="114300" tIns="57150" bIns="57150" anchorCtr="false" vert="horz" wrap="square"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lang="en-US" sz="2025">
                  <a:solidFill>
                    <a:srgbClr val="FFFFFF">
                      <a:alpha val="100000"/>
                    </a:srgbClr>
                  </a:solidFill>
                  <a:latin typeface="Microsoft Yahei"/>
                  <a:ea typeface="Microsoft Yahei"/>
                  <a:cs typeface="Microsoft Yahei"/>
                </a:rPr>
                <a:t>2025-03-14</a:t>
              </a: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5128506" y="642177"/>
            <a:ext cx="1934988" cy="1944499"/>
            <a:chOff x="5128506" y="642177"/>
            <a:chExt cx="1934988" cy="1944499"/>
          </a:xfrm>
        </p:grpSpPr>
        <p:sp>
          <p:nvSpPr>
            <p:cNvPr name="AutoShape 7" id="7"/>
            <p:cNvSpPr/>
            <p:nvPr/>
          </p:nvSpPr>
          <p:spPr>
            <a:xfrm rot="0">
              <a:off x="5128506" y="642177"/>
              <a:ext cx="1934988" cy="1934988"/>
            </a:xfrm>
            <a:prstGeom prst="roundRect">
              <a:avLst>
                <a:gd fmla="val 8841" name="adj"/>
              </a:avLst>
            </a:prstGeom>
            <a:gradFill>
              <a:gsLst>
                <a:gs pos="0">
                  <a:schemeClr val="accent1">
                    <a:alpha val="100000"/>
                    <a:lumMod val="85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2700000"/>
            </a:gradFill>
            <a:ln/>
            <a:effectLst>
              <a:outerShdw dir="2700000" blurRad="203200" dist="101600">
                <a:srgbClr val="000000">
                  <a:alpha val="30000"/>
                </a:srgbClr>
              </a:outerShdw>
            </a:effectLst>
          </p:spPr>
        </p:sp>
        <p:grpSp>
          <p:nvGrpSpPr>
            <p:cNvPr name="Group 8" id="8"/>
            <p:cNvGrpSpPr/>
            <p:nvPr/>
          </p:nvGrpSpPr>
          <p:grpSpPr>
            <a:xfrm rot="0">
              <a:off x="5157096" y="708868"/>
              <a:ext cx="1877808" cy="1877808"/>
              <a:chOff x="5157096" y="708868"/>
              <a:chExt cx="1877808" cy="1877808"/>
            </a:xfrm>
          </p:grpSpPr>
          <p:sp>
            <p:nvSpPr>
              <p:cNvPr name="Freeform 9" id="9"/>
              <p:cNvSpPr/>
              <p:nvPr/>
            </p:nvSpPr>
            <p:spPr>
              <a:xfrm rot="0">
                <a:off x="5157096" y="708868"/>
                <a:ext cx="1877808" cy="1877808"/>
              </a:xfrm>
              <a:custGeom>
                <a:avLst/>
                <a:gdLst/>
                <a:ahLst/>
                <a:cxnLst/>
                <a:rect r="r" b="b" t="t" l="l"/>
                <a:pathLst>
                  <a:path h="1625022" w="1625021">
                    <a:moveTo>
                      <a:pt x="247132" y="108611"/>
                    </a:moveTo>
                    <a:cubicBezTo>
                      <a:pt x="173259" y="108611"/>
                      <a:pt x="113373" y="168497"/>
                      <a:pt x="113373" y="242370"/>
                    </a:cubicBezTo>
                    <a:lnTo>
                      <a:pt x="113373" y="1373126"/>
                    </a:lnTo>
                    <a:cubicBezTo>
                      <a:pt x="113373" y="1446999"/>
                      <a:pt x="173259" y="1506885"/>
                      <a:pt x="247132" y="1506885"/>
                    </a:cubicBezTo>
                    <a:lnTo>
                      <a:pt x="1377888" y="1506885"/>
                    </a:lnTo>
                    <a:cubicBezTo>
                      <a:pt x="1451761" y="1506885"/>
                      <a:pt x="1511647" y="1446999"/>
                      <a:pt x="1511647" y="1373126"/>
                    </a:cubicBezTo>
                    <a:lnTo>
                      <a:pt x="1511647" y="242370"/>
                    </a:lnTo>
                    <a:cubicBezTo>
                      <a:pt x="1511647" y="168497"/>
                      <a:pt x="1451761" y="108611"/>
                      <a:pt x="1377888" y="108611"/>
                    </a:cubicBezTo>
                    <a:close/>
                  </a:path>
                  <a:path h="1625022" w="1625021">
                    <a:moveTo>
                      <a:pt x="143668" y="0"/>
                    </a:moveTo>
                    <a:lnTo>
                      <a:pt x="1481353" y="0"/>
                    </a:lnTo>
                    <a:cubicBezTo>
                      <a:pt x="1560699" y="0"/>
                      <a:pt x="1625021" y="64322"/>
                      <a:pt x="1625021" y="143668"/>
                    </a:cubicBezTo>
                    <a:lnTo>
                      <a:pt x="1625021" y="1481354"/>
                    </a:lnTo>
                    <a:cubicBezTo>
                      <a:pt x="1625021" y="1560700"/>
                      <a:pt x="1560699" y="1625022"/>
                      <a:pt x="1481353" y="1625022"/>
                    </a:cubicBezTo>
                    <a:lnTo>
                      <a:pt x="143668" y="1625022"/>
                    </a:lnTo>
                    <a:cubicBezTo>
                      <a:pt x="64322" y="1625022"/>
                      <a:pt x="0" y="1560700"/>
                      <a:pt x="0" y="1481354"/>
                    </a:cubicBezTo>
                    <a:lnTo>
                      <a:pt x="0" y="143668"/>
                    </a:lnTo>
                    <a:cubicBezTo>
                      <a:pt x="0" y="64322"/>
                      <a:pt x="64322" y="0"/>
                      <a:pt x="143668" y="0"/>
                    </a:cubicBezTo>
                  </a:path>
                </a:pathLst>
              </a:custGeom>
              <a:solidFill>
                <a:schemeClr val="accent1">
                  <a:alpha val="100000"/>
                  <a:lumMod val="95000"/>
                </a:schemeClr>
              </a:solidFill>
              <a:ln/>
            </p:spPr>
          </p:sp>
          <p:sp>
            <p:nvSpPr>
              <p:cNvPr name="AutoShape 10" id="10"/>
              <p:cNvSpPr/>
              <p:nvPr/>
            </p:nvSpPr>
            <p:spPr>
              <a:xfrm rot="0">
                <a:off x="5157096" y="708868"/>
                <a:ext cx="1877808" cy="1877808"/>
              </a:xfrm>
              <a:prstGeom prst="roundRect">
                <a:avLst>
                  <a:gd fmla="val 8841" name="adj"/>
                </a:avLst>
              </a:prstGeom>
              <a:noFill/>
              <a:ln/>
            </p:spPr>
          </p:sp>
          <p:sp>
            <p:nvSpPr>
              <p:cNvPr name="AutoShape 11" id="11"/>
              <p:cNvSpPr/>
              <p:nvPr/>
            </p:nvSpPr>
            <p:spPr>
              <a:xfrm rot="0">
                <a:off x="5288136" y="839907"/>
                <a:ext cx="1615845" cy="1615845"/>
              </a:xfrm>
              <a:prstGeom prst="roundRect">
                <a:avLst>
                  <a:gd fmla="val 9566" name="adj"/>
                </a:avLst>
              </a:prstGeom>
              <a:noFill/>
              <a:ln/>
            </p:spPr>
          </p:sp>
        </p:grpSp>
        <p:sp>
          <p:nvSpPr>
            <p:cNvPr name="Freeform 12" id="12"/>
            <p:cNvSpPr/>
            <p:nvPr/>
          </p:nvSpPr>
          <p:spPr>
            <a:xfrm rot="0">
              <a:off x="5441229" y="1209058"/>
              <a:ext cx="1309543" cy="896478"/>
            </a:xfrm>
            <a:custGeom>
              <a:avLst/>
              <a:gdLst/>
              <a:ahLst/>
              <a:cxnLst/>
              <a:rect r="r" b="b" t="t" l="l"/>
              <a:pathLst>
                <a:path h="2131" w="3113">
                  <a:moveTo>
                    <a:pt x="3057" y="497"/>
                  </a:moveTo>
                  <a:cubicBezTo>
                    <a:pt x="1582" y="5"/>
                    <a:pt x="1582" y="5"/>
                    <a:pt x="1582" y="5"/>
                  </a:cubicBezTo>
                  <a:cubicBezTo>
                    <a:pt x="1565" y="0"/>
                    <a:pt x="1547" y="0"/>
                    <a:pt x="1531" y="5"/>
                  </a:cubicBezTo>
                  <a:cubicBezTo>
                    <a:pt x="56" y="497"/>
                    <a:pt x="56" y="497"/>
                    <a:pt x="56" y="497"/>
                  </a:cubicBezTo>
                  <a:cubicBezTo>
                    <a:pt x="23" y="508"/>
                    <a:pt x="0" y="539"/>
                    <a:pt x="0" y="574"/>
                  </a:cubicBezTo>
                  <a:cubicBezTo>
                    <a:pt x="0" y="610"/>
                    <a:pt x="23" y="641"/>
                    <a:pt x="56" y="652"/>
                  </a:cubicBezTo>
                  <a:cubicBezTo>
                    <a:pt x="492" y="797"/>
                    <a:pt x="492" y="797"/>
                    <a:pt x="492" y="797"/>
                  </a:cubicBezTo>
                  <a:cubicBezTo>
                    <a:pt x="492" y="1230"/>
                    <a:pt x="492" y="1230"/>
                    <a:pt x="492" y="1230"/>
                  </a:cubicBezTo>
                  <a:cubicBezTo>
                    <a:pt x="492" y="1252"/>
                    <a:pt x="500" y="1272"/>
                    <a:pt x="515" y="1288"/>
                  </a:cubicBezTo>
                  <a:cubicBezTo>
                    <a:pt x="530" y="1302"/>
                    <a:pt x="875" y="1639"/>
                    <a:pt x="1556" y="1639"/>
                  </a:cubicBezTo>
                  <a:cubicBezTo>
                    <a:pt x="1804" y="1639"/>
                    <a:pt x="2036" y="1595"/>
                    <a:pt x="2244" y="1507"/>
                  </a:cubicBezTo>
                  <a:cubicBezTo>
                    <a:pt x="2285" y="1489"/>
                    <a:pt x="2305" y="1441"/>
                    <a:pt x="2287" y="1399"/>
                  </a:cubicBezTo>
                  <a:cubicBezTo>
                    <a:pt x="2270" y="1358"/>
                    <a:pt x="2222" y="1338"/>
                    <a:pt x="2180" y="1356"/>
                  </a:cubicBezTo>
                  <a:cubicBezTo>
                    <a:pt x="1992" y="1435"/>
                    <a:pt x="1782" y="1475"/>
                    <a:pt x="1557" y="1475"/>
                  </a:cubicBezTo>
                  <a:cubicBezTo>
                    <a:pt x="1238" y="1475"/>
                    <a:pt x="1004" y="1393"/>
                    <a:pt x="863" y="1324"/>
                  </a:cubicBezTo>
                  <a:cubicBezTo>
                    <a:pt x="759" y="1272"/>
                    <a:pt x="689" y="1221"/>
                    <a:pt x="656" y="1193"/>
                  </a:cubicBezTo>
                  <a:cubicBezTo>
                    <a:pt x="656" y="852"/>
                    <a:pt x="656" y="852"/>
                    <a:pt x="656" y="852"/>
                  </a:cubicBezTo>
                  <a:cubicBezTo>
                    <a:pt x="1531" y="1144"/>
                    <a:pt x="1531" y="1144"/>
                    <a:pt x="1531" y="1144"/>
                  </a:cubicBezTo>
                  <a:cubicBezTo>
                    <a:pt x="1539" y="1146"/>
                    <a:pt x="1548" y="1148"/>
                    <a:pt x="1557" y="1148"/>
                  </a:cubicBezTo>
                  <a:cubicBezTo>
                    <a:pt x="1565" y="1148"/>
                    <a:pt x="1574" y="1146"/>
                    <a:pt x="1583" y="1144"/>
                  </a:cubicBezTo>
                  <a:cubicBezTo>
                    <a:pt x="2458" y="852"/>
                    <a:pt x="2458" y="852"/>
                    <a:pt x="2458" y="852"/>
                  </a:cubicBezTo>
                  <a:cubicBezTo>
                    <a:pt x="2458" y="998"/>
                    <a:pt x="2458" y="998"/>
                    <a:pt x="2458" y="998"/>
                  </a:cubicBezTo>
                  <a:cubicBezTo>
                    <a:pt x="2362" y="1032"/>
                    <a:pt x="2294" y="1123"/>
                    <a:pt x="2294" y="1230"/>
                  </a:cubicBezTo>
                  <a:cubicBezTo>
                    <a:pt x="2294" y="1330"/>
                    <a:pt x="2354" y="1416"/>
                    <a:pt x="2440" y="1454"/>
                  </a:cubicBezTo>
                  <a:cubicBezTo>
                    <a:pt x="2296" y="2029"/>
                    <a:pt x="2296" y="2029"/>
                    <a:pt x="2296" y="2029"/>
                  </a:cubicBezTo>
                  <a:cubicBezTo>
                    <a:pt x="2290" y="2053"/>
                    <a:pt x="2296" y="2080"/>
                    <a:pt x="2311" y="2099"/>
                  </a:cubicBezTo>
                  <a:cubicBezTo>
                    <a:pt x="2327" y="2119"/>
                    <a:pt x="2351" y="2131"/>
                    <a:pt x="2376" y="2131"/>
                  </a:cubicBezTo>
                  <a:cubicBezTo>
                    <a:pt x="2704" y="2131"/>
                    <a:pt x="2704" y="2131"/>
                    <a:pt x="2704" y="2131"/>
                  </a:cubicBezTo>
                  <a:cubicBezTo>
                    <a:pt x="2729" y="2131"/>
                    <a:pt x="2753" y="2119"/>
                    <a:pt x="2768" y="2099"/>
                  </a:cubicBezTo>
                  <a:cubicBezTo>
                    <a:pt x="2784" y="2080"/>
                    <a:pt x="2789" y="2053"/>
                    <a:pt x="2783" y="2029"/>
                  </a:cubicBezTo>
                  <a:cubicBezTo>
                    <a:pt x="2639" y="1454"/>
                    <a:pt x="2639" y="1454"/>
                    <a:pt x="2639" y="1454"/>
                  </a:cubicBezTo>
                  <a:cubicBezTo>
                    <a:pt x="2725" y="1416"/>
                    <a:pt x="2785" y="1330"/>
                    <a:pt x="2785" y="1230"/>
                  </a:cubicBezTo>
                  <a:cubicBezTo>
                    <a:pt x="2785" y="1123"/>
                    <a:pt x="2717" y="1032"/>
                    <a:pt x="2622" y="998"/>
                  </a:cubicBezTo>
                  <a:cubicBezTo>
                    <a:pt x="2622" y="797"/>
                    <a:pt x="2622" y="797"/>
                    <a:pt x="2622" y="797"/>
                  </a:cubicBezTo>
                  <a:cubicBezTo>
                    <a:pt x="3057" y="652"/>
                    <a:pt x="3057" y="652"/>
                    <a:pt x="3057" y="652"/>
                  </a:cubicBezTo>
                  <a:cubicBezTo>
                    <a:pt x="3091" y="641"/>
                    <a:pt x="3113" y="610"/>
                    <a:pt x="3113" y="574"/>
                  </a:cubicBezTo>
                  <a:cubicBezTo>
                    <a:pt x="3113" y="539"/>
                    <a:pt x="3091" y="508"/>
                    <a:pt x="3057" y="497"/>
                  </a:cubicBezTo>
                  <a:close/>
                </a:path>
                <a:path h="2131" w="3113">
                  <a:moveTo>
                    <a:pt x="2540" y="1148"/>
                  </a:moveTo>
                  <a:cubicBezTo>
                    <a:pt x="2585" y="1148"/>
                    <a:pt x="2621" y="1184"/>
                    <a:pt x="2621" y="1230"/>
                  </a:cubicBezTo>
                  <a:cubicBezTo>
                    <a:pt x="2621" y="1275"/>
                    <a:pt x="2585" y="1312"/>
                    <a:pt x="2540" y="1312"/>
                  </a:cubicBezTo>
                  <a:cubicBezTo>
                    <a:pt x="2494" y="1312"/>
                    <a:pt x="2458" y="1275"/>
                    <a:pt x="2458" y="1230"/>
                  </a:cubicBezTo>
                  <a:cubicBezTo>
                    <a:pt x="2458" y="1184"/>
                    <a:pt x="2494" y="1148"/>
                    <a:pt x="2540" y="1148"/>
                  </a:cubicBezTo>
                  <a:close/>
                </a:path>
                <a:path h="2131" w="3113">
                  <a:moveTo>
                    <a:pt x="2481" y="1967"/>
                  </a:moveTo>
                  <a:cubicBezTo>
                    <a:pt x="2540" y="1731"/>
                    <a:pt x="2540" y="1731"/>
                    <a:pt x="2540" y="1731"/>
                  </a:cubicBezTo>
                  <a:cubicBezTo>
                    <a:pt x="2599" y="1967"/>
                    <a:pt x="2599" y="1967"/>
                    <a:pt x="2599" y="1967"/>
                  </a:cubicBezTo>
                  <a:cubicBezTo>
                    <a:pt x="2481" y="1967"/>
                    <a:pt x="2481" y="1967"/>
                    <a:pt x="2481" y="1967"/>
                  </a:cubicBezTo>
                  <a:close/>
                </a:path>
                <a:path h="2131" w="3113">
                  <a:moveTo>
                    <a:pt x="2533" y="654"/>
                  </a:moveTo>
                  <a:cubicBezTo>
                    <a:pt x="1570" y="493"/>
                    <a:pt x="1570" y="493"/>
                    <a:pt x="1570" y="493"/>
                  </a:cubicBezTo>
                  <a:cubicBezTo>
                    <a:pt x="1525" y="486"/>
                    <a:pt x="1483" y="516"/>
                    <a:pt x="1476" y="561"/>
                  </a:cubicBezTo>
                  <a:cubicBezTo>
                    <a:pt x="1469" y="605"/>
                    <a:pt x="1499" y="648"/>
                    <a:pt x="1543" y="655"/>
                  </a:cubicBezTo>
                  <a:cubicBezTo>
                    <a:pt x="2201" y="765"/>
                    <a:pt x="2201" y="765"/>
                    <a:pt x="2201" y="765"/>
                  </a:cubicBezTo>
                  <a:cubicBezTo>
                    <a:pt x="1557" y="979"/>
                    <a:pt x="1557" y="979"/>
                    <a:pt x="1557" y="979"/>
                  </a:cubicBezTo>
                  <a:cubicBezTo>
                    <a:pt x="341" y="574"/>
                    <a:pt x="341" y="574"/>
                    <a:pt x="341" y="574"/>
                  </a:cubicBezTo>
                  <a:cubicBezTo>
                    <a:pt x="1557" y="169"/>
                    <a:pt x="1557" y="169"/>
                    <a:pt x="1557" y="169"/>
                  </a:cubicBezTo>
                  <a:cubicBezTo>
                    <a:pt x="2772" y="574"/>
                    <a:pt x="2772" y="574"/>
                    <a:pt x="2772" y="574"/>
                  </a:cubicBezTo>
                  <a:cubicBezTo>
                    <a:pt x="2533" y="654"/>
                    <a:pt x="2533" y="654"/>
                    <a:pt x="2533" y="654"/>
                  </a:cubicBezTo>
                  <a:close/>
                </a:path>
                <a:path h="2131" w="3113">
                  <a:moveTo>
                    <a:pt x="2533" y="654"/>
                  </a:moveTo>
                  <a:cubicBezTo>
                    <a:pt x="2533" y="654"/>
                    <a:pt x="2533" y="654"/>
                    <a:pt x="2533" y="654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/>
          </p:spPr>
          <p:txBody>
            <a:bodyPr anchor="ctr" rtlCol="false" anchorCtr="false" vert="horz" wrap="square">
              <a:noAutofit/>
            </a:bodyPr>
            <a:lstStyle/>
            <a:p>
              <a:pPr algn="ctr">
                <a:lnSpc>
                  <a:spcPct val="100000"/>
                </a:lnSpc>
                <a:spcBef>
                  <a:spcPts val="375"/>
                </a:spcBef>
                <a:defRPr/>
              </a:pPr>
              <a:endParaRPr lang="en-US" sz="1100"/>
            </a:p>
          </p:txBody>
        </p:sp>
      </p:grp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6416821" y="4938314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3" id="3"/>
          <p:cNvSpPr/>
          <p:nvPr/>
        </p:nvSpPr>
        <p:spPr>
          <a:xfrm rot="0">
            <a:off x="6416821" y="3128036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4" id="4"/>
          <p:cNvSpPr/>
          <p:nvPr/>
        </p:nvSpPr>
        <p:spPr>
          <a:xfrm rot="0">
            <a:off x="6416821" y="1317759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5" id="5"/>
          <p:cNvSpPr/>
          <p:nvPr/>
        </p:nvSpPr>
        <p:spPr>
          <a:xfrm rot="0">
            <a:off x="709129" y="4960709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6" id="6"/>
          <p:cNvSpPr/>
          <p:nvPr/>
        </p:nvSpPr>
        <p:spPr>
          <a:xfrm rot="0">
            <a:off x="709129" y="3159322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7" id="7"/>
          <p:cNvSpPr/>
          <p:nvPr/>
        </p:nvSpPr>
        <p:spPr>
          <a:xfrm rot="0">
            <a:off x="709129" y="1369316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8" id="8"/>
          <p:cNvSpPr/>
          <p:nvPr/>
        </p:nvSpPr>
        <p:spPr>
          <a:xfrm rot="0">
            <a:off x="538887" y="1969963"/>
            <a:ext cx="405020" cy="405020"/>
          </a:xfrm>
          <a:prstGeom prst="ellipse">
            <a:avLst/>
          </a:prstGeom>
          <a:solidFill>
            <a:schemeClr val="accent1">
              <a:alpha val="2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619891" y="2050967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10" id="10"/>
          <p:cNvSpPr/>
          <p:nvPr/>
        </p:nvSpPr>
        <p:spPr>
          <a:xfrm rot="0">
            <a:off x="537650" y="3759969"/>
            <a:ext cx="405020" cy="405020"/>
          </a:xfrm>
          <a:prstGeom prst="ellipse">
            <a:avLst/>
          </a:prstGeom>
          <a:solidFill>
            <a:schemeClr val="accent1">
              <a:alpha val="20000"/>
            </a:schemeClr>
          </a:solidFill>
          <a:ln/>
        </p:spPr>
      </p:sp>
      <p:sp>
        <p:nvSpPr>
          <p:cNvPr name="AutoShape 11" id="11"/>
          <p:cNvSpPr/>
          <p:nvPr/>
        </p:nvSpPr>
        <p:spPr>
          <a:xfrm rot="0">
            <a:off x="618654" y="3840973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12" id="12"/>
          <p:cNvSpPr/>
          <p:nvPr/>
        </p:nvSpPr>
        <p:spPr>
          <a:xfrm rot="0">
            <a:off x="547802" y="5561356"/>
            <a:ext cx="405020" cy="405020"/>
          </a:xfrm>
          <a:prstGeom prst="ellipse">
            <a:avLst/>
          </a:prstGeom>
          <a:solidFill>
            <a:schemeClr val="accent1">
              <a:alpha val="21000"/>
            </a:schemeClr>
          </a:solidFill>
          <a:ln/>
        </p:spPr>
      </p:sp>
      <p:sp>
        <p:nvSpPr>
          <p:cNvPr name="AutoShape 13" id="13"/>
          <p:cNvSpPr/>
          <p:nvPr/>
        </p:nvSpPr>
        <p:spPr>
          <a:xfrm rot="0">
            <a:off x="628806" y="5642360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14" id="14"/>
          <p:cNvSpPr txBox="true"/>
          <p:nvPr/>
        </p:nvSpPr>
        <p:spPr>
          <a:xfrm rot="0">
            <a:off x="1193316" y="1437499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废弃物分类回收利用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193316" y="1953730"/>
            <a:ext cx="4258181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将废弃物进行分类，回收有价值的物资，减少资源浪费。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193316" y="3760065"/>
            <a:ext cx="4258181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通过污水处理技术将生活污水转化为中水，用于冲厕、绿化等。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193316" y="5515961"/>
            <a:ext cx="4259980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合理规划建筑布局，提高土地利用率，减少土地浪费。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高效利用资源策略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193316" y="3254323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水资源循环利用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93316" y="5066405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土地资源高效利用</a:t>
            </a:r>
          </a:p>
        </p:txBody>
      </p:sp>
      <p:sp>
        <p:nvSpPr>
          <p:cNvPr name="AutoShape 21" id="21"/>
          <p:cNvSpPr/>
          <p:nvPr/>
        </p:nvSpPr>
        <p:spPr>
          <a:xfrm rot="0">
            <a:off x="6235740" y="1918405"/>
            <a:ext cx="405020" cy="405020"/>
          </a:xfrm>
          <a:prstGeom prst="ellipse">
            <a:avLst/>
          </a:prstGeom>
          <a:solidFill>
            <a:schemeClr val="accent1">
              <a:alpha val="20000"/>
            </a:schemeClr>
          </a:solidFill>
          <a:ln/>
        </p:spPr>
      </p:sp>
      <p:sp>
        <p:nvSpPr>
          <p:cNvPr name="AutoShape 22" id="22"/>
          <p:cNvSpPr/>
          <p:nvPr/>
        </p:nvSpPr>
        <p:spPr>
          <a:xfrm rot="0">
            <a:off x="6316744" y="1999409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23" id="23"/>
          <p:cNvSpPr/>
          <p:nvPr/>
        </p:nvSpPr>
        <p:spPr>
          <a:xfrm rot="0">
            <a:off x="6234503" y="3728683"/>
            <a:ext cx="405020" cy="405020"/>
          </a:xfrm>
          <a:prstGeom prst="ellipse">
            <a:avLst/>
          </a:prstGeom>
          <a:solidFill>
            <a:schemeClr val="accent1">
              <a:alpha val="20000"/>
            </a:schemeClr>
          </a:solidFill>
          <a:ln/>
        </p:spPr>
      </p:sp>
      <p:sp>
        <p:nvSpPr>
          <p:cNvPr name="AutoShape 24" id="24"/>
          <p:cNvSpPr/>
          <p:nvPr/>
        </p:nvSpPr>
        <p:spPr>
          <a:xfrm rot="0">
            <a:off x="6315507" y="3809688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25" id="25"/>
          <p:cNvSpPr/>
          <p:nvPr/>
        </p:nvSpPr>
        <p:spPr>
          <a:xfrm rot="0">
            <a:off x="6244655" y="5538961"/>
            <a:ext cx="405020" cy="405020"/>
          </a:xfrm>
          <a:prstGeom prst="ellipse">
            <a:avLst/>
          </a:prstGeom>
          <a:solidFill>
            <a:schemeClr val="accent1">
              <a:alpha val="21000"/>
            </a:schemeClr>
          </a:solidFill>
          <a:ln/>
        </p:spPr>
      </p:sp>
      <p:sp>
        <p:nvSpPr>
          <p:cNvPr name="AutoShape 26" id="26"/>
          <p:cNvSpPr/>
          <p:nvPr/>
        </p:nvSpPr>
        <p:spPr>
          <a:xfrm rot="0">
            <a:off x="6325659" y="5619966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27" id="27"/>
          <p:cNvSpPr txBox="true"/>
          <p:nvPr/>
        </p:nvSpPr>
        <p:spPr>
          <a:xfrm rot="0">
            <a:off x="6892339" y="1436283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建筑废弃物再利用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6892339" y="1952513"/>
            <a:ext cx="4258181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将建筑废弃物进行加工处理，用于地基处理、道路铺设等。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6892339" y="3758848"/>
            <a:ext cx="4258181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将高品位能源用于高价值用途，低品位能源用于低价值用途，提高能源利用效率。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6892339" y="5514744"/>
            <a:ext cx="4259980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选用环保、可再生、低能耗的建筑材料，降低资源消耗。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6892339" y="3253106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能源梯级利用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6892339" y="5065189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绿色建材选用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name="Connector 2" id="2"/>
          <p:cNvCxnSpPr/>
          <p:nvPr/>
        </p:nvCxnSpPr>
        <p:spPr>
          <a:xfrm>
            <a:off x="7024250" y="4077959"/>
            <a:ext cx="0" cy="573219"/>
          </a:xfrm>
          <a:prstGeom prst="line">
            <a:avLst/>
          </a:prstGeom>
          <a:ln w="28575">
            <a:solidFill>
              <a:schemeClr val="accent2"/>
            </a:solidFill>
            <a:prstDash val="dash"/>
            <a:headEnd type="oval"/>
            <a:tailEnd type="none"/>
          </a:ln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name="Connector 3" id="3"/>
          <p:cNvCxnSpPr/>
          <p:nvPr/>
        </p:nvCxnSpPr>
        <p:spPr>
          <a:xfrm>
            <a:off x="3268986" y="4077959"/>
            <a:ext cx="0" cy="573219"/>
          </a:xfrm>
          <a:prstGeom prst="line">
            <a:avLst/>
          </a:prstGeom>
          <a:ln w="28575">
            <a:solidFill>
              <a:schemeClr val="accent2"/>
            </a:solidFill>
            <a:prstDash val="dash"/>
            <a:headEnd type="oval"/>
            <a:tailEnd type="none"/>
          </a:ln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name="Connector 4" id="4"/>
          <p:cNvCxnSpPr/>
          <p:nvPr/>
        </p:nvCxnSpPr>
        <p:spPr>
          <a:xfrm>
            <a:off x="10779515" y="4077959"/>
            <a:ext cx="0" cy="573219"/>
          </a:xfrm>
          <a:prstGeom prst="line">
            <a:avLst/>
          </a:prstGeom>
          <a:ln w="28575">
            <a:solidFill>
              <a:schemeClr val="accent2"/>
            </a:solidFill>
            <a:prstDash val="dash"/>
            <a:headEnd type="oval"/>
            <a:tailEnd type="none"/>
          </a:ln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name="AutoShape 5" id="5"/>
          <p:cNvSpPr/>
          <p:nvPr/>
        </p:nvSpPr>
        <p:spPr>
          <a:xfrm rot="0">
            <a:off x="9967203" y="3591596"/>
            <a:ext cx="1624623" cy="544738"/>
          </a:xfrm>
          <a:prstGeom prst="roundRect">
            <a:avLst>
              <a:gd fmla="val 16667" name="adj"/>
            </a:avLst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AutoShape 6" id="6"/>
          <p:cNvSpPr/>
          <p:nvPr/>
        </p:nvSpPr>
        <p:spPr>
          <a:xfrm rot="0">
            <a:off x="8089571" y="3591596"/>
            <a:ext cx="1624623" cy="544738"/>
          </a:xfrm>
          <a:prstGeom prst="roundRect">
            <a:avLst>
              <a:gd fmla="val 16667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7" id="7"/>
          <p:cNvSpPr/>
          <p:nvPr/>
        </p:nvSpPr>
        <p:spPr>
          <a:xfrm rot="0">
            <a:off x="6211938" y="3591596"/>
            <a:ext cx="1624623" cy="544738"/>
          </a:xfrm>
          <a:prstGeom prst="roundRect">
            <a:avLst>
              <a:gd fmla="val 16667" name="adj"/>
            </a:avLst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AutoShape 8" id="8"/>
          <p:cNvSpPr/>
          <p:nvPr/>
        </p:nvSpPr>
        <p:spPr>
          <a:xfrm rot="0">
            <a:off x="4334306" y="3591596"/>
            <a:ext cx="1624623" cy="544738"/>
          </a:xfrm>
          <a:prstGeom prst="roundRect">
            <a:avLst>
              <a:gd fmla="val 16667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2456674" y="3591596"/>
            <a:ext cx="1624623" cy="544738"/>
          </a:xfrm>
          <a:prstGeom prst="roundRect">
            <a:avLst>
              <a:gd fmla="val 16667" name="adj"/>
            </a:avLst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AutoShape 10" id="10"/>
          <p:cNvSpPr/>
          <p:nvPr/>
        </p:nvSpPr>
        <p:spPr>
          <a:xfrm rot="0">
            <a:off x="579042" y="3591596"/>
            <a:ext cx="1624623" cy="544738"/>
          </a:xfrm>
          <a:prstGeom prst="roundRect">
            <a:avLst>
              <a:gd fmla="val 16667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11" id="11"/>
          <p:cNvSpPr/>
          <p:nvPr/>
        </p:nvSpPr>
        <p:spPr>
          <a:xfrm rot="0">
            <a:off x="994466" y="3694330"/>
            <a:ext cx="793775" cy="318549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square">
            <a:noAutofit/>
          </a:bodyPr>
          <a:lstStyle/>
          <a:p>
            <a:pPr algn="ctr">
              <a:defRPr/>
            </a:pPr>
            <a:r>
              <a:rPr lang="en-US" b="true" sz="2025">
                <a:solidFill>
                  <a:srgbClr val="FFFFFF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01</a:t>
            </a:r>
            <a:endParaRPr lang="en-US" sz="1100"/>
          </a:p>
        </p:txBody>
      </p:sp>
      <p:cxnSp>
        <p:nvCxnSpPr>
          <p:cNvPr name="Connector 12" id="12"/>
          <p:cNvCxnSpPr/>
          <p:nvPr/>
        </p:nvCxnSpPr>
        <p:spPr>
          <a:xfrm flipV="true">
            <a:off x="1391353" y="3090476"/>
            <a:ext cx="0" cy="573219"/>
          </a:xfrm>
          <a:prstGeom prst="line">
            <a:avLst/>
          </a:prstGeom>
          <a:ln w="28575">
            <a:solidFill>
              <a:schemeClr val="accent1"/>
            </a:solidFill>
            <a:prstDash val="dash"/>
            <a:headEnd type="oval"/>
            <a:tailEnd type="non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AutoShape 13" id="13"/>
          <p:cNvSpPr/>
          <p:nvPr/>
        </p:nvSpPr>
        <p:spPr>
          <a:xfrm rot="0">
            <a:off x="2872098" y="3694330"/>
            <a:ext cx="793775" cy="318549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square">
            <a:noAutofit/>
          </a:bodyPr>
          <a:lstStyle/>
          <a:p>
            <a:pPr algn="ctr">
              <a:defRPr/>
            </a:pPr>
            <a:r>
              <a:rPr lang="en-US" b="true" sz="2025">
                <a:solidFill>
                  <a:srgbClr val="FFFFFF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02</a:t>
            </a:r>
            <a:endParaRPr lang="en-US" sz="1100"/>
          </a:p>
        </p:txBody>
      </p:sp>
      <p:sp>
        <p:nvSpPr>
          <p:cNvPr name="AutoShape 14" id="14"/>
          <p:cNvSpPr/>
          <p:nvPr/>
        </p:nvSpPr>
        <p:spPr>
          <a:xfrm rot="0">
            <a:off x="4749730" y="3694330"/>
            <a:ext cx="793775" cy="318549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square">
            <a:noAutofit/>
          </a:bodyPr>
          <a:lstStyle/>
          <a:p>
            <a:pPr algn="ctr">
              <a:defRPr/>
            </a:pPr>
            <a:r>
              <a:rPr lang="en-US" b="true" sz="2025">
                <a:solidFill>
                  <a:srgbClr val="FFFFFF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03</a:t>
            </a:r>
            <a:endParaRPr lang="en-US" sz="1100"/>
          </a:p>
        </p:txBody>
      </p:sp>
      <p:sp>
        <p:nvSpPr>
          <p:cNvPr name="AutoShape 15" id="15"/>
          <p:cNvSpPr/>
          <p:nvPr/>
        </p:nvSpPr>
        <p:spPr>
          <a:xfrm rot="0">
            <a:off x="6594742" y="3694330"/>
            <a:ext cx="859016" cy="318549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square">
            <a:noAutofit/>
          </a:bodyPr>
          <a:lstStyle/>
          <a:p>
            <a:pPr algn="ctr">
              <a:defRPr/>
            </a:pPr>
            <a:r>
              <a:rPr lang="en-US" b="true" sz="2025">
                <a:solidFill>
                  <a:srgbClr val="FFFFFF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04</a:t>
            </a:r>
            <a:endParaRPr lang="en-US" sz="1100"/>
          </a:p>
        </p:txBody>
      </p:sp>
      <p:sp>
        <p:nvSpPr>
          <p:cNvPr name="AutoShape 16" id="16"/>
          <p:cNvSpPr/>
          <p:nvPr/>
        </p:nvSpPr>
        <p:spPr>
          <a:xfrm rot="0">
            <a:off x="8463917" y="3694330"/>
            <a:ext cx="875931" cy="318549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square">
            <a:noAutofit/>
          </a:bodyPr>
          <a:lstStyle/>
          <a:p>
            <a:pPr algn="ctr">
              <a:defRPr/>
            </a:pPr>
            <a:r>
              <a:rPr lang="en-US" b="true" sz="2025">
                <a:solidFill>
                  <a:srgbClr val="FFFFFF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05</a:t>
            </a:r>
            <a:endParaRPr lang="en-US" sz="1100"/>
          </a:p>
        </p:txBody>
      </p:sp>
      <p:sp>
        <p:nvSpPr>
          <p:cNvPr name="AutoShape 17" id="17"/>
          <p:cNvSpPr/>
          <p:nvPr/>
        </p:nvSpPr>
        <p:spPr>
          <a:xfrm rot="0">
            <a:off x="10352432" y="3694330"/>
            <a:ext cx="854165" cy="318549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square">
            <a:noAutofit/>
          </a:bodyPr>
          <a:lstStyle/>
          <a:p>
            <a:pPr algn="ctr">
              <a:defRPr/>
            </a:pPr>
            <a:r>
              <a:rPr lang="en-US" b="true" sz="2025">
                <a:solidFill>
                  <a:srgbClr val="FFFFFF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06</a:t>
            </a:r>
            <a:endParaRPr lang="en-US" sz="1100"/>
          </a:p>
        </p:txBody>
      </p:sp>
      <p:cxnSp>
        <p:nvCxnSpPr>
          <p:cNvPr name="Connector 18" id="18"/>
          <p:cNvCxnSpPr/>
          <p:nvPr/>
        </p:nvCxnSpPr>
        <p:spPr>
          <a:xfrm flipV="true">
            <a:off x="5146618" y="3090476"/>
            <a:ext cx="0" cy="573219"/>
          </a:xfrm>
          <a:prstGeom prst="line">
            <a:avLst/>
          </a:prstGeom>
          <a:ln w="28575">
            <a:solidFill>
              <a:schemeClr val="accent1"/>
            </a:solidFill>
            <a:prstDash val="dash"/>
            <a:headEnd type="oval"/>
            <a:tailEnd type="non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name="Connector 19" id="19"/>
          <p:cNvCxnSpPr/>
          <p:nvPr/>
        </p:nvCxnSpPr>
        <p:spPr>
          <a:xfrm flipV="true">
            <a:off x="8901882" y="3090476"/>
            <a:ext cx="0" cy="573219"/>
          </a:xfrm>
          <a:prstGeom prst="line">
            <a:avLst/>
          </a:prstGeom>
          <a:ln w="28575">
            <a:solidFill>
              <a:schemeClr val="accent1"/>
            </a:solidFill>
            <a:prstDash val="dash"/>
            <a:headEnd type="oval"/>
            <a:tailEnd type="non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TextBox 20" id="20"/>
          <p:cNvSpPr txBox="true"/>
          <p:nvPr/>
        </p:nvSpPr>
        <p:spPr>
          <a:xfrm rot="0">
            <a:off x="177995" y="1578481"/>
            <a:ext cx="2426717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空气质量保障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57472" y="1991655"/>
            <a:ext cx="2267763" cy="119732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安装空气净化系统，定期检测室内空气质量，确保室内空气清新。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055627" y="4682589"/>
            <a:ext cx="2426717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b="true" sz="2000">
                <a:solidFill>
                  <a:schemeClr val="accent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噪声控制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135104" y="5143388"/>
            <a:ext cx="2267763" cy="119732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采取隔声、消声措施，降低室内外噪声对室内环境的影响。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933259" y="1578481"/>
            <a:ext cx="2426717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光线优化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012736" y="1991655"/>
            <a:ext cx="2267763" cy="119732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合理设计采光系统，提高室内自然光照水平，减少照明能耗。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7688524" y="1578481"/>
            <a:ext cx="2426717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空间布局优化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7768001" y="1991655"/>
            <a:ext cx="2267763" cy="119732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rmAutofit/>
          </a:bodyPr>
          <a:lstStyle/>
          <a:p>
            <a:pPr algn="ct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合理规划室内空间布局，提高空间利用率，减少无效空间。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810892" y="4682589"/>
            <a:ext cx="2426717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b="true" sz="2000">
                <a:solidFill>
                  <a:schemeClr val="accent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温湿度调节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890369" y="5143388"/>
            <a:ext cx="2267763" cy="119732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通过空调、加湿器等设备调节室内温湿度，创造舒适的生活环境。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9566156" y="4682589"/>
            <a:ext cx="2426717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b="true" sz="2000">
                <a:solidFill>
                  <a:schemeClr val="accent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绿化与景观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9645633" y="5143388"/>
            <a:ext cx="2267763" cy="119732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ct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增加室内绿化面积，营造宜人的室内景观，提升居住品质。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室内环境优化措施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 flipH="true">
            <a:off x="7606665" y="3488246"/>
            <a:ext cx="4702588" cy="1563624"/>
          </a:xfrm>
          <a:prstGeom prst="rect">
            <a:avLst/>
          </a:prstGeom>
          <a:solidFill>
            <a:schemeClr val="lt2">
              <a:alpha val="30000"/>
            </a:schemeClr>
          </a:solidFill>
          <a:ln/>
        </p:spPr>
      </p:sp>
      <p:sp>
        <p:nvSpPr>
          <p:cNvPr name="AutoShape 3" id="3"/>
          <p:cNvSpPr/>
          <p:nvPr/>
        </p:nvSpPr>
        <p:spPr>
          <a:xfrm rot="0" flipH="true">
            <a:off x="7606665" y="1454658"/>
            <a:ext cx="4702588" cy="1563624"/>
          </a:xfrm>
          <a:prstGeom prst="rect">
            <a:avLst/>
          </a:prstGeom>
          <a:solidFill>
            <a:schemeClr val="lt2">
              <a:alpha val="30000"/>
            </a:schemeClr>
          </a:solidFill>
          <a:ln/>
        </p:spPr>
      </p:sp>
      <p:sp>
        <p:nvSpPr>
          <p:cNvPr name="AutoShape 4" id="4"/>
          <p:cNvSpPr/>
          <p:nvPr/>
        </p:nvSpPr>
        <p:spPr>
          <a:xfrm rot="0">
            <a:off x="0" y="3488246"/>
            <a:ext cx="4702588" cy="1563624"/>
          </a:xfrm>
          <a:prstGeom prst="rect">
            <a:avLst/>
          </a:prstGeom>
          <a:solidFill>
            <a:schemeClr val="lt2">
              <a:alpha val="30000"/>
            </a:schemeClr>
          </a:solidFill>
          <a:ln/>
        </p:spPr>
      </p:sp>
      <p:sp>
        <p:nvSpPr>
          <p:cNvPr name="AutoShape 5" id="5"/>
          <p:cNvSpPr/>
          <p:nvPr/>
        </p:nvSpPr>
        <p:spPr>
          <a:xfrm rot="0">
            <a:off x="0" y="1454658"/>
            <a:ext cx="4702588" cy="1563624"/>
          </a:xfrm>
          <a:prstGeom prst="rect">
            <a:avLst/>
          </a:prstGeom>
          <a:solidFill>
            <a:schemeClr val="lt2">
              <a:alpha val="30000"/>
            </a:schemeClr>
          </a:solidFill>
          <a:ln/>
        </p:spPr>
      </p:sp>
      <p:sp>
        <p:nvSpPr>
          <p:cNvPr name="AutoShape 6" id="6"/>
          <p:cNvSpPr/>
          <p:nvPr/>
        </p:nvSpPr>
        <p:spPr>
          <a:xfrm rot="0">
            <a:off x="3226420" y="1880836"/>
            <a:ext cx="2717902" cy="2717902"/>
          </a:xfrm>
          <a:prstGeom prst="ellipse">
            <a:avLst/>
          </a:prstGeom>
          <a:noFill/>
          <a:ln w="8890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7" id="7"/>
          <p:cNvSpPr/>
          <p:nvPr/>
        </p:nvSpPr>
        <p:spPr>
          <a:xfrm rot="0">
            <a:off x="3579603" y="2244955"/>
            <a:ext cx="2011536" cy="2011536"/>
          </a:xfrm>
          <a:prstGeom prst="ellipse">
            <a:avLst/>
          </a:prstGeom>
          <a:solidFill>
            <a:schemeClr val="accent1">
              <a:alpha val="100000"/>
              <a:lumMod val="75000"/>
            </a:schemeClr>
          </a:solidFill>
          <a:ln/>
        </p:spPr>
      </p:sp>
      <p:sp>
        <p:nvSpPr>
          <p:cNvPr name="AutoShape 8" id="8"/>
          <p:cNvSpPr/>
          <p:nvPr/>
        </p:nvSpPr>
        <p:spPr>
          <a:xfrm rot="0">
            <a:off x="6247678" y="1880836"/>
            <a:ext cx="2717902" cy="2717902"/>
          </a:xfrm>
          <a:prstGeom prst="ellipse">
            <a:avLst/>
          </a:prstGeom>
          <a:noFill/>
          <a:ln w="889000">
            <a:solidFill>
              <a:schemeClr val="accent3">
                <a:alpha val="100000"/>
              </a:schemeClr>
            </a:solidFill>
            <a:prstDash val="solid"/>
          </a:ln>
        </p:spPr>
      </p:sp>
      <p:sp>
        <p:nvSpPr>
          <p:cNvPr name="AutoShape 9" id="9"/>
          <p:cNvSpPr/>
          <p:nvPr/>
        </p:nvSpPr>
        <p:spPr>
          <a:xfrm rot="0">
            <a:off x="6600861" y="2234019"/>
            <a:ext cx="2011536" cy="2011536"/>
          </a:xfrm>
          <a:prstGeom prst="ellipse">
            <a:avLst/>
          </a:prstGeom>
          <a:solidFill>
            <a:schemeClr val="accent2">
              <a:alpha val="100000"/>
              <a:lumMod val="75000"/>
            </a:schemeClr>
          </a:solidFill>
          <a:ln/>
        </p:spPr>
      </p:sp>
      <p:sp>
        <p:nvSpPr>
          <p:cNvPr name="TextBox 10" id="10"/>
          <p:cNvSpPr txBox="true"/>
          <p:nvPr/>
        </p:nvSpPr>
        <p:spPr>
          <a:xfrm rot="0">
            <a:off x="6862853" y="3020952"/>
            <a:ext cx="1485900" cy="3429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1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核心解决策略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841595" y="3020952"/>
            <a:ext cx="1485900" cy="3429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1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关键挑战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841595" y="1837056"/>
            <a:ext cx="1485900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599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业务维度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841595" y="4430966"/>
            <a:ext cx="1485900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599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组织维度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862853" y="1837056"/>
            <a:ext cx="1485900" cy="2667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599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业务策略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862853" y="4430966"/>
            <a:ext cx="1485900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599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组织策略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5392351" y="3076936"/>
            <a:ext cx="1485900" cy="3524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100">
                <a:solidFill>
                  <a:schemeClr val="dk2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+</a:t>
            </a:r>
          </a:p>
        </p:txBody>
      </p:sp>
      <p:sp>
        <p:nvSpPr>
          <p:cNvPr name="AutoShape 17" id="17"/>
          <p:cNvSpPr/>
          <p:nvPr/>
        </p:nvSpPr>
        <p:spPr>
          <a:xfrm rot="0">
            <a:off x="423579" y="5580812"/>
            <a:ext cx="11344842" cy="897288"/>
          </a:xfrm>
          <a:prstGeom prst="roundRect">
            <a:avLst>
              <a:gd fmla="val 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18" id="18"/>
          <p:cNvSpPr txBox="true"/>
          <p:nvPr/>
        </p:nvSpPr>
        <p:spPr>
          <a:xfrm rot="0">
            <a:off x="482724" y="5731041"/>
            <a:ext cx="849630" cy="624840"/>
          </a:xfrm>
          <a:prstGeom prst="rect">
            <a:avLst/>
          </a:prstGeom>
          <a:noFill/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sz="1400">
                <a:solidFill>
                  <a:srgbClr val="FFFFFF">
                    <a:alpha val="100000"/>
                  </a:srgbClr>
                </a:solidFill>
                <a:latin typeface="OPPOSans B"/>
                <a:ea typeface="OPPOSans B"/>
                <a:cs typeface="OPPOSans B"/>
              </a:rPr>
              <a:t>未来规划</a:t>
            </a:r>
          </a:p>
        </p:txBody>
      </p:sp>
      <p:cxnSp>
        <p:nvCxnSpPr>
          <p:cNvPr name="Connector 19" id="19"/>
          <p:cNvCxnSpPr/>
          <p:nvPr/>
        </p:nvCxnSpPr>
        <p:spPr>
          <a:xfrm>
            <a:off x="1373829" y="5852008"/>
            <a:ext cx="0" cy="354896"/>
          </a:xfrm>
          <a:prstGeom prst="line">
            <a:avLst/>
          </a:prstGeom>
          <a:ln w="6350">
            <a:solidFill>
              <a:schemeClr val="dk2"/>
            </a:solidFill>
            <a:prstDash val="solid"/>
            <a:headEnd type="none"/>
            <a:tailEnd type="none"/>
          </a:ln>
        </p:spPr>
        <p:style>
          <a:lnRef idx="0">
            <a:schemeClr val="dk2"/>
          </a:lnRef>
          <a:fillRef idx="1">
            <a:schemeClr val="dk2"/>
          </a:fillRef>
          <a:effectRef idx="0">
            <a:schemeClr val="dk2"/>
          </a:effectRef>
          <a:fontRef idx="minor">
            <a:schemeClr val="lt1"/>
          </a:fontRef>
        </p:style>
      </p:cxnSp>
      <p:sp>
        <p:nvSpPr>
          <p:cNvPr name="TextBox 20" id="20"/>
          <p:cNvSpPr txBox="true"/>
          <p:nvPr/>
        </p:nvSpPr>
        <p:spPr>
          <a:xfrm rot="0">
            <a:off x="1744592" y="5799058"/>
            <a:ext cx="1995815" cy="2286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400">
                <a:solidFill>
                  <a:srgbClr val="FFFFFF">
                    <a:alpha val="100000"/>
                  </a:srgbClr>
                </a:solidFill>
                <a:latin typeface="OPPOSans H"/>
                <a:ea typeface="OPPOSans H"/>
                <a:cs typeface="OPPOSans H"/>
              </a:rPr>
              <a:t>业务完善与拓展</a:t>
            </a:r>
          </a:p>
        </p:txBody>
      </p:sp>
      <p:sp>
        <p:nvSpPr>
          <p:cNvPr name="TextBox 21" id="21"/>
          <p:cNvSpPr txBox="true"/>
          <p:nvPr/>
        </p:nvSpPr>
        <p:spPr>
          <a:xfrm rot="0" flipH="true">
            <a:off x="1744592" y="6051743"/>
            <a:ext cx="1995815" cy="2095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sz="1100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实现精准用户定位及效益提升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307911" y="5799058"/>
            <a:ext cx="1939767" cy="2286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400">
                <a:solidFill>
                  <a:srgbClr val="FFFFFF">
                    <a:alpha val="100000"/>
                  </a:srgbClr>
                </a:solidFill>
                <a:latin typeface="OPPOSans H"/>
                <a:ea typeface="OPPOSans H"/>
                <a:cs typeface="OPPOSans H"/>
              </a:rPr>
              <a:t>增强协作效率</a:t>
            </a:r>
          </a:p>
        </p:txBody>
      </p:sp>
      <p:sp>
        <p:nvSpPr>
          <p:cNvPr name="TextBox 23" id="23"/>
          <p:cNvSpPr txBox="true"/>
          <p:nvPr/>
        </p:nvSpPr>
        <p:spPr>
          <a:xfrm rot="0" flipH="true">
            <a:off x="4307911" y="6051743"/>
            <a:ext cx="1939767" cy="2095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sz="1100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优化工作流程，确保信息高效传递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6862853" y="5799058"/>
            <a:ext cx="2102727" cy="2286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400">
                <a:solidFill>
                  <a:srgbClr val="FFFFFF">
                    <a:alpha val="100000"/>
                  </a:srgbClr>
                </a:solidFill>
                <a:latin typeface="OPPOSans H"/>
                <a:ea typeface="OPPOSans H"/>
                <a:cs typeface="OPPOSans H"/>
              </a:rPr>
              <a:t>健全反馈体系</a:t>
            </a:r>
          </a:p>
        </p:txBody>
      </p:sp>
      <p:sp>
        <p:nvSpPr>
          <p:cNvPr name="TextBox 25" id="25"/>
          <p:cNvSpPr txBox="true"/>
          <p:nvPr/>
        </p:nvSpPr>
        <p:spPr>
          <a:xfrm rot="0" flipH="true">
            <a:off x="6862853" y="6051743"/>
            <a:ext cx="2102727" cy="2095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sz="1100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构建实时监测系统反馈闭环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9553004" y="5799058"/>
            <a:ext cx="2215418" cy="2286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400">
                <a:solidFill>
                  <a:srgbClr val="FFFFFF">
                    <a:alpha val="100000"/>
                  </a:srgbClr>
                </a:solidFill>
                <a:latin typeface="OPPOSans H"/>
                <a:ea typeface="OPPOSans H"/>
                <a:cs typeface="OPPOSans H"/>
              </a:rPr>
              <a:t>营造团队和谐氛围</a:t>
            </a:r>
          </a:p>
        </p:txBody>
      </p:sp>
      <p:sp>
        <p:nvSpPr>
          <p:cNvPr name="TextBox 27" id="27"/>
          <p:cNvSpPr txBox="true"/>
          <p:nvPr/>
        </p:nvSpPr>
        <p:spPr>
          <a:xfrm rot="0" flipH="true">
            <a:off x="9553004" y="6051743"/>
            <a:ext cx="2215418" cy="2095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sz="1100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提升团队向心力与协作效能</a:t>
            </a:r>
          </a:p>
        </p:txBody>
      </p:sp>
      <p:sp>
        <p:nvSpPr>
          <p:cNvPr name="AutoShape 28" id="28"/>
          <p:cNvSpPr/>
          <p:nvPr/>
        </p:nvSpPr>
        <p:spPr>
          <a:xfrm rot="0">
            <a:off x="3740407" y="5900245"/>
            <a:ext cx="141377" cy="211585"/>
          </a:xfrm>
          <a:prstGeom prst="chevron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AutoShape 29" id="29"/>
          <p:cNvSpPr/>
          <p:nvPr/>
        </p:nvSpPr>
        <p:spPr>
          <a:xfrm rot="0">
            <a:off x="6305080" y="5900245"/>
            <a:ext cx="141377" cy="211585"/>
          </a:xfrm>
          <a:prstGeom prst="chevron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AutoShape 30" id="30"/>
          <p:cNvSpPr/>
          <p:nvPr/>
        </p:nvSpPr>
        <p:spPr>
          <a:xfrm rot="0">
            <a:off x="9052635" y="5900245"/>
            <a:ext cx="141377" cy="211585"/>
          </a:xfrm>
          <a:prstGeom prst="chevron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TextBox 31" id="31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智能化管理系统建设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12921" y="4172521"/>
            <a:ext cx="2162175" cy="6286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</a:pPr>
            <a:r>
              <a:rPr lang="en-US" sz="1100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当前团队协作工具不足，需优化沟通流程及项目进度追踪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0" y="3778187"/>
            <a:ext cx="2676525" cy="3048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non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chemeClr val="accent1">
                    <a:alpha val="100000"/>
                  </a:schemeClr>
                </a:solidFill>
                <a:latin typeface="OPPOSans B"/>
                <a:ea typeface="OPPOSans B"/>
                <a:cs typeface="OPPOSans B"/>
              </a:rPr>
              <a:t>团队协作不畅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12921" y="2138934"/>
            <a:ext cx="2162175" cy="6286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</a:pPr>
            <a:r>
              <a:rPr lang="en-US" sz="1100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过往市场定位策略模糊，需精准分析并调整以吸引目标客户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0" y="1744694"/>
            <a:ext cx="2676525" cy="3048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non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chemeClr val="accent1">
                    <a:alpha val="100000"/>
                  </a:schemeClr>
                </a:solidFill>
                <a:latin typeface="OPPOSans B"/>
                <a:ea typeface="OPPOSans B"/>
                <a:cs typeface="OPPOSans B"/>
              </a:rPr>
              <a:t>定位不明确</a:t>
            </a:r>
          </a:p>
        </p:txBody>
      </p:sp>
      <p:sp>
        <p:nvSpPr>
          <p:cNvPr name="TextBox 36" id="36"/>
          <p:cNvSpPr txBox="true"/>
          <p:nvPr/>
        </p:nvSpPr>
        <p:spPr>
          <a:xfrm rot="0" flipH="true">
            <a:off x="9553004" y="4172521"/>
            <a:ext cx="2162175" cy="6286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sz="1100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设立明确沟通流程及项目追踪机制，确保团队成员角色与职责清晰</a:t>
            </a:r>
          </a:p>
        </p:txBody>
      </p:sp>
      <p:sp>
        <p:nvSpPr>
          <p:cNvPr name="TextBox 37" id="37"/>
          <p:cNvSpPr txBox="true"/>
          <p:nvPr/>
        </p:nvSpPr>
        <p:spPr>
          <a:xfrm rot="0" flipH="true">
            <a:off x="9538811" y="3778187"/>
            <a:ext cx="2657475" cy="3048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chemeClr val="accent3">
                    <a:alpha val="100000"/>
                  </a:schemeClr>
                </a:solidFill>
                <a:latin typeface="OPPOSans B"/>
                <a:ea typeface="OPPOSans B"/>
                <a:cs typeface="OPPOSans B"/>
              </a:rPr>
              <a:t>明晰沟通路径</a:t>
            </a:r>
          </a:p>
        </p:txBody>
      </p:sp>
      <p:sp>
        <p:nvSpPr>
          <p:cNvPr name="TextBox 38" id="38"/>
          <p:cNvSpPr txBox="true"/>
          <p:nvPr/>
        </p:nvSpPr>
        <p:spPr>
          <a:xfrm rot="0" flipH="true">
            <a:off x="9553004" y="2138934"/>
            <a:ext cx="2162175" cy="6286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sz="1100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通过深入研究重新定义目标客户群，明确需求，调整产品定位策略</a:t>
            </a:r>
          </a:p>
        </p:txBody>
      </p:sp>
      <p:sp>
        <p:nvSpPr>
          <p:cNvPr name="TextBox 39" id="39"/>
          <p:cNvSpPr txBox="true"/>
          <p:nvPr/>
        </p:nvSpPr>
        <p:spPr>
          <a:xfrm rot="0" flipH="true">
            <a:off x="9538811" y="1744694"/>
            <a:ext cx="2657475" cy="3048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chemeClr val="accent3">
                    <a:alpha val="100000"/>
                  </a:schemeClr>
                </a:solidFill>
                <a:latin typeface="OPPOSans B"/>
                <a:ea typeface="OPPOSans B"/>
                <a:cs typeface="OPPOSans B"/>
              </a:rPr>
              <a:t>精准用户重定义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571585" y="1029917"/>
            <a:ext cx="8686800" cy="13430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b="true" sz="8475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03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97052" y="2763839"/>
            <a:ext cx="8024317" cy="187261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b="true" sz="4575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结构设计与优化策略</a:t>
            </a:r>
          </a:p>
        </p:txBody>
      </p:sp>
      <p:sp>
        <p:nvSpPr>
          <p:cNvPr name="Freeform 4" id="4"/>
          <p:cNvSpPr/>
          <p:nvPr/>
        </p:nvSpPr>
        <p:spPr>
          <a:xfrm rot="0">
            <a:off x="3033917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5" id="5"/>
          <p:cNvSpPr txBox="true"/>
          <p:nvPr/>
        </p:nvSpPr>
        <p:spPr>
          <a:xfrm rot="0">
            <a:off x="1097052" y="5602490"/>
            <a:ext cx="3105150" cy="4667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Chapter</a:t>
            </a:r>
          </a:p>
        </p:txBody>
      </p:sp>
      <p:cxnSp>
        <p:nvCxnSpPr>
          <p:cNvPr name="Connector 6" id="6"/>
          <p:cNvCxnSpPr/>
          <p:nvPr/>
        </p:nvCxnSpPr>
        <p:spPr>
          <a:xfrm>
            <a:off x="3377035" y="5849950"/>
            <a:ext cx="8820012" cy="0"/>
          </a:xfrm>
          <a:prstGeom prst="line">
            <a:avLst/>
          </a:prstGeom>
          <a:ln w="9525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Freeform 7" id="7"/>
          <p:cNvSpPr/>
          <p:nvPr/>
        </p:nvSpPr>
        <p:spPr>
          <a:xfrm rot="0">
            <a:off x="286235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0">
            <a:off x="269079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1097052" y="1098977"/>
            <a:ext cx="1335306" cy="1335306"/>
          </a:xfrm>
          <a:prstGeom prst="roundRect">
            <a:avLst>
              <a:gd fmla="val 8841" name="adj"/>
            </a:avLst>
          </a:prstGeom>
          <a:gradFill>
            <a:gsLst>
              <a:gs pos="0">
                <a:schemeClr val="accent1">
                  <a:alpha val="100000"/>
                  <a:lumMod val="85000"/>
                </a:schemeClr>
              </a:gs>
              <a:gs pos="100000">
                <a:schemeClr val="accent1">
                  <a:alpha val="100000"/>
                </a:schemeClr>
              </a:gs>
            </a:gsLst>
            <a:lin ang="2700000"/>
          </a:gradFill>
          <a:ln/>
          <a:effectLst>
            <a:outerShdw dir="2700000" blurRad="203200" dist="101600">
              <a:srgbClr val="000000">
                <a:alpha val="30000"/>
              </a:srgbClr>
            </a:outerShdw>
          </a:effectLst>
        </p:spPr>
      </p:sp>
      <p:grpSp>
        <p:nvGrpSpPr>
          <p:cNvPr name="Group 10" id="10"/>
          <p:cNvGrpSpPr/>
          <p:nvPr/>
        </p:nvGrpSpPr>
        <p:grpSpPr>
          <a:xfrm rot="0">
            <a:off x="1133886" y="1135811"/>
            <a:ext cx="1261638" cy="1261638"/>
            <a:chOff x="1133886" y="1135811"/>
            <a:chExt cx="1261638" cy="1261638"/>
          </a:xfrm>
        </p:grpSpPr>
        <p:sp>
          <p:nvSpPr>
            <p:cNvPr name="Freeform 11" id="11"/>
            <p:cNvSpPr/>
            <p:nvPr/>
          </p:nvSpPr>
          <p:spPr>
            <a:xfrm rot="0">
              <a:off x="1133886" y="1135811"/>
              <a:ext cx="1261638" cy="1261638"/>
            </a:xfrm>
            <a:custGeom>
              <a:avLst/>
              <a:gdLst/>
              <a:ahLst/>
              <a:cxnLst/>
              <a:rect r="r" b="b" t="t" l="l"/>
              <a:pathLst>
                <a:path h="1625022" w="1625021">
                  <a:moveTo>
                    <a:pt x="247132" y="108611"/>
                  </a:moveTo>
                  <a:cubicBezTo>
                    <a:pt x="173259" y="108611"/>
                    <a:pt x="113373" y="168497"/>
                    <a:pt x="113373" y="242370"/>
                  </a:cubicBezTo>
                  <a:lnTo>
                    <a:pt x="113373" y="1373126"/>
                  </a:lnTo>
                  <a:cubicBezTo>
                    <a:pt x="113373" y="1446999"/>
                    <a:pt x="173259" y="1506885"/>
                    <a:pt x="247132" y="1506885"/>
                  </a:cubicBezTo>
                  <a:lnTo>
                    <a:pt x="1377888" y="1506885"/>
                  </a:lnTo>
                  <a:cubicBezTo>
                    <a:pt x="1451761" y="1506885"/>
                    <a:pt x="1511647" y="1446999"/>
                    <a:pt x="1511647" y="1373126"/>
                  </a:cubicBezTo>
                  <a:lnTo>
                    <a:pt x="1511647" y="242370"/>
                  </a:lnTo>
                  <a:cubicBezTo>
                    <a:pt x="1511647" y="168497"/>
                    <a:pt x="1451761" y="108611"/>
                    <a:pt x="1377888" y="108611"/>
                  </a:cubicBezTo>
                  <a:close/>
                </a:path>
                <a:path h="1625022" w="1625021">
                  <a:moveTo>
                    <a:pt x="143668" y="0"/>
                  </a:moveTo>
                  <a:lnTo>
                    <a:pt x="1481353" y="0"/>
                  </a:lnTo>
                  <a:cubicBezTo>
                    <a:pt x="1560699" y="0"/>
                    <a:pt x="1625021" y="64322"/>
                    <a:pt x="1625021" y="143668"/>
                  </a:cubicBezTo>
                  <a:lnTo>
                    <a:pt x="1625021" y="1481354"/>
                  </a:lnTo>
                  <a:cubicBezTo>
                    <a:pt x="1625021" y="1560700"/>
                    <a:pt x="1560699" y="1625022"/>
                    <a:pt x="1481353" y="1625022"/>
                  </a:cubicBezTo>
                  <a:lnTo>
                    <a:pt x="143668" y="1625022"/>
                  </a:lnTo>
                  <a:cubicBezTo>
                    <a:pt x="64322" y="1625022"/>
                    <a:pt x="0" y="1560700"/>
                    <a:pt x="0" y="1481354"/>
                  </a:cubicBezTo>
                  <a:lnTo>
                    <a:pt x="0" y="143668"/>
                  </a:lnTo>
                  <a:cubicBezTo>
                    <a:pt x="0" y="64322"/>
                    <a:pt x="64322" y="0"/>
                    <a:pt x="143668" y="0"/>
                  </a:cubicBezTo>
                </a:path>
              </a:pathLst>
            </a:custGeom>
            <a:solidFill>
              <a:schemeClr val="accent1">
                <a:alpha val="100000"/>
                <a:lumMod val="95000"/>
              </a:schemeClr>
            </a:solidFill>
            <a:ln/>
          </p:spPr>
        </p:sp>
        <p:sp>
          <p:nvSpPr>
            <p:cNvPr name="AutoShape 12" id="12"/>
            <p:cNvSpPr/>
            <p:nvPr/>
          </p:nvSpPr>
          <p:spPr>
            <a:xfrm rot="0">
              <a:off x="1133886" y="1135811"/>
              <a:ext cx="1261638" cy="1261638"/>
            </a:xfrm>
            <a:prstGeom prst="roundRect">
              <a:avLst>
                <a:gd fmla="val 8841" name="adj"/>
              </a:avLst>
            </a:prstGeom>
            <a:noFill/>
            <a:ln/>
          </p:spPr>
        </p:sp>
        <p:sp>
          <p:nvSpPr>
            <p:cNvPr name="AutoShape 13" id="13"/>
            <p:cNvSpPr/>
            <p:nvPr/>
          </p:nvSpPr>
          <p:spPr>
            <a:xfrm rot="0">
              <a:off x="1221928" y="1223852"/>
              <a:ext cx="1085633" cy="1085633"/>
            </a:xfrm>
            <a:prstGeom prst="roundRect">
              <a:avLst>
                <a:gd fmla="val 9566" name="adj"/>
              </a:avLst>
            </a:prstGeom>
            <a:noFill/>
            <a:ln/>
          </p:spPr>
        </p:sp>
      </p:grpSp>
      <p:sp>
        <p:nvSpPr>
          <p:cNvPr name="Freeform 14" id="14"/>
          <p:cNvSpPr/>
          <p:nvPr/>
        </p:nvSpPr>
        <p:spPr>
          <a:xfrm rot="0">
            <a:off x="1342916" y="1576096"/>
            <a:ext cx="843579" cy="577491"/>
          </a:xfrm>
          <a:custGeom>
            <a:avLst/>
            <a:gdLst/>
            <a:ahLst/>
            <a:cxnLst/>
            <a:rect r="r" b="b" t="t" l="l"/>
            <a:pathLst>
              <a:path h="2131" w="3113">
                <a:moveTo>
                  <a:pt x="3057" y="497"/>
                </a:moveTo>
                <a:cubicBezTo>
                  <a:pt x="1582" y="5"/>
                  <a:pt x="1582" y="5"/>
                  <a:pt x="1582" y="5"/>
                </a:cubicBezTo>
                <a:cubicBezTo>
                  <a:pt x="1565" y="0"/>
                  <a:pt x="1547" y="0"/>
                  <a:pt x="1531" y="5"/>
                </a:cubicBezTo>
                <a:cubicBezTo>
                  <a:pt x="56" y="497"/>
                  <a:pt x="56" y="497"/>
                  <a:pt x="56" y="497"/>
                </a:cubicBezTo>
                <a:cubicBezTo>
                  <a:pt x="23" y="508"/>
                  <a:pt x="0" y="539"/>
                  <a:pt x="0" y="574"/>
                </a:cubicBezTo>
                <a:cubicBezTo>
                  <a:pt x="0" y="610"/>
                  <a:pt x="23" y="641"/>
                  <a:pt x="56" y="652"/>
                </a:cubicBezTo>
                <a:cubicBezTo>
                  <a:pt x="492" y="797"/>
                  <a:pt x="492" y="797"/>
                  <a:pt x="492" y="797"/>
                </a:cubicBezTo>
                <a:cubicBezTo>
                  <a:pt x="492" y="1230"/>
                  <a:pt x="492" y="1230"/>
                  <a:pt x="492" y="1230"/>
                </a:cubicBezTo>
                <a:cubicBezTo>
                  <a:pt x="492" y="1252"/>
                  <a:pt x="500" y="1272"/>
                  <a:pt x="515" y="1288"/>
                </a:cubicBezTo>
                <a:cubicBezTo>
                  <a:pt x="530" y="1302"/>
                  <a:pt x="875" y="1639"/>
                  <a:pt x="1556" y="1639"/>
                </a:cubicBezTo>
                <a:cubicBezTo>
                  <a:pt x="1804" y="1639"/>
                  <a:pt x="2036" y="1595"/>
                  <a:pt x="2244" y="1507"/>
                </a:cubicBezTo>
                <a:cubicBezTo>
                  <a:pt x="2285" y="1489"/>
                  <a:pt x="2305" y="1441"/>
                  <a:pt x="2287" y="1399"/>
                </a:cubicBezTo>
                <a:cubicBezTo>
                  <a:pt x="2270" y="1358"/>
                  <a:pt x="2222" y="1338"/>
                  <a:pt x="2180" y="1356"/>
                </a:cubicBezTo>
                <a:cubicBezTo>
                  <a:pt x="1992" y="1435"/>
                  <a:pt x="1782" y="1475"/>
                  <a:pt x="1557" y="1475"/>
                </a:cubicBezTo>
                <a:cubicBezTo>
                  <a:pt x="1238" y="1475"/>
                  <a:pt x="1004" y="1393"/>
                  <a:pt x="863" y="1324"/>
                </a:cubicBezTo>
                <a:cubicBezTo>
                  <a:pt x="759" y="1272"/>
                  <a:pt x="689" y="1221"/>
                  <a:pt x="656" y="1193"/>
                </a:cubicBezTo>
                <a:cubicBezTo>
                  <a:pt x="656" y="852"/>
                  <a:pt x="656" y="852"/>
                  <a:pt x="656" y="852"/>
                </a:cubicBezTo>
                <a:cubicBezTo>
                  <a:pt x="1531" y="1144"/>
                  <a:pt x="1531" y="1144"/>
                  <a:pt x="1531" y="1144"/>
                </a:cubicBezTo>
                <a:cubicBezTo>
                  <a:pt x="1539" y="1146"/>
                  <a:pt x="1548" y="1148"/>
                  <a:pt x="1557" y="1148"/>
                </a:cubicBezTo>
                <a:cubicBezTo>
                  <a:pt x="1565" y="1148"/>
                  <a:pt x="1574" y="1146"/>
                  <a:pt x="1583" y="1144"/>
                </a:cubicBezTo>
                <a:cubicBezTo>
                  <a:pt x="2458" y="852"/>
                  <a:pt x="2458" y="852"/>
                  <a:pt x="2458" y="852"/>
                </a:cubicBezTo>
                <a:cubicBezTo>
                  <a:pt x="2458" y="998"/>
                  <a:pt x="2458" y="998"/>
                  <a:pt x="2458" y="998"/>
                </a:cubicBezTo>
                <a:cubicBezTo>
                  <a:pt x="2362" y="1032"/>
                  <a:pt x="2294" y="1123"/>
                  <a:pt x="2294" y="1230"/>
                </a:cubicBezTo>
                <a:cubicBezTo>
                  <a:pt x="2294" y="1330"/>
                  <a:pt x="2354" y="1416"/>
                  <a:pt x="2440" y="1454"/>
                </a:cubicBezTo>
                <a:cubicBezTo>
                  <a:pt x="2296" y="2029"/>
                  <a:pt x="2296" y="2029"/>
                  <a:pt x="2296" y="2029"/>
                </a:cubicBezTo>
                <a:cubicBezTo>
                  <a:pt x="2290" y="2053"/>
                  <a:pt x="2296" y="2080"/>
                  <a:pt x="2311" y="2099"/>
                </a:cubicBezTo>
                <a:cubicBezTo>
                  <a:pt x="2327" y="2119"/>
                  <a:pt x="2351" y="2131"/>
                  <a:pt x="2376" y="2131"/>
                </a:cubicBezTo>
                <a:cubicBezTo>
                  <a:pt x="2704" y="2131"/>
                  <a:pt x="2704" y="2131"/>
                  <a:pt x="2704" y="2131"/>
                </a:cubicBezTo>
                <a:cubicBezTo>
                  <a:pt x="2729" y="2131"/>
                  <a:pt x="2753" y="2119"/>
                  <a:pt x="2768" y="2099"/>
                </a:cubicBezTo>
                <a:cubicBezTo>
                  <a:pt x="2784" y="2080"/>
                  <a:pt x="2789" y="2053"/>
                  <a:pt x="2783" y="2029"/>
                </a:cubicBezTo>
                <a:cubicBezTo>
                  <a:pt x="2639" y="1454"/>
                  <a:pt x="2639" y="1454"/>
                  <a:pt x="2639" y="1454"/>
                </a:cubicBezTo>
                <a:cubicBezTo>
                  <a:pt x="2725" y="1416"/>
                  <a:pt x="2785" y="1330"/>
                  <a:pt x="2785" y="1230"/>
                </a:cubicBezTo>
                <a:cubicBezTo>
                  <a:pt x="2785" y="1123"/>
                  <a:pt x="2717" y="1032"/>
                  <a:pt x="2622" y="998"/>
                </a:cubicBezTo>
                <a:cubicBezTo>
                  <a:pt x="2622" y="797"/>
                  <a:pt x="2622" y="797"/>
                  <a:pt x="2622" y="797"/>
                </a:cubicBezTo>
                <a:cubicBezTo>
                  <a:pt x="3057" y="652"/>
                  <a:pt x="3057" y="652"/>
                  <a:pt x="3057" y="652"/>
                </a:cubicBezTo>
                <a:cubicBezTo>
                  <a:pt x="3091" y="641"/>
                  <a:pt x="3113" y="610"/>
                  <a:pt x="3113" y="574"/>
                </a:cubicBezTo>
                <a:cubicBezTo>
                  <a:pt x="3113" y="539"/>
                  <a:pt x="3091" y="508"/>
                  <a:pt x="3057" y="497"/>
                </a:cubicBezTo>
                <a:close/>
              </a:path>
              <a:path h="2131" w="3113">
                <a:moveTo>
                  <a:pt x="2540" y="1148"/>
                </a:moveTo>
                <a:cubicBezTo>
                  <a:pt x="2585" y="1148"/>
                  <a:pt x="2621" y="1184"/>
                  <a:pt x="2621" y="1230"/>
                </a:cubicBezTo>
                <a:cubicBezTo>
                  <a:pt x="2621" y="1275"/>
                  <a:pt x="2585" y="1312"/>
                  <a:pt x="2540" y="1312"/>
                </a:cubicBezTo>
                <a:cubicBezTo>
                  <a:pt x="2494" y="1312"/>
                  <a:pt x="2458" y="1275"/>
                  <a:pt x="2458" y="1230"/>
                </a:cubicBezTo>
                <a:cubicBezTo>
                  <a:pt x="2458" y="1184"/>
                  <a:pt x="2494" y="1148"/>
                  <a:pt x="2540" y="1148"/>
                </a:cubicBezTo>
                <a:close/>
              </a:path>
              <a:path h="2131" w="3113">
                <a:moveTo>
                  <a:pt x="2481" y="1967"/>
                </a:moveTo>
                <a:cubicBezTo>
                  <a:pt x="2540" y="1731"/>
                  <a:pt x="2540" y="1731"/>
                  <a:pt x="2540" y="1731"/>
                </a:cubicBezTo>
                <a:cubicBezTo>
                  <a:pt x="2599" y="1967"/>
                  <a:pt x="2599" y="1967"/>
                  <a:pt x="2599" y="1967"/>
                </a:cubicBezTo>
                <a:cubicBezTo>
                  <a:pt x="2481" y="1967"/>
                  <a:pt x="2481" y="1967"/>
                  <a:pt x="2481" y="1967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1570" y="493"/>
                  <a:pt x="1570" y="493"/>
                  <a:pt x="1570" y="493"/>
                </a:cubicBezTo>
                <a:cubicBezTo>
                  <a:pt x="1525" y="486"/>
                  <a:pt x="1483" y="516"/>
                  <a:pt x="1476" y="561"/>
                </a:cubicBezTo>
                <a:cubicBezTo>
                  <a:pt x="1469" y="605"/>
                  <a:pt x="1499" y="648"/>
                  <a:pt x="1543" y="655"/>
                </a:cubicBezTo>
                <a:cubicBezTo>
                  <a:pt x="2201" y="765"/>
                  <a:pt x="2201" y="765"/>
                  <a:pt x="2201" y="765"/>
                </a:cubicBezTo>
                <a:cubicBezTo>
                  <a:pt x="1557" y="979"/>
                  <a:pt x="1557" y="979"/>
                  <a:pt x="1557" y="979"/>
                </a:cubicBezTo>
                <a:cubicBezTo>
                  <a:pt x="341" y="574"/>
                  <a:pt x="341" y="574"/>
                  <a:pt x="341" y="574"/>
                </a:cubicBezTo>
                <a:cubicBezTo>
                  <a:pt x="1557" y="169"/>
                  <a:pt x="1557" y="169"/>
                  <a:pt x="1557" y="169"/>
                </a:cubicBezTo>
                <a:cubicBezTo>
                  <a:pt x="2772" y="574"/>
                  <a:pt x="2772" y="574"/>
                  <a:pt x="2772" y="574"/>
                </a:cubicBezTo>
                <a:cubicBezTo>
                  <a:pt x="2533" y="654"/>
                  <a:pt x="2533" y="654"/>
                  <a:pt x="2533" y="654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2533" y="654"/>
                  <a:pt x="2533" y="654"/>
                  <a:pt x="2533" y="654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241668" y="14050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钢结构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241668" y="1916915"/>
            <a:ext cx="4314825" cy="916471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具有高强度、抗震性好、施工速度快等优点，适用于高层和复杂结构。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246698" y="14050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混凝土结构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246698" y="1916915"/>
            <a:ext cx="4295775" cy="966982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耐久性好、防火性能优，可模性强，易于进行空间布局和改造。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241668" y="3037215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木结构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41668" y="3547367"/>
            <a:ext cx="431482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环保、可再生、易于加工，但需注意防腐、防火和抗震加固。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246698" y="3037215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剪力墙结构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246698" y="3547367"/>
            <a:ext cx="429577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承受水平和垂直荷载能力强，适用于地震频繁区域。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241668" y="46934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框架-剪力墙结构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41668" y="5155321"/>
            <a:ext cx="431482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兼具框架和剪力墙的优点，抗震性能更优。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246698" y="46934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隔震与耗能减震技术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246698" y="5155321"/>
            <a:ext cx="429577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通过隔震支座、阻尼器等装置，减轻地震对结构的影响。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结构类型选择及抗震性能考虑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325363" y="1452351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231800" y="1461876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02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62865" y="3084545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03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231800" y="3094070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04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62865" y="4754608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05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231800" y="4754608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06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16200000" flipH="true" flipV="true">
            <a:off x="5294790" y="3386191"/>
            <a:ext cx="4882823" cy="1094696"/>
          </a:xfrm>
          <a:prstGeom prst="rightArrow">
            <a:avLst/>
          </a:prstGeom>
          <a:solidFill>
            <a:schemeClr val="accent4">
              <a:alpha val="100000"/>
            </a:schemeClr>
          </a:solidFill>
          <a:ln/>
        </p:spPr>
      </p:sp>
      <p:sp>
        <p:nvSpPr>
          <p:cNvPr name="AutoShape 3" id="3"/>
          <p:cNvSpPr/>
          <p:nvPr/>
        </p:nvSpPr>
        <p:spPr>
          <a:xfrm rot="0" flipH="true" flipV="true">
            <a:off x="7065573" y="1393899"/>
            <a:ext cx="667899" cy="5098677"/>
          </a:xfrm>
          <a:prstGeom prst="rect">
            <a:avLst/>
          </a:prstGeom>
          <a:solidFill>
            <a:schemeClr val="lt1">
              <a:alpha val="100000"/>
            </a:schemeClr>
          </a:solidFill>
          <a:ln/>
        </p:spPr>
      </p:sp>
      <p:sp>
        <p:nvSpPr>
          <p:cNvPr name="AutoShape 4" id="4"/>
          <p:cNvSpPr/>
          <p:nvPr/>
        </p:nvSpPr>
        <p:spPr>
          <a:xfrm rot="16200000">
            <a:off x="2016184" y="3359818"/>
            <a:ext cx="4882823" cy="1094696"/>
          </a:xfrm>
          <a:prstGeom prst="rightArrow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5" id="5"/>
          <p:cNvSpPr txBox="true"/>
          <p:nvPr/>
        </p:nvSpPr>
        <p:spPr>
          <a:xfrm rot="0">
            <a:off x="4218233" y="1924387"/>
            <a:ext cx="291465" cy="4347161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eaVert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规划流程迭代</a:t>
            </a:r>
          </a:p>
        </p:txBody>
      </p:sp>
      <p:sp>
        <p:nvSpPr>
          <p:cNvPr name="AutoShape 6" id="6"/>
          <p:cNvSpPr/>
          <p:nvPr/>
        </p:nvSpPr>
        <p:spPr>
          <a:xfrm rot="0">
            <a:off x="4460323" y="1179728"/>
            <a:ext cx="667899" cy="5542405"/>
          </a:xfrm>
          <a:prstGeom prst="rect">
            <a:avLst/>
          </a:prstGeom>
          <a:solidFill>
            <a:schemeClr val="lt1">
              <a:alpha val="100000"/>
            </a:schemeClr>
          </a:solidFill>
          <a:ln/>
        </p:spPr>
      </p:sp>
      <p:sp>
        <p:nvSpPr>
          <p:cNvPr name="AutoShape 7" id="7"/>
          <p:cNvSpPr/>
          <p:nvPr/>
        </p:nvSpPr>
        <p:spPr>
          <a:xfrm rot="0">
            <a:off x="4656011" y="1452563"/>
            <a:ext cx="2879979" cy="836200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0">
            <a:off x="4656011" y="1959102"/>
            <a:ext cx="2879979" cy="1344739"/>
          </a:xfrm>
          <a:custGeom>
            <a:avLst/>
            <a:gdLst/>
            <a:ahLst/>
            <a:cxnLst/>
            <a:rect r="r" b="b" t="t" l="l"/>
            <a:pathLst>
              <a:path h="1032301" w="1468316">
                <a:moveTo>
                  <a:pt x="0" y="1"/>
                </a:moveTo>
                <a:cubicBezTo>
                  <a:pt x="0" y="177265"/>
                  <a:pt x="328694" y="320965"/>
                  <a:pt x="734158" y="320965"/>
                </a:cubicBezTo>
                <a:cubicBezTo>
                  <a:pt x="1139622" y="320965"/>
                  <a:pt x="1468316" y="177265"/>
                  <a:pt x="1468316" y="1"/>
                </a:cubicBezTo>
                <a:lnTo>
                  <a:pt x="1468316" y="711337"/>
                </a:lnTo>
                <a:cubicBezTo>
                  <a:pt x="1468316" y="888601"/>
                  <a:pt x="1139622" y="1032301"/>
                  <a:pt x="734158" y="1032301"/>
                </a:cubicBezTo>
                <a:cubicBezTo>
                  <a:pt x="328694" y="1032301"/>
                  <a:pt x="0" y="888601"/>
                  <a:pt x="0" y="711337"/>
                </a:cubicBezTo>
                <a:close/>
              </a:path>
              <a:path h="1032301" w="1468316">
                <a:moveTo>
                  <a:pt x="1468316" y="0"/>
                </a:moveTo>
                <a:lnTo>
                  <a:pt x="1468316" y="0"/>
                </a:lnTo>
                <a:lnTo>
                  <a:pt x="1468316" y="1"/>
                </a:lnTo>
                <a:close/>
              </a:path>
              <a:path h="1032301" w="1468316">
                <a:moveTo>
                  <a:pt x="0" y="0"/>
                </a:moveTo>
                <a:lnTo>
                  <a:pt x="0" y="0"/>
                </a:lnTo>
                <a:lnTo>
                  <a:pt x="0" y="1"/>
                </a:lnTo>
              </a:path>
            </a:pathLst>
          </a:custGeom>
          <a:solidFill>
            <a:schemeClr val="accent3">
              <a:alpha val="100000"/>
            </a:schemeClr>
          </a:solidFill>
          <a:ln/>
        </p:spPr>
      </p:sp>
      <p:sp>
        <p:nvSpPr>
          <p:cNvPr name="Freeform 9" id="9"/>
          <p:cNvSpPr/>
          <p:nvPr/>
        </p:nvSpPr>
        <p:spPr>
          <a:xfrm rot="0">
            <a:off x="4656011" y="2969419"/>
            <a:ext cx="2879979" cy="1344739"/>
          </a:xfrm>
          <a:custGeom>
            <a:avLst/>
            <a:gdLst/>
            <a:ahLst/>
            <a:cxnLst/>
            <a:rect r="r" b="b" t="t" l="l"/>
            <a:pathLst>
              <a:path h="1032301" w="1468316">
                <a:moveTo>
                  <a:pt x="0" y="1"/>
                </a:moveTo>
                <a:cubicBezTo>
                  <a:pt x="0" y="177265"/>
                  <a:pt x="328694" y="320965"/>
                  <a:pt x="734158" y="320965"/>
                </a:cubicBezTo>
                <a:cubicBezTo>
                  <a:pt x="1139622" y="320965"/>
                  <a:pt x="1468316" y="177265"/>
                  <a:pt x="1468316" y="1"/>
                </a:cubicBezTo>
                <a:lnTo>
                  <a:pt x="1468316" y="711337"/>
                </a:lnTo>
                <a:cubicBezTo>
                  <a:pt x="1468316" y="888601"/>
                  <a:pt x="1139622" y="1032301"/>
                  <a:pt x="734158" y="1032301"/>
                </a:cubicBezTo>
                <a:cubicBezTo>
                  <a:pt x="328694" y="1032301"/>
                  <a:pt x="0" y="888601"/>
                  <a:pt x="0" y="711337"/>
                </a:cubicBezTo>
                <a:close/>
              </a:path>
              <a:path h="1032301" w="1468316">
                <a:moveTo>
                  <a:pt x="1468316" y="0"/>
                </a:moveTo>
                <a:lnTo>
                  <a:pt x="1468316" y="0"/>
                </a:lnTo>
                <a:lnTo>
                  <a:pt x="1468316" y="1"/>
                </a:lnTo>
                <a:close/>
              </a:path>
              <a:path h="1032301" w="1468316">
                <a:moveTo>
                  <a:pt x="0" y="0"/>
                </a:moveTo>
                <a:lnTo>
                  <a:pt x="0" y="0"/>
                </a:lnTo>
                <a:lnTo>
                  <a:pt x="0" y="1"/>
                </a:lnTo>
              </a:path>
            </a:pathLst>
          </a:custGeom>
          <a:solidFill>
            <a:schemeClr val="accent2">
              <a:alpha val="100000"/>
            </a:schemeClr>
          </a:solidFill>
          <a:ln/>
        </p:spPr>
      </p:sp>
      <p:sp>
        <p:nvSpPr>
          <p:cNvPr name="Freeform 10" id="10"/>
          <p:cNvSpPr/>
          <p:nvPr/>
        </p:nvSpPr>
        <p:spPr>
          <a:xfrm rot="0">
            <a:off x="4656011" y="3993452"/>
            <a:ext cx="2879979" cy="1344739"/>
          </a:xfrm>
          <a:custGeom>
            <a:avLst/>
            <a:gdLst/>
            <a:ahLst/>
            <a:cxnLst/>
            <a:rect r="r" b="b" t="t" l="l"/>
            <a:pathLst>
              <a:path h="1032301" w="1468316">
                <a:moveTo>
                  <a:pt x="0" y="1"/>
                </a:moveTo>
                <a:cubicBezTo>
                  <a:pt x="0" y="177265"/>
                  <a:pt x="328694" y="320965"/>
                  <a:pt x="734158" y="320965"/>
                </a:cubicBezTo>
                <a:cubicBezTo>
                  <a:pt x="1139622" y="320965"/>
                  <a:pt x="1468316" y="177265"/>
                  <a:pt x="1468316" y="1"/>
                </a:cubicBezTo>
                <a:lnTo>
                  <a:pt x="1468316" y="711337"/>
                </a:lnTo>
                <a:cubicBezTo>
                  <a:pt x="1468316" y="888601"/>
                  <a:pt x="1139622" y="1032301"/>
                  <a:pt x="734158" y="1032301"/>
                </a:cubicBezTo>
                <a:cubicBezTo>
                  <a:pt x="328694" y="1032301"/>
                  <a:pt x="0" y="888601"/>
                  <a:pt x="0" y="711337"/>
                </a:cubicBezTo>
                <a:close/>
              </a:path>
              <a:path h="1032301" w="1468316">
                <a:moveTo>
                  <a:pt x="1468316" y="0"/>
                </a:moveTo>
                <a:lnTo>
                  <a:pt x="1468316" y="0"/>
                </a:lnTo>
                <a:lnTo>
                  <a:pt x="1468316" y="1"/>
                </a:lnTo>
                <a:close/>
              </a:path>
              <a:path h="1032301" w="1468316">
                <a:moveTo>
                  <a:pt x="0" y="0"/>
                </a:moveTo>
                <a:lnTo>
                  <a:pt x="0" y="0"/>
                </a:lnTo>
                <a:lnTo>
                  <a:pt x="0" y="1"/>
                </a:lnTo>
              </a:path>
            </a:pathLst>
          </a:custGeom>
          <a:solidFill>
            <a:schemeClr val="accent3">
              <a:alpha val="100000"/>
            </a:schemeClr>
          </a:solidFill>
          <a:ln/>
        </p:spPr>
      </p:sp>
      <p:sp>
        <p:nvSpPr>
          <p:cNvPr name="Freeform 11" id="11"/>
          <p:cNvSpPr/>
          <p:nvPr/>
        </p:nvSpPr>
        <p:spPr>
          <a:xfrm rot="0">
            <a:off x="4656011" y="5003864"/>
            <a:ext cx="2879979" cy="1344739"/>
          </a:xfrm>
          <a:custGeom>
            <a:avLst/>
            <a:gdLst/>
            <a:ahLst/>
            <a:cxnLst/>
            <a:rect r="r" b="b" t="t" l="l"/>
            <a:pathLst>
              <a:path h="1032301" w="1468316">
                <a:moveTo>
                  <a:pt x="0" y="1"/>
                </a:moveTo>
                <a:cubicBezTo>
                  <a:pt x="0" y="177265"/>
                  <a:pt x="328694" y="320965"/>
                  <a:pt x="734158" y="320965"/>
                </a:cubicBezTo>
                <a:cubicBezTo>
                  <a:pt x="1139622" y="320965"/>
                  <a:pt x="1468316" y="177265"/>
                  <a:pt x="1468316" y="1"/>
                </a:cubicBezTo>
                <a:lnTo>
                  <a:pt x="1468316" y="711337"/>
                </a:lnTo>
                <a:cubicBezTo>
                  <a:pt x="1468316" y="888601"/>
                  <a:pt x="1139622" y="1032301"/>
                  <a:pt x="734158" y="1032301"/>
                </a:cubicBezTo>
                <a:cubicBezTo>
                  <a:pt x="328694" y="1032301"/>
                  <a:pt x="0" y="888601"/>
                  <a:pt x="0" y="711337"/>
                </a:cubicBezTo>
                <a:close/>
              </a:path>
              <a:path h="1032301" w="1468316">
                <a:moveTo>
                  <a:pt x="1468316" y="0"/>
                </a:moveTo>
                <a:lnTo>
                  <a:pt x="1468316" y="0"/>
                </a:lnTo>
                <a:lnTo>
                  <a:pt x="1468316" y="1"/>
                </a:lnTo>
                <a:close/>
              </a:path>
              <a:path h="1032301" w="1468316">
                <a:moveTo>
                  <a:pt x="0" y="0"/>
                </a:moveTo>
                <a:lnTo>
                  <a:pt x="0" y="0"/>
                </a:lnTo>
                <a:lnTo>
                  <a:pt x="0" y="1"/>
                </a:lnTo>
              </a:path>
            </a:pathLst>
          </a:custGeom>
          <a:solidFill>
            <a:schemeClr val="accent2">
              <a:alpha val="100000"/>
            </a:schemeClr>
          </a:solidFill>
          <a:ln/>
        </p:spPr>
      </p:sp>
      <p:sp>
        <p:nvSpPr>
          <p:cNvPr name="TextBox 12" id="12"/>
          <p:cNvSpPr txBox="true"/>
          <p:nvPr/>
        </p:nvSpPr>
        <p:spPr>
          <a:xfrm rot="0">
            <a:off x="4656011" y="2621635"/>
            <a:ext cx="2881092" cy="3048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设布局目标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4656011" y="3636391"/>
            <a:ext cx="2879979" cy="3048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细分布局任务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656011" y="4663767"/>
            <a:ext cx="2879979" cy="3048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评估空间资源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4656011" y="5674430"/>
            <a:ext cx="2879979" cy="3048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预防空间风险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7736202" y="2095071"/>
            <a:ext cx="291465" cy="3676936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eaVert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周期管理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结构布局优化与空间利用</a:t>
            </a:r>
          </a:p>
        </p:txBody>
      </p:sp>
      <p:sp>
        <p:nvSpPr>
          <p:cNvPr name="AutoShape 18" id="18"/>
          <p:cNvSpPr/>
          <p:nvPr/>
        </p:nvSpPr>
        <p:spPr>
          <a:xfrm rot="0" flipH="true">
            <a:off x="666940" y="1353026"/>
            <a:ext cx="2910459" cy="5066824"/>
          </a:xfrm>
          <a:prstGeom prst="roundRect">
            <a:avLst>
              <a:gd fmla="val 0" name="adj"/>
            </a:avLst>
          </a:prstGeom>
          <a:solidFill>
            <a:srgbClr val="FFFFFF">
              <a:alpha val="100000"/>
            </a:srgbClr>
          </a:solidFill>
          <a:ln/>
        </p:spPr>
        <p:txBody>
          <a:bodyPr anchor="t" rtlCol="false" tIns="45720" lIns="91440" bIns="45720" rIns="91440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AutoShape 19" id="19"/>
          <p:cNvSpPr/>
          <p:nvPr/>
        </p:nvSpPr>
        <p:spPr>
          <a:xfrm rot="0" flipH="true">
            <a:off x="666940" y="1353026"/>
            <a:ext cx="2910459" cy="408432"/>
          </a:xfrm>
          <a:prstGeom prst="roundRect">
            <a:avLst>
              <a:gd fmla="val 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20" id="20"/>
          <p:cNvSpPr txBox="true"/>
          <p:nvPr/>
        </p:nvSpPr>
        <p:spPr>
          <a:xfrm rot="0">
            <a:off x="881634" y="1444657"/>
            <a:ext cx="2510790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时序管理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90194" y="2409920"/>
            <a:ext cx="2602230" cy="488714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no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313131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审查并精简布局步骤，提升布局效率</a:t>
            </a:r>
          </a:p>
        </p:txBody>
      </p:sp>
      <p:sp>
        <p:nvSpPr>
          <p:cNvPr name="AutoShape 22" id="22"/>
          <p:cNvSpPr/>
          <p:nvPr/>
        </p:nvSpPr>
        <p:spPr>
          <a:xfrm rot="0">
            <a:off x="870585" y="2060448"/>
            <a:ext cx="1362075" cy="285369"/>
          </a:xfrm>
          <a:prstGeom prst="roundRect">
            <a:avLst>
              <a:gd fmla="val 5000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23" id="23"/>
          <p:cNvSpPr txBox="true"/>
          <p:nvPr/>
        </p:nvSpPr>
        <p:spPr>
          <a:xfrm rot="0">
            <a:off x="1130713" y="2116455"/>
            <a:ext cx="967169" cy="2000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明确目的</a:t>
            </a:r>
          </a:p>
        </p:txBody>
      </p:sp>
      <p:sp>
        <p:nvSpPr>
          <p:cNvPr name="AutoShape 24" id="24"/>
          <p:cNvSpPr/>
          <p:nvPr/>
        </p:nvSpPr>
        <p:spPr>
          <a:xfrm rot="0">
            <a:off x="912019" y="2093786"/>
            <a:ext cx="218694" cy="218694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25" id="25"/>
          <p:cNvSpPr/>
          <p:nvPr/>
        </p:nvSpPr>
        <p:spPr>
          <a:xfrm rot="2700000">
            <a:off x="995363" y="2138839"/>
            <a:ext cx="57245" cy="98108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TextBox 26" id="26"/>
          <p:cNvSpPr txBox="true"/>
          <p:nvPr/>
        </p:nvSpPr>
        <p:spPr>
          <a:xfrm rot="0">
            <a:off x="790194" y="3376327"/>
            <a:ext cx="2602230" cy="721641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norm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313131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引入自动化布局工具，提升操作效率</a:t>
            </a:r>
          </a:p>
        </p:txBody>
      </p:sp>
      <p:sp>
        <p:nvSpPr>
          <p:cNvPr name="AutoShape 27" id="27"/>
          <p:cNvSpPr/>
          <p:nvPr/>
        </p:nvSpPr>
        <p:spPr>
          <a:xfrm rot="0">
            <a:off x="870585" y="3026759"/>
            <a:ext cx="1362075" cy="285369"/>
          </a:xfrm>
          <a:prstGeom prst="roundRect">
            <a:avLst>
              <a:gd fmla="val 5000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28" id="28"/>
          <p:cNvSpPr txBox="true"/>
          <p:nvPr/>
        </p:nvSpPr>
        <p:spPr>
          <a:xfrm rot="0">
            <a:off x="1130713" y="3082766"/>
            <a:ext cx="967169" cy="2000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规划时间</a:t>
            </a:r>
          </a:p>
        </p:txBody>
      </p:sp>
      <p:sp>
        <p:nvSpPr>
          <p:cNvPr name="AutoShape 29" id="29"/>
          <p:cNvSpPr/>
          <p:nvPr/>
        </p:nvSpPr>
        <p:spPr>
          <a:xfrm rot="0">
            <a:off x="912019" y="3060097"/>
            <a:ext cx="218694" cy="218694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30" id="30"/>
          <p:cNvSpPr/>
          <p:nvPr/>
        </p:nvSpPr>
        <p:spPr>
          <a:xfrm rot="2700000">
            <a:off x="995363" y="3105245"/>
            <a:ext cx="57245" cy="98108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31" id="31"/>
          <p:cNvSpPr/>
          <p:nvPr/>
        </p:nvSpPr>
        <p:spPr>
          <a:xfrm rot="0">
            <a:off x="873919" y="5227320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32" id="32"/>
          <p:cNvSpPr txBox="true"/>
          <p:nvPr/>
        </p:nvSpPr>
        <p:spPr>
          <a:xfrm rot="0">
            <a:off x="881634" y="5347907"/>
            <a:ext cx="1218057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监控进度</a:t>
            </a:r>
          </a:p>
        </p:txBody>
      </p:sp>
      <p:sp>
        <p:nvSpPr>
          <p:cNvPr name="AutoShape 33" id="33"/>
          <p:cNvSpPr/>
          <p:nvPr/>
        </p:nvSpPr>
        <p:spPr>
          <a:xfrm rot="0">
            <a:off x="873919" y="4203954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34" id="34"/>
          <p:cNvSpPr txBox="true"/>
          <p:nvPr/>
        </p:nvSpPr>
        <p:spPr>
          <a:xfrm rot="0">
            <a:off x="881634" y="4314730"/>
            <a:ext cx="1218057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明确目标</a:t>
            </a:r>
          </a:p>
        </p:txBody>
      </p:sp>
      <p:sp>
        <p:nvSpPr>
          <p:cNvPr name="AutoShape 35" id="35"/>
          <p:cNvSpPr/>
          <p:nvPr/>
        </p:nvSpPr>
        <p:spPr>
          <a:xfrm rot="0">
            <a:off x="873919" y="4715637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36" id="36"/>
          <p:cNvSpPr txBox="true"/>
          <p:nvPr/>
        </p:nvSpPr>
        <p:spPr>
          <a:xfrm rot="0">
            <a:off x="881634" y="4836223"/>
            <a:ext cx="1218057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制定方案</a:t>
            </a:r>
          </a:p>
        </p:txBody>
      </p:sp>
      <p:sp>
        <p:nvSpPr>
          <p:cNvPr name="AutoShape 37" id="37"/>
          <p:cNvSpPr/>
          <p:nvPr/>
        </p:nvSpPr>
        <p:spPr>
          <a:xfrm rot="0">
            <a:off x="2170462" y="5227320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38" id="38"/>
          <p:cNvSpPr txBox="true"/>
          <p:nvPr/>
        </p:nvSpPr>
        <p:spPr>
          <a:xfrm rot="0">
            <a:off x="2170462" y="5347907"/>
            <a:ext cx="1221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管理风险</a:t>
            </a:r>
          </a:p>
        </p:txBody>
      </p:sp>
      <p:sp>
        <p:nvSpPr>
          <p:cNvPr name="AutoShape 39" id="39"/>
          <p:cNvSpPr/>
          <p:nvPr/>
        </p:nvSpPr>
        <p:spPr>
          <a:xfrm rot="0">
            <a:off x="2170462" y="4203954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40" id="40"/>
          <p:cNvSpPr txBox="true"/>
          <p:nvPr/>
        </p:nvSpPr>
        <p:spPr>
          <a:xfrm rot="0">
            <a:off x="2170462" y="4314730"/>
            <a:ext cx="1221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任务优先级</a:t>
            </a:r>
          </a:p>
        </p:txBody>
      </p:sp>
      <p:sp>
        <p:nvSpPr>
          <p:cNvPr name="AutoShape 41" id="41"/>
          <p:cNvSpPr/>
          <p:nvPr/>
        </p:nvSpPr>
        <p:spPr>
          <a:xfrm rot="0">
            <a:off x="2170462" y="4715637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42" id="42"/>
          <p:cNvSpPr txBox="true"/>
          <p:nvPr/>
        </p:nvSpPr>
        <p:spPr>
          <a:xfrm rot="0">
            <a:off x="2170462" y="4836223"/>
            <a:ext cx="1221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时间节点设定</a:t>
            </a:r>
          </a:p>
        </p:txBody>
      </p:sp>
      <p:sp>
        <p:nvSpPr>
          <p:cNvPr name="AutoShape 43" id="43"/>
          <p:cNvSpPr/>
          <p:nvPr/>
        </p:nvSpPr>
        <p:spPr>
          <a:xfrm rot="0">
            <a:off x="873919" y="5737384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44" id="44"/>
          <p:cNvSpPr txBox="true"/>
          <p:nvPr/>
        </p:nvSpPr>
        <p:spPr>
          <a:xfrm rot="0">
            <a:off x="912019" y="5857970"/>
            <a:ext cx="118767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团队协作</a:t>
            </a:r>
          </a:p>
        </p:txBody>
      </p:sp>
      <p:sp>
        <p:nvSpPr>
          <p:cNvPr name="AutoShape 45" id="45"/>
          <p:cNvSpPr/>
          <p:nvPr/>
        </p:nvSpPr>
        <p:spPr>
          <a:xfrm rot="0">
            <a:off x="2170462" y="5737384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46" id="46"/>
          <p:cNvSpPr txBox="true"/>
          <p:nvPr/>
        </p:nvSpPr>
        <p:spPr>
          <a:xfrm rot="0">
            <a:off x="2170462" y="5857970"/>
            <a:ext cx="1221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调整方案</a:t>
            </a:r>
          </a:p>
        </p:txBody>
      </p:sp>
      <p:sp>
        <p:nvSpPr>
          <p:cNvPr name="AutoShape 47" id="47"/>
          <p:cNvSpPr/>
          <p:nvPr/>
        </p:nvSpPr>
        <p:spPr>
          <a:xfrm rot="0" flipH="true">
            <a:off x="8614505" y="1353026"/>
            <a:ext cx="2910459" cy="5066824"/>
          </a:xfrm>
          <a:prstGeom prst="roundRect">
            <a:avLst>
              <a:gd fmla="val 0" name="adj"/>
            </a:avLst>
          </a:prstGeom>
          <a:solidFill>
            <a:srgbClr val="FFFFFF">
              <a:alpha val="100000"/>
            </a:srgbClr>
          </a:solidFill>
          <a:ln/>
        </p:spPr>
        <p:txBody>
          <a:bodyPr anchor="t" rtlCol="false" tIns="45720" lIns="91440" bIns="45720" rIns="91440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AutoShape 48" id="48"/>
          <p:cNvSpPr/>
          <p:nvPr/>
        </p:nvSpPr>
        <p:spPr>
          <a:xfrm rot="0" flipH="true">
            <a:off x="8614505" y="1353026"/>
            <a:ext cx="2910459" cy="408432"/>
          </a:xfrm>
          <a:prstGeom prst="roundRect">
            <a:avLst>
              <a:gd fmla="val 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49" id="49"/>
          <p:cNvSpPr txBox="true"/>
          <p:nvPr/>
        </p:nvSpPr>
        <p:spPr>
          <a:xfrm rot="0">
            <a:off x="8829294" y="1444657"/>
            <a:ext cx="2567533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资源与预算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8737854" y="2409920"/>
            <a:ext cx="2602230" cy="4533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313131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精简布局流程，去除冗余环节</a:t>
            </a:r>
          </a:p>
        </p:txBody>
      </p:sp>
      <p:sp>
        <p:nvSpPr>
          <p:cNvPr name="AutoShape 51" id="51"/>
          <p:cNvSpPr/>
          <p:nvPr/>
        </p:nvSpPr>
        <p:spPr>
          <a:xfrm rot="0">
            <a:off x="8818245" y="2060448"/>
            <a:ext cx="1390650" cy="285369"/>
          </a:xfrm>
          <a:prstGeom prst="roundRect">
            <a:avLst>
              <a:gd fmla="val 5000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52" id="52"/>
          <p:cNvSpPr txBox="true"/>
          <p:nvPr/>
        </p:nvSpPr>
        <p:spPr>
          <a:xfrm rot="0">
            <a:off x="9078373" y="2116455"/>
            <a:ext cx="967169" cy="2000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所需资源</a:t>
            </a:r>
          </a:p>
        </p:txBody>
      </p:sp>
      <p:sp>
        <p:nvSpPr>
          <p:cNvPr name="AutoShape 53" id="53"/>
          <p:cNvSpPr/>
          <p:nvPr/>
        </p:nvSpPr>
        <p:spPr>
          <a:xfrm rot="0">
            <a:off x="8859679" y="2093786"/>
            <a:ext cx="218694" cy="218694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54" id="54"/>
          <p:cNvSpPr/>
          <p:nvPr/>
        </p:nvSpPr>
        <p:spPr>
          <a:xfrm rot="2700000">
            <a:off x="8943023" y="2138839"/>
            <a:ext cx="57245" cy="98108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TextBox 55" id="55"/>
          <p:cNvSpPr txBox="true"/>
          <p:nvPr/>
        </p:nvSpPr>
        <p:spPr>
          <a:xfrm rot="0">
            <a:off x="8737854" y="3376327"/>
            <a:ext cx="2602230" cy="721641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norm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313131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引入自动化工具，确定可自动化步骤</a:t>
            </a:r>
          </a:p>
        </p:txBody>
      </p:sp>
      <p:sp>
        <p:nvSpPr>
          <p:cNvPr name="AutoShape 56" id="56"/>
          <p:cNvSpPr/>
          <p:nvPr/>
        </p:nvSpPr>
        <p:spPr>
          <a:xfrm rot="0">
            <a:off x="8818245" y="3026759"/>
            <a:ext cx="1390650" cy="285369"/>
          </a:xfrm>
          <a:prstGeom prst="roundRect">
            <a:avLst>
              <a:gd fmla="val 5000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57" id="57"/>
          <p:cNvSpPr txBox="true"/>
          <p:nvPr/>
        </p:nvSpPr>
        <p:spPr>
          <a:xfrm rot="0">
            <a:off x="9078373" y="3082766"/>
            <a:ext cx="967169" cy="2000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预算控制</a:t>
            </a:r>
          </a:p>
        </p:txBody>
      </p:sp>
      <p:sp>
        <p:nvSpPr>
          <p:cNvPr name="AutoShape 58" id="58"/>
          <p:cNvSpPr/>
          <p:nvPr/>
        </p:nvSpPr>
        <p:spPr>
          <a:xfrm rot="0">
            <a:off x="8859679" y="3060097"/>
            <a:ext cx="218694" cy="218694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59" id="59"/>
          <p:cNvSpPr/>
          <p:nvPr/>
        </p:nvSpPr>
        <p:spPr>
          <a:xfrm rot="2700000">
            <a:off x="8943023" y="3105245"/>
            <a:ext cx="57245" cy="98108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60" id="60"/>
          <p:cNvSpPr/>
          <p:nvPr/>
        </p:nvSpPr>
        <p:spPr>
          <a:xfrm rot="0">
            <a:off x="8821579" y="5227320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61" id="61"/>
          <p:cNvSpPr txBox="true"/>
          <p:nvPr/>
        </p:nvSpPr>
        <p:spPr>
          <a:xfrm rot="0">
            <a:off x="8829294" y="5338096"/>
            <a:ext cx="1217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空间采购</a:t>
            </a:r>
          </a:p>
        </p:txBody>
      </p:sp>
      <p:sp>
        <p:nvSpPr>
          <p:cNvPr name="AutoShape 62" id="62"/>
          <p:cNvSpPr/>
          <p:nvPr/>
        </p:nvSpPr>
        <p:spPr>
          <a:xfrm rot="0">
            <a:off x="8821579" y="4203954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63" id="63"/>
          <p:cNvSpPr txBox="true"/>
          <p:nvPr/>
        </p:nvSpPr>
        <p:spPr>
          <a:xfrm rot="0">
            <a:off x="8859679" y="4314730"/>
            <a:ext cx="1190625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评估资源</a:t>
            </a:r>
          </a:p>
        </p:txBody>
      </p:sp>
      <p:sp>
        <p:nvSpPr>
          <p:cNvPr name="AutoShape 64" id="64"/>
          <p:cNvSpPr/>
          <p:nvPr/>
        </p:nvSpPr>
        <p:spPr>
          <a:xfrm rot="0">
            <a:off x="8821579" y="4715637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65" id="65"/>
          <p:cNvSpPr txBox="true"/>
          <p:nvPr/>
        </p:nvSpPr>
        <p:spPr>
          <a:xfrm rot="0">
            <a:off x="8829294" y="4826413"/>
            <a:ext cx="1217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资源分配</a:t>
            </a:r>
          </a:p>
        </p:txBody>
      </p:sp>
      <p:sp>
        <p:nvSpPr>
          <p:cNvPr name="AutoShape 66" id="66"/>
          <p:cNvSpPr/>
          <p:nvPr/>
        </p:nvSpPr>
        <p:spPr>
          <a:xfrm rot="0">
            <a:off x="10118122" y="5227320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67" id="67"/>
          <p:cNvSpPr txBox="true"/>
          <p:nvPr/>
        </p:nvSpPr>
        <p:spPr>
          <a:xfrm rot="0">
            <a:off x="10118122" y="5338096"/>
            <a:ext cx="1221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监控资源</a:t>
            </a:r>
          </a:p>
        </p:txBody>
      </p:sp>
      <p:sp>
        <p:nvSpPr>
          <p:cNvPr name="AutoShape 68" id="68"/>
          <p:cNvSpPr/>
          <p:nvPr/>
        </p:nvSpPr>
        <p:spPr>
          <a:xfrm rot="0">
            <a:off x="10118122" y="4203954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69" id="69"/>
          <p:cNvSpPr txBox="true"/>
          <p:nvPr/>
        </p:nvSpPr>
        <p:spPr>
          <a:xfrm rot="0">
            <a:off x="10118122" y="4314730"/>
            <a:ext cx="1221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编制预算</a:t>
            </a:r>
          </a:p>
        </p:txBody>
      </p:sp>
      <p:sp>
        <p:nvSpPr>
          <p:cNvPr name="AutoShape 70" id="70"/>
          <p:cNvSpPr/>
          <p:nvPr/>
        </p:nvSpPr>
        <p:spPr>
          <a:xfrm rot="0">
            <a:off x="10118122" y="4715637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71" id="71"/>
          <p:cNvSpPr txBox="true"/>
          <p:nvPr/>
        </p:nvSpPr>
        <p:spPr>
          <a:xfrm rot="0">
            <a:off x="10118122" y="4826413"/>
            <a:ext cx="1221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严控成本</a:t>
            </a:r>
          </a:p>
        </p:txBody>
      </p:sp>
      <p:sp>
        <p:nvSpPr>
          <p:cNvPr name="AutoShape 72" id="72"/>
          <p:cNvSpPr/>
          <p:nvPr/>
        </p:nvSpPr>
        <p:spPr>
          <a:xfrm rot="0">
            <a:off x="8821579" y="5737384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73" id="73"/>
          <p:cNvSpPr txBox="true"/>
          <p:nvPr/>
        </p:nvSpPr>
        <p:spPr>
          <a:xfrm rot="0">
            <a:off x="8829294" y="5848064"/>
            <a:ext cx="1217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优化资源</a:t>
            </a:r>
          </a:p>
        </p:txBody>
      </p:sp>
      <p:sp>
        <p:nvSpPr>
          <p:cNvPr name="AutoShape 74" id="74"/>
          <p:cNvSpPr/>
          <p:nvPr/>
        </p:nvSpPr>
        <p:spPr>
          <a:xfrm rot="0">
            <a:off x="10118122" y="5737384"/>
            <a:ext cx="1223963" cy="431959"/>
          </a:xfrm>
          <a:prstGeom prst="roundRect">
            <a:avLst>
              <a:gd fmla="val 0" name="adj"/>
            </a:avLst>
          </a:prstGeom>
          <a:noFill/>
          <a:ln w="9525">
            <a:solidFill>
              <a:schemeClr val="accent6">
                <a:alpha val="100000"/>
              </a:schemeClr>
            </a:solidFill>
            <a:prstDash val="dash"/>
          </a:ln>
        </p:spPr>
      </p:sp>
      <p:sp>
        <p:nvSpPr>
          <p:cNvPr name="TextBox 75" id="75"/>
          <p:cNvSpPr txBox="true"/>
          <p:nvPr/>
        </p:nvSpPr>
        <p:spPr>
          <a:xfrm rot="0">
            <a:off x="10118122" y="5848064"/>
            <a:ext cx="1221962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13999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>
                    <a:alpha val="64706"/>
                    <a:alpha val="65000"/>
                  </a:srgbClr>
                </a:solidFill>
                <a:latin typeface="OPPOSans R"/>
                <a:ea typeface="OPPOSans R"/>
                <a:cs typeface="OPPOSans R"/>
              </a:rPr>
              <a:t>预防风险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rot="5400000">
            <a:off x="4978772" y="2421551"/>
            <a:ext cx="2381250" cy="2857500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Freeform 3" id="3"/>
          <p:cNvSpPr/>
          <p:nvPr/>
        </p:nvSpPr>
        <p:spPr>
          <a:xfrm rot="5400000">
            <a:off x="6362772" y="2062242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4" id="4"/>
          <p:cNvSpPr/>
          <p:nvPr/>
        </p:nvSpPr>
        <p:spPr>
          <a:xfrm rot="5400000">
            <a:off x="7067094" y="3252867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5" id="5"/>
          <p:cNvSpPr/>
          <p:nvPr/>
        </p:nvSpPr>
        <p:spPr>
          <a:xfrm rot="5400000">
            <a:off x="6362772" y="4443492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6" id="6"/>
          <p:cNvSpPr/>
          <p:nvPr/>
        </p:nvSpPr>
        <p:spPr>
          <a:xfrm rot="5400000">
            <a:off x="4844523" y="2062242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7" id="7"/>
          <p:cNvSpPr/>
          <p:nvPr/>
        </p:nvSpPr>
        <p:spPr>
          <a:xfrm rot="5400000">
            <a:off x="4209594" y="3252867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5400000">
            <a:off x="4844523" y="4412533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9" id="9"/>
          <p:cNvSpPr txBox="true"/>
          <p:nvPr/>
        </p:nvSpPr>
        <p:spPr>
          <a:xfrm rot="0">
            <a:off x="7862875" y="1342173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绿色施工工艺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862875" y="1789482"/>
            <a:ext cx="3381375" cy="91440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采用低噪音、低振动、低粉尘的施工方法，减少对环境的影响。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8390508" y="3205037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模块化施工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8390508" y="3652345"/>
            <a:ext cx="3381375" cy="91440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通过模块组合，提高施工效率和质量。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875146" y="5027311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预制构件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7875146" y="5474620"/>
            <a:ext cx="3381375" cy="955917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采用工厂化生产的预制构件，减少现场湿作业和环境污染。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22228" y="1345950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环保材料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22228" y="1840526"/>
            <a:ext cx="3381375" cy="91440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选用具有环保认证的材料，如绿色混凝土、再生钢材等。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09123" y="3180495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节能材料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09123" y="3627804"/>
            <a:ext cx="3381375" cy="91440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采用高性能保温隔热材料，减少能源消耗。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22228" y="5051852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可再生材料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922228" y="5499161"/>
            <a:ext cx="3381375" cy="814441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积极使用竹材、再生塑料等可再生资源。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绿色建筑材料选用及施工方法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950761" y="2418693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01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6469009" y="2418693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06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315831" y="3609318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02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173331" y="3609318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05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4950761" y="4768984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03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6469009" y="4799943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04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rot="0">
            <a:off x="5269459" y="3024148"/>
            <a:ext cx="1414272" cy="1609344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21000"/>
            </a:schemeClr>
          </a:solidFill>
          <a:ln/>
        </p:spPr>
      </p:sp>
      <p:sp>
        <p:nvSpPr>
          <p:cNvPr name="Freeform 3" id="3"/>
          <p:cNvSpPr/>
          <p:nvPr/>
        </p:nvSpPr>
        <p:spPr>
          <a:xfrm rot="0">
            <a:off x="4512519" y="4240105"/>
            <a:ext cx="1414272" cy="1609344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4" id="4"/>
          <p:cNvSpPr/>
          <p:nvPr/>
        </p:nvSpPr>
        <p:spPr>
          <a:xfrm rot="0">
            <a:off x="6046383" y="4227913"/>
            <a:ext cx="1414272" cy="1609344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5" id="5"/>
          <p:cNvSpPr/>
          <p:nvPr/>
        </p:nvSpPr>
        <p:spPr>
          <a:xfrm rot="0">
            <a:off x="6772097" y="3011956"/>
            <a:ext cx="1414272" cy="1609344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6" id="6"/>
          <p:cNvSpPr/>
          <p:nvPr/>
        </p:nvSpPr>
        <p:spPr>
          <a:xfrm rot="0">
            <a:off x="3742965" y="3024148"/>
            <a:ext cx="1414272" cy="1609344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7" id="7"/>
          <p:cNvSpPr/>
          <p:nvPr/>
        </p:nvSpPr>
        <p:spPr>
          <a:xfrm rot="0">
            <a:off x="4500327" y="1814227"/>
            <a:ext cx="1414272" cy="1609344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0">
            <a:off x="6017116" y="1814227"/>
            <a:ext cx="1414272" cy="1609344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9" id="9"/>
          <p:cNvSpPr/>
          <p:nvPr/>
        </p:nvSpPr>
        <p:spPr>
          <a:xfrm rot="0">
            <a:off x="5727426" y="3573314"/>
            <a:ext cx="456349" cy="413575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152400" y="190500"/>
                </a:moveTo>
                <a:cubicBezTo>
                  <a:pt x="152400" y="169459"/>
                  <a:pt x="169459" y="152400"/>
                  <a:pt x="190500" y="152400"/>
                </a:cubicBezTo>
                <a:cubicBezTo>
                  <a:pt x="211541" y="152400"/>
                  <a:pt x="228600" y="169459"/>
                  <a:pt x="228600" y="190500"/>
                </a:cubicBezTo>
                <a:cubicBezTo>
                  <a:pt x="228600" y="211541"/>
                  <a:pt x="211541" y="228600"/>
                  <a:pt x="190500" y="228600"/>
                </a:cubicBezTo>
                <a:cubicBezTo>
                  <a:pt x="169459" y="228600"/>
                  <a:pt x="152400" y="211541"/>
                  <a:pt x="152400" y="190500"/>
                </a:cubicBezTo>
                <a:close/>
              </a:path>
              <a:path h="304800" w="304800">
                <a:moveTo>
                  <a:pt x="266700" y="76200"/>
                </a:moveTo>
                <a:lnTo>
                  <a:pt x="235372" y="12925"/>
                </a:lnTo>
                <a:cubicBezTo>
                  <a:pt x="232801" y="5410"/>
                  <a:pt x="225695" y="0"/>
                  <a:pt x="217284" y="0"/>
                </a:cubicBezTo>
                <a:lnTo>
                  <a:pt x="164973" y="0"/>
                </a:lnTo>
                <a:cubicBezTo>
                  <a:pt x="156467" y="0"/>
                  <a:pt x="149295" y="5544"/>
                  <a:pt x="146837" y="13192"/>
                </a:cubicBezTo>
                <a:lnTo>
                  <a:pt x="114338" y="76200"/>
                </a:lnTo>
                <a:lnTo>
                  <a:pt x="38100" y="76200"/>
                </a:lnTo>
                <a:cubicBezTo>
                  <a:pt x="17059" y="76200"/>
                  <a:pt x="0" y="93259"/>
                  <a:pt x="0" y="114300"/>
                </a:cubicBezTo>
                <a:lnTo>
                  <a:pt x="0" y="304800"/>
                </a:lnTo>
                <a:lnTo>
                  <a:pt x="304800" y="304800"/>
                </a:lnTo>
                <a:lnTo>
                  <a:pt x="304800" y="114300"/>
                </a:lnTo>
                <a:cubicBezTo>
                  <a:pt x="304800" y="93259"/>
                  <a:pt x="287760" y="76200"/>
                  <a:pt x="266700" y="76200"/>
                </a:cubicBezTo>
                <a:close/>
              </a:path>
              <a:path h="304800" w="304800">
                <a:moveTo>
                  <a:pt x="57150" y="152400"/>
                </a:moveTo>
                <a:cubicBezTo>
                  <a:pt x="46625" y="152400"/>
                  <a:pt x="38100" y="143875"/>
                  <a:pt x="38100" y="133350"/>
                </a:cubicBezTo>
                <a:cubicBezTo>
                  <a:pt x="38100" y="122825"/>
                  <a:pt x="46625" y="114300"/>
                  <a:pt x="57150" y="114300"/>
                </a:cubicBezTo>
                <a:cubicBezTo>
                  <a:pt x="67675" y="114300"/>
                  <a:pt x="76200" y="122825"/>
                  <a:pt x="76200" y="133350"/>
                </a:cubicBezTo>
                <a:cubicBezTo>
                  <a:pt x="76200" y="143875"/>
                  <a:pt x="67675" y="152400"/>
                  <a:pt x="57150" y="152400"/>
                </a:cubicBezTo>
                <a:close/>
              </a:path>
              <a:path h="304800" w="304800">
                <a:moveTo>
                  <a:pt x="190500" y="266700"/>
                </a:moveTo>
                <a:cubicBezTo>
                  <a:pt x="148419" y="266700"/>
                  <a:pt x="114300" y="232581"/>
                  <a:pt x="114300" y="190500"/>
                </a:cubicBezTo>
                <a:cubicBezTo>
                  <a:pt x="114300" y="148419"/>
                  <a:pt x="148419" y="114300"/>
                  <a:pt x="190500" y="114300"/>
                </a:cubicBezTo>
                <a:cubicBezTo>
                  <a:pt x="232581" y="114300"/>
                  <a:pt x="266700" y="148419"/>
                  <a:pt x="266700" y="190500"/>
                </a:cubicBezTo>
                <a:cubicBezTo>
                  <a:pt x="266700" y="232581"/>
                  <a:pt x="232581" y="266700"/>
                  <a:pt x="190500" y="266700"/>
                </a:cubicBez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10" id="10"/>
          <p:cNvSpPr txBox="true"/>
          <p:nvPr/>
        </p:nvSpPr>
        <p:spPr>
          <a:xfrm rot="0">
            <a:off x="7792600" y="1686887"/>
            <a:ext cx="2820234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防腐处理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792600" y="2161734"/>
            <a:ext cx="2820234" cy="78301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对木材等易受腐蚀的材料进行防腐处理。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8414502" y="3186543"/>
            <a:ext cx="2820234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防火设计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8414502" y="3661390"/>
            <a:ext cx="2820234" cy="78301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采用不易燃或阻燃材料，设置防火墙和疏散通道。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7800074" y="4620208"/>
            <a:ext cx="2820234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维修与替换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7800074" y="5095054"/>
            <a:ext cx="2820234" cy="78301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考虑构件的易损性和可替换性，便于维修和更换。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12112" y="1686887"/>
            <a:ext cx="2820234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高强度材料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012112" y="2161734"/>
            <a:ext cx="2820234" cy="78301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选用耐久性好、抗老化的建筑材料。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80710" y="3186543"/>
            <a:ext cx="2820234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防水防潮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580710" y="3661390"/>
            <a:ext cx="2820234" cy="78301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加强建筑的防水层设计，防止水分侵入。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019587" y="4620208"/>
            <a:ext cx="2820234" cy="490334"/>
          </a:xfrm>
          <a:prstGeom prst="rect">
            <a:avLst/>
          </a:prstGeom>
          <a:ln/>
        </p:spPr>
        <p:txBody>
          <a:bodyPr anchor="ctr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定期检查与维护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019587" y="5095054"/>
            <a:ext cx="2820234" cy="783012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制定科学的检查和维护计划，及时发现并解决问题。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结构耐久性与可维护性保障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732422" y="2377917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01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6328703" y="2377917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02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025286" y="3587837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03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7035840" y="3587837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4794840" y="4803794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05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6277966" y="4803794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06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571585" y="1029917"/>
            <a:ext cx="8686800" cy="13430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b="true" sz="8475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97052" y="2763839"/>
            <a:ext cx="8024317" cy="187261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b="true" sz="4575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室外环境规划与景观设计策略</a:t>
            </a:r>
          </a:p>
        </p:txBody>
      </p:sp>
      <p:sp>
        <p:nvSpPr>
          <p:cNvPr name="Freeform 4" id="4"/>
          <p:cNvSpPr/>
          <p:nvPr/>
        </p:nvSpPr>
        <p:spPr>
          <a:xfrm rot="0">
            <a:off x="3033917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5" id="5"/>
          <p:cNvSpPr txBox="true"/>
          <p:nvPr/>
        </p:nvSpPr>
        <p:spPr>
          <a:xfrm rot="0">
            <a:off x="1097052" y="5602490"/>
            <a:ext cx="3105150" cy="4667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Chapter</a:t>
            </a:r>
          </a:p>
        </p:txBody>
      </p:sp>
      <p:cxnSp>
        <p:nvCxnSpPr>
          <p:cNvPr name="Connector 6" id="6"/>
          <p:cNvCxnSpPr/>
          <p:nvPr/>
        </p:nvCxnSpPr>
        <p:spPr>
          <a:xfrm>
            <a:off x="3377035" y="5849950"/>
            <a:ext cx="8820012" cy="0"/>
          </a:xfrm>
          <a:prstGeom prst="line">
            <a:avLst/>
          </a:prstGeom>
          <a:ln w="9525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Freeform 7" id="7"/>
          <p:cNvSpPr/>
          <p:nvPr/>
        </p:nvSpPr>
        <p:spPr>
          <a:xfrm rot="0">
            <a:off x="286235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0">
            <a:off x="269079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1097052" y="1098977"/>
            <a:ext cx="1335306" cy="1335306"/>
          </a:xfrm>
          <a:prstGeom prst="roundRect">
            <a:avLst>
              <a:gd fmla="val 8841" name="adj"/>
            </a:avLst>
          </a:prstGeom>
          <a:gradFill>
            <a:gsLst>
              <a:gs pos="0">
                <a:schemeClr val="accent1">
                  <a:alpha val="100000"/>
                  <a:lumMod val="85000"/>
                </a:schemeClr>
              </a:gs>
              <a:gs pos="100000">
                <a:schemeClr val="accent1">
                  <a:alpha val="100000"/>
                </a:schemeClr>
              </a:gs>
            </a:gsLst>
            <a:lin ang="2700000"/>
          </a:gradFill>
          <a:ln/>
          <a:effectLst>
            <a:outerShdw dir="2700000" blurRad="203200" dist="101600">
              <a:srgbClr val="000000">
                <a:alpha val="30000"/>
              </a:srgbClr>
            </a:outerShdw>
          </a:effectLst>
        </p:spPr>
      </p:sp>
      <p:grpSp>
        <p:nvGrpSpPr>
          <p:cNvPr name="Group 10" id="10"/>
          <p:cNvGrpSpPr/>
          <p:nvPr/>
        </p:nvGrpSpPr>
        <p:grpSpPr>
          <a:xfrm rot="0">
            <a:off x="1133886" y="1135811"/>
            <a:ext cx="1261638" cy="1261638"/>
            <a:chOff x="1133886" y="1135811"/>
            <a:chExt cx="1261638" cy="1261638"/>
          </a:xfrm>
        </p:grpSpPr>
        <p:sp>
          <p:nvSpPr>
            <p:cNvPr name="Freeform 11" id="11"/>
            <p:cNvSpPr/>
            <p:nvPr/>
          </p:nvSpPr>
          <p:spPr>
            <a:xfrm rot="0">
              <a:off x="1133886" y="1135811"/>
              <a:ext cx="1261638" cy="1261638"/>
            </a:xfrm>
            <a:custGeom>
              <a:avLst/>
              <a:gdLst/>
              <a:ahLst/>
              <a:cxnLst/>
              <a:rect r="r" b="b" t="t" l="l"/>
              <a:pathLst>
                <a:path h="1625022" w="1625021">
                  <a:moveTo>
                    <a:pt x="247132" y="108611"/>
                  </a:moveTo>
                  <a:cubicBezTo>
                    <a:pt x="173259" y="108611"/>
                    <a:pt x="113373" y="168497"/>
                    <a:pt x="113373" y="242370"/>
                  </a:cubicBezTo>
                  <a:lnTo>
                    <a:pt x="113373" y="1373126"/>
                  </a:lnTo>
                  <a:cubicBezTo>
                    <a:pt x="113373" y="1446999"/>
                    <a:pt x="173259" y="1506885"/>
                    <a:pt x="247132" y="1506885"/>
                  </a:cubicBezTo>
                  <a:lnTo>
                    <a:pt x="1377888" y="1506885"/>
                  </a:lnTo>
                  <a:cubicBezTo>
                    <a:pt x="1451761" y="1506885"/>
                    <a:pt x="1511647" y="1446999"/>
                    <a:pt x="1511647" y="1373126"/>
                  </a:cubicBezTo>
                  <a:lnTo>
                    <a:pt x="1511647" y="242370"/>
                  </a:lnTo>
                  <a:cubicBezTo>
                    <a:pt x="1511647" y="168497"/>
                    <a:pt x="1451761" y="108611"/>
                    <a:pt x="1377888" y="108611"/>
                  </a:cubicBezTo>
                  <a:close/>
                </a:path>
                <a:path h="1625022" w="1625021">
                  <a:moveTo>
                    <a:pt x="143668" y="0"/>
                  </a:moveTo>
                  <a:lnTo>
                    <a:pt x="1481353" y="0"/>
                  </a:lnTo>
                  <a:cubicBezTo>
                    <a:pt x="1560699" y="0"/>
                    <a:pt x="1625021" y="64322"/>
                    <a:pt x="1625021" y="143668"/>
                  </a:cubicBezTo>
                  <a:lnTo>
                    <a:pt x="1625021" y="1481354"/>
                  </a:lnTo>
                  <a:cubicBezTo>
                    <a:pt x="1625021" y="1560700"/>
                    <a:pt x="1560699" y="1625022"/>
                    <a:pt x="1481353" y="1625022"/>
                  </a:cubicBezTo>
                  <a:lnTo>
                    <a:pt x="143668" y="1625022"/>
                  </a:lnTo>
                  <a:cubicBezTo>
                    <a:pt x="64322" y="1625022"/>
                    <a:pt x="0" y="1560700"/>
                    <a:pt x="0" y="1481354"/>
                  </a:cubicBezTo>
                  <a:lnTo>
                    <a:pt x="0" y="143668"/>
                  </a:lnTo>
                  <a:cubicBezTo>
                    <a:pt x="0" y="64322"/>
                    <a:pt x="64322" y="0"/>
                    <a:pt x="143668" y="0"/>
                  </a:cubicBezTo>
                </a:path>
              </a:pathLst>
            </a:custGeom>
            <a:solidFill>
              <a:schemeClr val="accent1">
                <a:alpha val="100000"/>
                <a:lumMod val="95000"/>
              </a:schemeClr>
            </a:solidFill>
            <a:ln/>
          </p:spPr>
        </p:sp>
        <p:sp>
          <p:nvSpPr>
            <p:cNvPr name="AutoShape 12" id="12"/>
            <p:cNvSpPr/>
            <p:nvPr/>
          </p:nvSpPr>
          <p:spPr>
            <a:xfrm rot="0">
              <a:off x="1133886" y="1135811"/>
              <a:ext cx="1261638" cy="1261638"/>
            </a:xfrm>
            <a:prstGeom prst="roundRect">
              <a:avLst>
                <a:gd fmla="val 8841" name="adj"/>
              </a:avLst>
            </a:prstGeom>
            <a:noFill/>
            <a:ln/>
          </p:spPr>
        </p:sp>
        <p:sp>
          <p:nvSpPr>
            <p:cNvPr name="AutoShape 13" id="13"/>
            <p:cNvSpPr/>
            <p:nvPr/>
          </p:nvSpPr>
          <p:spPr>
            <a:xfrm rot="0">
              <a:off x="1221928" y="1223852"/>
              <a:ext cx="1085633" cy="1085633"/>
            </a:xfrm>
            <a:prstGeom prst="roundRect">
              <a:avLst>
                <a:gd fmla="val 9566" name="adj"/>
              </a:avLst>
            </a:prstGeom>
            <a:noFill/>
            <a:ln/>
          </p:spPr>
        </p:sp>
      </p:grpSp>
      <p:sp>
        <p:nvSpPr>
          <p:cNvPr name="Freeform 14" id="14"/>
          <p:cNvSpPr/>
          <p:nvPr/>
        </p:nvSpPr>
        <p:spPr>
          <a:xfrm rot="0">
            <a:off x="1342916" y="1576096"/>
            <a:ext cx="843579" cy="577491"/>
          </a:xfrm>
          <a:custGeom>
            <a:avLst/>
            <a:gdLst/>
            <a:ahLst/>
            <a:cxnLst/>
            <a:rect r="r" b="b" t="t" l="l"/>
            <a:pathLst>
              <a:path h="2131" w="3113">
                <a:moveTo>
                  <a:pt x="3057" y="497"/>
                </a:moveTo>
                <a:cubicBezTo>
                  <a:pt x="1582" y="5"/>
                  <a:pt x="1582" y="5"/>
                  <a:pt x="1582" y="5"/>
                </a:cubicBezTo>
                <a:cubicBezTo>
                  <a:pt x="1565" y="0"/>
                  <a:pt x="1547" y="0"/>
                  <a:pt x="1531" y="5"/>
                </a:cubicBezTo>
                <a:cubicBezTo>
                  <a:pt x="56" y="497"/>
                  <a:pt x="56" y="497"/>
                  <a:pt x="56" y="497"/>
                </a:cubicBezTo>
                <a:cubicBezTo>
                  <a:pt x="23" y="508"/>
                  <a:pt x="0" y="539"/>
                  <a:pt x="0" y="574"/>
                </a:cubicBezTo>
                <a:cubicBezTo>
                  <a:pt x="0" y="610"/>
                  <a:pt x="23" y="641"/>
                  <a:pt x="56" y="652"/>
                </a:cubicBezTo>
                <a:cubicBezTo>
                  <a:pt x="492" y="797"/>
                  <a:pt x="492" y="797"/>
                  <a:pt x="492" y="797"/>
                </a:cubicBezTo>
                <a:cubicBezTo>
                  <a:pt x="492" y="1230"/>
                  <a:pt x="492" y="1230"/>
                  <a:pt x="492" y="1230"/>
                </a:cubicBezTo>
                <a:cubicBezTo>
                  <a:pt x="492" y="1252"/>
                  <a:pt x="500" y="1272"/>
                  <a:pt x="515" y="1288"/>
                </a:cubicBezTo>
                <a:cubicBezTo>
                  <a:pt x="530" y="1302"/>
                  <a:pt x="875" y="1639"/>
                  <a:pt x="1556" y="1639"/>
                </a:cubicBezTo>
                <a:cubicBezTo>
                  <a:pt x="1804" y="1639"/>
                  <a:pt x="2036" y="1595"/>
                  <a:pt x="2244" y="1507"/>
                </a:cubicBezTo>
                <a:cubicBezTo>
                  <a:pt x="2285" y="1489"/>
                  <a:pt x="2305" y="1441"/>
                  <a:pt x="2287" y="1399"/>
                </a:cubicBezTo>
                <a:cubicBezTo>
                  <a:pt x="2270" y="1358"/>
                  <a:pt x="2222" y="1338"/>
                  <a:pt x="2180" y="1356"/>
                </a:cubicBezTo>
                <a:cubicBezTo>
                  <a:pt x="1992" y="1435"/>
                  <a:pt x="1782" y="1475"/>
                  <a:pt x="1557" y="1475"/>
                </a:cubicBezTo>
                <a:cubicBezTo>
                  <a:pt x="1238" y="1475"/>
                  <a:pt x="1004" y="1393"/>
                  <a:pt x="863" y="1324"/>
                </a:cubicBezTo>
                <a:cubicBezTo>
                  <a:pt x="759" y="1272"/>
                  <a:pt x="689" y="1221"/>
                  <a:pt x="656" y="1193"/>
                </a:cubicBezTo>
                <a:cubicBezTo>
                  <a:pt x="656" y="852"/>
                  <a:pt x="656" y="852"/>
                  <a:pt x="656" y="852"/>
                </a:cubicBezTo>
                <a:cubicBezTo>
                  <a:pt x="1531" y="1144"/>
                  <a:pt x="1531" y="1144"/>
                  <a:pt x="1531" y="1144"/>
                </a:cubicBezTo>
                <a:cubicBezTo>
                  <a:pt x="1539" y="1146"/>
                  <a:pt x="1548" y="1148"/>
                  <a:pt x="1557" y="1148"/>
                </a:cubicBezTo>
                <a:cubicBezTo>
                  <a:pt x="1565" y="1148"/>
                  <a:pt x="1574" y="1146"/>
                  <a:pt x="1583" y="1144"/>
                </a:cubicBezTo>
                <a:cubicBezTo>
                  <a:pt x="2458" y="852"/>
                  <a:pt x="2458" y="852"/>
                  <a:pt x="2458" y="852"/>
                </a:cubicBezTo>
                <a:cubicBezTo>
                  <a:pt x="2458" y="998"/>
                  <a:pt x="2458" y="998"/>
                  <a:pt x="2458" y="998"/>
                </a:cubicBezTo>
                <a:cubicBezTo>
                  <a:pt x="2362" y="1032"/>
                  <a:pt x="2294" y="1123"/>
                  <a:pt x="2294" y="1230"/>
                </a:cubicBezTo>
                <a:cubicBezTo>
                  <a:pt x="2294" y="1330"/>
                  <a:pt x="2354" y="1416"/>
                  <a:pt x="2440" y="1454"/>
                </a:cubicBezTo>
                <a:cubicBezTo>
                  <a:pt x="2296" y="2029"/>
                  <a:pt x="2296" y="2029"/>
                  <a:pt x="2296" y="2029"/>
                </a:cubicBezTo>
                <a:cubicBezTo>
                  <a:pt x="2290" y="2053"/>
                  <a:pt x="2296" y="2080"/>
                  <a:pt x="2311" y="2099"/>
                </a:cubicBezTo>
                <a:cubicBezTo>
                  <a:pt x="2327" y="2119"/>
                  <a:pt x="2351" y="2131"/>
                  <a:pt x="2376" y="2131"/>
                </a:cubicBezTo>
                <a:cubicBezTo>
                  <a:pt x="2704" y="2131"/>
                  <a:pt x="2704" y="2131"/>
                  <a:pt x="2704" y="2131"/>
                </a:cubicBezTo>
                <a:cubicBezTo>
                  <a:pt x="2729" y="2131"/>
                  <a:pt x="2753" y="2119"/>
                  <a:pt x="2768" y="2099"/>
                </a:cubicBezTo>
                <a:cubicBezTo>
                  <a:pt x="2784" y="2080"/>
                  <a:pt x="2789" y="2053"/>
                  <a:pt x="2783" y="2029"/>
                </a:cubicBezTo>
                <a:cubicBezTo>
                  <a:pt x="2639" y="1454"/>
                  <a:pt x="2639" y="1454"/>
                  <a:pt x="2639" y="1454"/>
                </a:cubicBezTo>
                <a:cubicBezTo>
                  <a:pt x="2725" y="1416"/>
                  <a:pt x="2785" y="1330"/>
                  <a:pt x="2785" y="1230"/>
                </a:cubicBezTo>
                <a:cubicBezTo>
                  <a:pt x="2785" y="1123"/>
                  <a:pt x="2717" y="1032"/>
                  <a:pt x="2622" y="998"/>
                </a:cubicBezTo>
                <a:cubicBezTo>
                  <a:pt x="2622" y="797"/>
                  <a:pt x="2622" y="797"/>
                  <a:pt x="2622" y="797"/>
                </a:cubicBezTo>
                <a:cubicBezTo>
                  <a:pt x="3057" y="652"/>
                  <a:pt x="3057" y="652"/>
                  <a:pt x="3057" y="652"/>
                </a:cubicBezTo>
                <a:cubicBezTo>
                  <a:pt x="3091" y="641"/>
                  <a:pt x="3113" y="610"/>
                  <a:pt x="3113" y="574"/>
                </a:cubicBezTo>
                <a:cubicBezTo>
                  <a:pt x="3113" y="539"/>
                  <a:pt x="3091" y="508"/>
                  <a:pt x="3057" y="497"/>
                </a:cubicBezTo>
                <a:close/>
              </a:path>
              <a:path h="2131" w="3113">
                <a:moveTo>
                  <a:pt x="2540" y="1148"/>
                </a:moveTo>
                <a:cubicBezTo>
                  <a:pt x="2585" y="1148"/>
                  <a:pt x="2621" y="1184"/>
                  <a:pt x="2621" y="1230"/>
                </a:cubicBezTo>
                <a:cubicBezTo>
                  <a:pt x="2621" y="1275"/>
                  <a:pt x="2585" y="1312"/>
                  <a:pt x="2540" y="1312"/>
                </a:cubicBezTo>
                <a:cubicBezTo>
                  <a:pt x="2494" y="1312"/>
                  <a:pt x="2458" y="1275"/>
                  <a:pt x="2458" y="1230"/>
                </a:cubicBezTo>
                <a:cubicBezTo>
                  <a:pt x="2458" y="1184"/>
                  <a:pt x="2494" y="1148"/>
                  <a:pt x="2540" y="1148"/>
                </a:cubicBezTo>
                <a:close/>
              </a:path>
              <a:path h="2131" w="3113">
                <a:moveTo>
                  <a:pt x="2481" y="1967"/>
                </a:moveTo>
                <a:cubicBezTo>
                  <a:pt x="2540" y="1731"/>
                  <a:pt x="2540" y="1731"/>
                  <a:pt x="2540" y="1731"/>
                </a:cubicBezTo>
                <a:cubicBezTo>
                  <a:pt x="2599" y="1967"/>
                  <a:pt x="2599" y="1967"/>
                  <a:pt x="2599" y="1967"/>
                </a:cubicBezTo>
                <a:cubicBezTo>
                  <a:pt x="2481" y="1967"/>
                  <a:pt x="2481" y="1967"/>
                  <a:pt x="2481" y="1967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1570" y="493"/>
                  <a:pt x="1570" y="493"/>
                  <a:pt x="1570" y="493"/>
                </a:cubicBezTo>
                <a:cubicBezTo>
                  <a:pt x="1525" y="486"/>
                  <a:pt x="1483" y="516"/>
                  <a:pt x="1476" y="561"/>
                </a:cubicBezTo>
                <a:cubicBezTo>
                  <a:pt x="1469" y="605"/>
                  <a:pt x="1499" y="648"/>
                  <a:pt x="1543" y="655"/>
                </a:cubicBezTo>
                <a:cubicBezTo>
                  <a:pt x="2201" y="765"/>
                  <a:pt x="2201" y="765"/>
                  <a:pt x="2201" y="765"/>
                </a:cubicBezTo>
                <a:cubicBezTo>
                  <a:pt x="1557" y="979"/>
                  <a:pt x="1557" y="979"/>
                  <a:pt x="1557" y="979"/>
                </a:cubicBezTo>
                <a:cubicBezTo>
                  <a:pt x="341" y="574"/>
                  <a:pt x="341" y="574"/>
                  <a:pt x="341" y="574"/>
                </a:cubicBezTo>
                <a:cubicBezTo>
                  <a:pt x="1557" y="169"/>
                  <a:pt x="1557" y="169"/>
                  <a:pt x="1557" y="169"/>
                </a:cubicBezTo>
                <a:cubicBezTo>
                  <a:pt x="2772" y="574"/>
                  <a:pt x="2772" y="574"/>
                  <a:pt x="2772" y="574"/>
                </a:cubicBezTo>
                <a:cubicBezTo>
                  <a:pt x="2533" y="654"/>
                  <a:pt x="2533" y="654"/>
                  <a:pt x="2533" y="654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2533" y="654"/>
                  <a:pt x="2533" y="654"/>
                  <a:pt x="2533" y="654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8349518" y="4113377"/>
            <a:ext cx="2667184" cy="2342197"/>
          </a:xfrm>
          <a:prstGeom prst="rect">
            <a:avLst/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AutoShape 3" id="3"/>
          <p:cNvSpPr/>
          <p:nvPr/>
        </p:nvSpPr>
        <p:spPr>
          <a:xfrm rot="0">
            <a:off x="5683009" y="4563385"/>
            <a:ext cx="2673668" cy="1892331"/>
          </a:xfrm>
          <a:prstGeom prst="rect">
            <a:avLst/>
          </a:prstGeom>
          <a:solidFill>
            <a:schemeClr val="accent5">
              <a:alpha val="100000"/>
            </a:schemeClr>
          </a:solidFill>
          <a:ln/>
        </p:spPr>
      </p:sp>
      <p:sp>
        <p:nvSpPr>
          <p:cNvPr name="AutoShape 4" id="4"/>
          <p:cNvSpPr/>
          <p:nvPr/>
        </p:nvSpPr>
        <p:spPr>
          <a:xfrm rot="0">
            <a:off x="3025272" y="4984658"/>
            <a:ext cx="2648212" cy="1480583"/>
          </a:xfrm>
          <a:prstGeom prst="rect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5" id="5"/>
          <p:cNvSpPr/>
          <p:nvPr/>
        </p:nvSpPr>
        <p:spPr>
          <a:xfrm rot="0">
            <a:off x="369162" y="5278983"/>
            <a:ext cx="2656522" cy="1186257"/>
          </a:xfrm>
          <a:prstGeom prst="rect">
            <a:avLst/>
          </a:prstGeom>
          <a:solidFill>
            <a:schemeClr val="accent4">
              <a:alpha val="100000"/>
            </a:schemeClr>
          </a:solidFill>
          <a:ln/>
        </p:spPr>
      </p:sp>
      <p:sp>
        <p:nvSpPr>
          <p:cNvPr name="Freeform 6" id="6"/>
          <p:cNvSpPr/>
          <p:nvPr/>
        </p:nvSpPr>
        <p:spPr>
          <a:xfrm rot="0">
            <a:off x="11016137" y="3131801"/>
            <a:ext cx="809675" cy="3324225"/>
          </a:xfrm>
          <a:custGeom>
            <a:avLst/>
            <a:gdLst/>
            <a:ahLst/>
            <a:cxnLst/>
            <a:rect r="r" b="b" t="t" l="l"/>
            <a:pathLst>
              <a:path h="3285816" w="809675">
                <a:moveTo>
                  <a:pt x="0" y="962526"/>
                </a:moveTo>
                <a:lnTo>
                  <a:pt x="802800" y="0"/>
                </a:lnTo>
                <a:cubicBezTo>
                  <a:pt x="805092" y="1095272"/>
                  <a:pt x="807383" y="1207392"/>
                  <a:pt x="809675" y="2302664"/>
                </a:cubicBezTo>
                <a:lnTo>
                  <a:pt x="0" y="3285816"/>
                </a:lnTo>
                <a:lnTo>
                  <a:pt x="0" y="962526"/>
                </a:lnTo>
              </a:path>
            </a:pathLst>
          </a:custGeom>
          <a:solidFill>
            <a:schemeClr val="accent3">
              <a:alpha val="100000"/>
            </a:schemeClr>
          </a:solidFill>
          <a:ln/>
        </p:spPr>
      </p:sp>
      <p:sp>
        <p:nvSpPr>
          <p:cNvPr name="AutoShape 7" id="7"/>
          <p:cNvSpPr/>
          <p:nvPr/>
        </p:nvSpPr>
        <p:spPr>
          <a:xfrm rot="0">
            <a:off x="369165" y="6450392"/>
            <a:ext cx="2691410" cy="65684"/>
          </a:xfrm>
          <a:prstGeom prst="rect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8" id="8"/>
          <p:cNvSpPr/>
          <p:nvPr/>
        </p:nvSpPr>
        <p:spPr>
          <a:xfrm rot="0">
            <a:off x="369165" y="4984658"/>
            <a:ext cx="2656522" cy="432000"/>
          </a:xfrm>
          <a:prstGeom prst="rect">
            <a:avLst/>
          </a:prstGeom>
          <a:solidFill>
            <a:schemeClr val="accent4">
              <a:alpha val="10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369164" y="4032526"/>
            <a:ext cx="3459933" cy="952454"/>
          </a:xfrm>
          <a:prstGeom prst="parallelogram">
            <a:avLst>
              <a:gd fmla="val 84121" name="adj"/>
            </a:avLst>
          </a:prstGeom>
          <a:solidFill>
            <a:schemeClr val="accent4">
              <a:alpha val="100000"/>
            </a:schemeClr>
          </a:solidFill>
          <a:ln/>
        </p:spPr>
      </p:sp>
      <p:sp>
        <p:nvSpPr>
          <p:cNvPr name="AutoShape 10" id="10"/>
          <p:cNvSpPr/>
          <p:nvPr/>
        </p:nvSpPr>
        <p:spPr>
          <a:xfrm rot="0">
            <a:off x="3026181" y="4554184"/>
            <a:ext cx="2660324" cy="441960"/>
          </a:xfrm>
          <a:prstGeom prst="rect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11" id="11"/>
          <p:cNvSpPr/>
          <p:nvPr/>
        </p:nvSpPr>
        <p:spPr>
          <a:xfrm rot="0">
            <a:off x="3029489" y="3601406"/>
            <a:ext cx="3459933" cy="952454"/>
          </a:xfrm>
          <a:prstGeom prst="parallelogram">
            <a:avLst>
              <a:gd fmla="val 84121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12" id="12"/>
          <p:cNvSpPr/>
          <p:nvPr/>
        </p:nvSpPr>
        <p:spPr>
          <a:xfrm rot="0">
            <a:off x="5689194" y="4153908"/>
            <a:ext cx="2660324" cy="432000"/>
          </a:xfrm>
          <a:prstGeom prst="rect">
            <a:avLst/>
          </a:prstGeom>
          <a:solidFill>
            <a:schemeClr val="accent5">
              <a:alpha val="100000"/>
            </a:schemeClr>
          </a:solidFill>
          <a:ln/>
        </p:spPr>
      </p:sp>
      <p:sp>
        <p:nvSpPr>
          <p:cNvPr name="AutoShape 13" id="13"/>
          <p:cNvSpPr/>
          <p:nvPr/>
        </p:nvSpPr>
        <p:spPr>
          <a:xfrm rot="0">
            <a:off x="5692534" y="3205150"/>
            <a:ext cx="3459933" cy="952454"/>
          </a:xfrm>
          <a:prstGeom prst="parallelogram">
            <a:avLst>
              <a:gd fmla="val 84121" name="adj"/>
            </a:avLst>
          </a:prstGeom>
          <a:solidFill>
            <a:schemeClr val="accent5">
              <a:alpha val="100000"/>
            </a:schemeClr>
          </a:solidFill>
          <a:ln/>
        </p:spPr>
      </p:sp>
      <p:sp>
        <p:nvSpPr>
          <p:cNvPr name="AutoShape 14" id="14"/>
          <p:cNvSpPr/>
          <p:nvPr/>
        </p:nvSpPr>
        <p:spPr>
          <a:xfrm rot="0">
            <a:off x="8359043" y="3681377"/>
            <a:ext cx="2660324" cy="485752"/>
          </a:xfrm>
          <a:prstGeom prst="rect">
            <a:avLst/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AutoShape 15" id="15"/>
          <p:cNvSpPr/>
          <p:nvPr/>
        </p:nvSpPr>
        <p:spPr>
          <a:xfrm rot="0">
            <a:off x="8356354" y="2738041"/>
            <a:ext cx="3459933" cy="952454"/>
          </a:xfrm>
          <a:prstGeom prst="parallelogram">
            <a:avLst>
              <a:gd fmla="val 84121" name="adj"/>
            </a:avLst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Freeform 16" id="16"/>
          <p:cNvSpPr/>
          <p:nvPr/>
        </p:nvSpPr>
        <p:spPr>
          <a:xfrm rot="0">
            <a:off x="11016678" y="2734594"/>
            <a:ext cx="800384" cy="1388307"/>
          </a:xfrm>
          <a:custGeom>
            <a:avLst/>
            <a:gdLst/>
            <a:ahLst/>
            <a:cxnLst/>
            <a:rect r="r" b="b" t="t" l="l"/>
            <a:pathLst>
              <a:path h="1388307" w="800384">
                <a:moveTo>
                  <a:pt x="0" y="947475"/>
                </a:moveTo>
                <a:lnTo>
                  <a:pt x="799773" y="0"/>
                </a:lnTo>
                <a:cubicBezTo>
                  <a:pt x="801890" y="229192"/>
                  <a:pt x="797657" y="184390"/>
                  <a:pt x="799774" y="413582"/>
                </a:cubicBezTo>
                <a:lnTo>
                  <a:pt x="0" y="1388307"/>
                </a:lnTo>
                <a:lnTo>
                  <a:pt x="0" y="947475"/>
                </a:lnTo>
              </a:path>
            </a:pathLst>
          </a:custGeom>
          <a:solidFill>
            <a:schemeClr val="accent3">
              <a:alpha val="100000"/>
            </a:schemeClr>
          </a:solidFill>
          <a:ln/>
        </p:spPr>
      </p:sp>
      <p:sp>
        <p:nvSpPr>
          <p:cNvPr name="AutoShape 17" id="17"/>
          <p:cNvSpPr/>
          <p:nvPr/>
        </p:nvSpPr>
        <p:spPr>
          <a:xfrm rot="0">
            <a:off x="1463902" y="4221433"/>
            <a:ext cx="793807" cy="841384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none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defRPr/>
            </a:pPr>
            <a:r>
              <a:rPr lang="en-US" sz="3999">
                <a:solidFill>
                  <a:srgbClr val="FBFAFA">
                    <a:alpha val="100000"/>
                  </a:srgbClr>
                </a:solidFill>
                <a:effectLst>
                  <a:outerShdw dir="20280000" blurRad="60007" dist="38100">
                    <a:srgbClr val="000000">
                      <a:alpha val="23000"/>
                    </a:srgbClr>
                  </a:outerShdw>
                </a:effectLst>
                <a:latin typeface="OPPOSans H"/>
                <a:ea typeface="OPPOSans H"/>
                <a:cs typeface="OPPOSans H"/>
              </a:rPr>
              <a:t>01</a:t>
            </a:r>
            <a:endParaRPr lang="en-US" sz="1100"/>
          </a:p>
        </p:txBody>
      </p:sp>
      <p:sp>
        <p:nvSpPr>
          <p:cNvPr name="AutoShape 18" id="18"/>
          <p:cNvSpPr/>
          <p:nvPr/>
        </p:nvSpPr>
        <p:spPr>
          <a:xfrm rot="0">
            <a:off x="4099198" y="3793625"/>
            <a:ext cx="880369" cy="841384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none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defRPr/>
            </a:pPr>
            <a:r>
              <a:rPr lang="en-US" sz="3999">
                <a:solidFill>
                  <a:srgbClr val="FBF9F9">
                    <a:alpha val="100000"/>
                  </a:srgbClr>
                </a:solidFill>
                <a:effectLst>
                  <a:outerShdw dir="20280000" blurRad="60007" dist="38100">
                    <a:srgbClr val="000000">
                      <a:alpha val="23000"/>
                    </a:srgbClr>
                  </a:outerShdw>
                </a:effectLst>
                <a:latin typeface="OPPOSans H"/>
                <a:ea typeface="OPPOSans H"/>
                <a:cs typeface="OPPOSans H"/>
              </a:rPr>
              <a:t>02</a:t>
            </a:r>
            <a:endParaRPr lang="en-US" sz="1100"/>
          </a:p>
        </p:txBody>
      </p:sp>
      <p:sp>
        <p:nvSpPr>
          <p:cNvPr name="AutoShape 19" id="19"/>
          <p:cNvSpPr/>
          <p:nvPr/>
        </p:nvSpPr>
        <p:spPr>
          <a:xfrm rot="0">
            <a:off x="6754739" y="3368333"/>
            <a:ext cx="880369" cy="841384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none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defRPr/>
            </a:pPr>
            <a:r>
              <a:rPr lang="en-US" sz="3999">
                <a:solidFill>
                  <a:srgbClr val="FFFBFB">
                    <a:alpha val="100000"/>
                  </a:srgbClr>
                </a:solidFill>
                <a:effectLst>
                  <a:outerShdw dir="20280000" blurRad="60007" dist="38100">
                    <a:srgbClr val="000000">
                      <a:alpha val="23000"/>
                    </a:srgbClr>
                  </a:outerShdw>
                </a:effectLst>
                <a:latin typeface="OPPOSans H"/>
                <a:ea typeface="OPPOSans H"/>
                <a:cs typeface="OPPOSans H"/>
              </a:rPr>
              <a:t>03</a:t>
            </a:r>
            <a:endParaRPr lang="en-US" sz="1100"/>
          </a:p>
        </p:txBody>
      </p:sp>
      <p:sp>
        <p:nvSpPr>
          <p:cNvPr name="AutoShape 20" id="20"/>
          <p:cNvSpPr/>
          <p:nvPr/>
        </p:nvSpPr>
        <p:spPr>
          <a:xfrm rot="0">
            <a:off x="9499340" y="2914228"/>
            <a:ext cx="880369" cy="841384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none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defRPr/>
            </a:pPr>
            <a:r>
              <a:rPr lang="en-US" sz="3999">
                <a:solidFill>
                  <a:srgbClr val="FFFBFB">
                    <a:alpha val="100000"/>
                  </a:srgbClr>
                </a:solidFill>
                <a:effectLst>
                  <a:outerShdw dir="20280000" blurRad="60007" dist="38100">
                    <a:srgbClr val="000000">
                      <a:alpha val="23000"/>
                    </a:srgbClr>
                  </a:outerShdw>
                </a:effectLst>
                <a:latin typeface="OPPOSans H"/>
                <a:ea typeface="OPPOSans H"/>
                <a:cs typeface="OPPOSans H"/>
              </a:rPr>
              <a:t>04</a:t>
            </a:r>
            <a:endParaRPr lang="en-US" sz="1100"/>
          </a:p>
        </p:txBody>
      </p:sp>
      <p:cxnSp>
        <p:nvCxnSpPr>
          <p:cNvPr name="Connector 21" id="21"/>
          <p:cNvCxnSpPr/>
          <p:nvPr/>
        </p:nvCxnSpPr>
        <p:spPr>
          <a:xfrm>
            <a:off x="3045098" y="5381822"/>
            <a:ext cx="0" cy="1115839"/>
          </a:xfrm>
          <a:prstGeom prst="line">
            <a:avLst/>
          </a:prstGeom>
          <a:ln w="6350">
            <a:solidFill>
              <a:schemeClr val="accent3"/>
            </a:solidFill>
            <a:prstDash val="dash"/>
            <a:headEnd type="none"/>
            <a:tailEnd type="none"/>
          </a:ln>
        </p:spPr>
        <p:style>
          <a:lnRef idx="0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name="Connector 22" id="22"/>
          <p:cNvCxnSpPr/>
          <p:nvPr/>
        </p:nvCxnSpPr>
        <p:spPr>
          <a:xfrm>
            <a:off x="5692534" y="4984658"/>
            <a:ext cx="0" cy="1513003"/>
          </a:xfrm>
          <a:prstGeom prst="line">
            <a:avLst/>
          </a:prstGeom>
          <a:ln w="6350">
            <a:solidFill>
              <a:schemeClr val="accent3"/>
            </a:solidFill>
            <a:prstDash val="dash"/>
            <a:headEnd type="none"/>
            <a:tailEnd type="none"/>
          </a:ln>
        </p:spPr>
        <p:style>
          <a:lnRef idx="0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name="Connector 23" id="23"/>
          <p:cNvCxnSpPr/>
          <p:nvPr/>
        </p:nvCxnSpPr>
        <p:spPr>
          <a:xfrm>
            <a:off x="8347244" y="4553860"/>
            <a:ext cx="0" cy="1943801"/>
          </a:xfrm>
          <a:prstGeom prst="line">
            <a:avLst/>
          </a:prstGeom>
          <a:ln w="6350">
            <a:solidFill>
              <a:schemeClr val="accent3"/>
            </a:solidFill>
            <a:prstDash val="dash"/>
            <a:headEnd type="none"/>
            <a:tailEnd type="none"/>
          </a:ln>
        </p:spPr>
        <p:style>
          <a:lnRef idx="0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name="Freeform 24" id="24"/>
          <p:cNvSpPr/>
          <p:nvPr/>
        </p:nvSpPr>
        <p:spPr>
          <a:xfrm rot="0">
            <a:off x="10988492" y="5469106"/>
            <a:ext cx="826113" cy="1046969"/>
          </a:xfrm>
          <a:custGeom>
            <a:avLst/>
            <a:gdLst/>
            <a:ahLst/>
            <a:cxnLst/>
            <a:rect r="r" b="b" t="t" l="l"/>
            <a:pathLst>
              <a:path h="1046969" w="826113">
                <a:moveTo>
                  <a:pt x="0" y="981285"/>
                </a:moveTo>
                <a:lnTo>
                  <a:pt x="826112" y="0"/>
                </a:lnTo>
                <a:cubicBezTo>
                  <a:pt x="826183" y="25352"/>
                  <a:pt x="822866" y="37156"/>
                  <a:pt x="822937" y="62508"/>
                </a:cubicBezTo>
                <a:lnTo>
                  <a:pt x="0" y="1046969"/>
                </a:lnTo>
                <a:lnTo>
                  <a:pt x="0" y="981285"/>
                </a:lnTo>
              </a:path>
            </a:pathLst>
          </a:custGeom>
          <a:solidFill>
            <a:schemeClr val="accent3">
              <a:alpha val="100000"/>
            </a:schemeClr>
          </a:solidFill>
          <a:ln/>
        </p:spPr>
      </p:sp>
      <p:sp>
        <p:nvSpPr>
          <p:cNvPr name="TextBox 25" id="25"/>
          <p:cNvSpPr txBox="true"/>
          <p:nvPr/>
        </p:nvSpPr>
        <p:spPr>
          <a:xfrm rot="0">
            <a:off x="688855" y="5625443"/>
            <a:ext cx="2049780" cy="81534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全面评估现有室外空间布局，了解其功能性、利用率及舒适度，为后续规划打下基础。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347735" y="5269652"/>
            <a:ext cx="2049780" cy="634365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根据评估，确定需调整或新增的空间区域，以及需强化的功能和舒适度要求。</a:t>
            </a:r>
          </a:p>
        </p:txBody>
      </p:sp>
      <p:sp>
        <p:nvSpPr>
          <p:cNvPr name="AutoShape 27" id="27"/>
          <p:cNvSpPr/>
          <p:nvPr/>
        </p:nvSpPr>
        <p:spPr>
          <a:xfrm rot="0">
            <a:off x="369161" y="1157327"/>
            <a:ext cx="7955331" cy="546259"/>
          </a:xfrm>
          <a:prstGeom prst="rect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28" id="28"/>
          <p:cNvSpPr txBox="true"/>
          <p:nvPr/>
        </p:nvSpPr>
        <p:spPr>
          <a:xfrm rot="0" flipH="true">
            <a:off x="457835" y="1317625"/>
            <a:ext cx="2562225" cy="2286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4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空间区域选址</a:t>
            </a:r>
          </a:p>
        </p:txBody>
      </p:sp>
      <p:sp>
        <p:nvSpPr>
          <p:cNvPr name="TextBox 29" id="29"/>
          <p:cNvSpPr txBox="true"/>
          <p:nvPr/>
        </p:nvSpPr>
        <p:spPr>
          <a:xfrm rot="0" flipH="true">
            <a:off x="5715000" y="1322705"/>
            <a:ext cx="2590800" cy="2286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4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空间使用管理</a:t>
            </a:r>
          </a:p>
        </p:txBody>
      </p:sp>
      <p:sp>
        <p:nvSpPr>
          <p:cNvPr name="AutoShape 30" id="30"/>
          <p:cNvSpPr/>
          <p:nvPr/>
        </p:nvSpPr>
        <p:spPr>
          <a:xfrm rot="0">
            <a:off x="8356236" y="1157327"/>
            <a:ext cx="3472771" cy="546259"/>
          </a:xfrm>
          <a:prstGeom prst="rect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31" id="31"/>
          <p:cNvSpPr txBox="true"/>
          <p:nvPr/>
        </p:nvSpPr>
        <p:spPr>
          <a:xfrm rot="0" flipH="true">
            <a:off x="8392795" y="1322705"/>
            <a:ext cx="3419475" cy="2286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4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空间文化氛围</a:t>
            </a:r>
          </a:p>
        </p:txBody>
      </p:sp>
      <p:sp>
        <p:nvSpPr>
          <p:cNvPr name="TextBox 32" id="32"/>
          <p:cNvSpPr txBox="true"/>
          <p:nvPr/>
        </p:nvSpPr>
        <p:spPr>
          <a:xfrm rot="0" flipH="true">
            <a:off x="3061335" y="1322705"/>
            <a:ext cx="2562225" cy="2286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4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空间功能完善</a:t>
            </a:r>
          </a:p>
        </p:txBody>
      </p:sp>
      <p:sp>
        <p:nvSpPr>
          <p:cNvPr name="AutoShape 33" id="33"/>
          <p:cNvSpPr/>
          <p:nvPr/>
        </p:nvSpPr>
        <p:spPr>
          <a:xfrm rot="0">
            <a:off x="4162618" y="1600748"/>
            <a:ext cx="368416" cy="189208"/>
          </a:xfrm>
          <a:prstGeom prst="diamond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34" id="34"/>
          <p:cNvSpPr/>
          <p:nvPr/>
        </p:nvSpPr>
        <p:spPr>
          <a:xfrm rot="0">
            <a:off x="9781176" y="2838635"/>
            <a:ext cx="991305" cy="255600"/>
          </a:xfrm>
          <a:prstGeom prst="ellipse">
            <a:avLst/>
          </a:prstGeom>
          <a:gradFill>
            <a:gsLst>
              <a:gs pos="7000">
                <a:schemeClr val="accent1">
                  <a:alpha val="100000"/>
                  <a:lumMod val="5000"/>
                  <a:lumOff val="95000"/>
                </a:schemeClr>
              </a:gs>
              <a:gs pos="93000">
                <a:schemeClr val="accent1">
                  <a:alpha val="100000"/>
                  <a:lumMod val="30000"/>
                  <a:lumOff val="70000"/>
                </a:schemeClr>
              </a:gs>
            </a:gsLst>
            <a:lin ang="5400000"/>
          </a:gradFill>
          <a:ln w="22225">
            <a:gradFill>
              <a:gsLst>
                <a:gs pos="0">
                  <a:schemeClr val="accent1">
                    <a:alpha val="100000"/>
                    <a:lumMod val="5000"/>
                    <a:lumOff val="95000"/>
                  </a:schemeClr>
                </a:gs>
                <a:gs pos="100000">
                  <a:schemeClr val="accent1">
                    <a:alpha val="100000"/>
                    <a:lumMod val="30000"/>
                    <a:lumOff val="70000"/>
                  </a:schemeClr>
                </a:gs>
              </a:gsLst>
              <a:lin ang="5400000"/>
            </a:gradFill>
            <a:prstDash val="solid"/>
          </a:ln>
        </p:spPr>
      </p:sp>
      <p:sp>
        <p:nvSpPr>
          <p:cNvPr name="AutoShape 35" id="35"/>
          <p:cNvSpPr/>
          <p:nvPr/>
        </p:nvSpPr>
        <p:spPr>
          <a:xfrm rot="0">
            <a:off x="1656643" y="4150787"/>
            <a:ext cx="992308" cy="255859"/>
          </a:xfrm>
          <a:prstGeom prst="ellipse">
            <a:avLst/>
          </a:prstGeom>
          <a:gradFill>
            <a:gsLst>
              <a:gs pos="2000">
                <a:schemeClr val="accent1">
                  <a:alpha val="100000"/>
                  <a:lumMod val="5000"/>
                  <a:lumOff val="95000"/>
                </a:schemeClr>
              </a:gs>
              <a:gs pos="92000">
                <a:schemeClr val="accent1">
                  <a:alpha val="100000"/>
                  <a:lumMod val="30000"/>
                  <a:lumOff val="70000"/>
                </a:schemeClr>
              </a:gs>
            </a:gsLst>
            <a:lin ang="5400000"/>
          </a:gradFill>
          <a:ln w="19050">
            <a:gradFill>
              <a:gsLst>
                <a:gs pos="0">
                  <a:schemeClr val="accent1">
                    <a:alpha val="52000"/>
                    <a:lumMod val="5000"/>
                    <a:lumOff val="95000"/>
                  </a:schemeClr>
                </a:gs>
                <a:gs pos="100000">
                  <a:schemeClr val="accent1">
                    <a:alpha val="100000"/>
                    <a:lumMod val="30000"/>
                    <a:lumOff val="70000"/>
                  </a:schemeClr>
                </a:gs>
              </a:gsLst>
              <a:lin ang="5400000"/>
            </a:gradFill>
            <a:prstDash val="solid"/>
          </a:ln>
        </p:spPr>
      </p:sp>
      <p:sp>
        <p:nvSpPr>
          <p:cNvPr name="AutoShape 36" id="36"/>
          <p:cNvSpPr/>
          <p:nvPr/>
        </p:nvSpPr>
        <p:spPr>
          <a:xfrm rot="0">
            <a:off x="4372312" y="3678953"/>
            <a:ext cx="992308" cy="255859"/>
          </a:xfrm>
          <a:prstGeom prst="ellipse">
            <a:avLst/>
          </a:prstGeom>
          <a:gradFill>
            <a:gsLst>
              <a:gs pos="2000">
                <a:schemeClr val="accent1">
                  <a:alpha val="100000"/>
                  <a:lumMod val="5000"/>
                  <a:lumOff val="95000"/>
                </a:schemeClr>
              </a:gs>
              <a:gs pos="92000">
                <a:schemeClr val="accent1">
                  <a:alpha val="100000"/>
                  <a:lumMod val="30000"/>
                  <a:lumOff val="70000"/>
                </a:schemeClr>
              </a:gs>
            </a:gsLst>
            <a:lin ang="5400000"/>
          </a:gradFill>
          <a:ln w="19050">
            <a:gradFill>
              <a:gsLst>
                <a:gs pos="0">
                  <a:schemeClr val="accent1">
                    <a:alpha val="52000"/>
                    <a:lumMod val="5000"/>
                    <a:lumOff val="95000"/>
                  </a:schemeClr>
                </a:gs>
                <a:gs pos="100000">
                  <a:schemeClr val="accent1">
                    <a:alpha val="100000"/>
                    <a:lumMod val="30000"/>
                    <a:lumOff val="70000"/>
                  </a:schemeClr>
                </a:gs>
              </a:gsLst>
              <a:lin ang="5400000"/>
            </a:gradFill>
            <a:prstDash val="solid"/>
          </a:ln>
        </p:spPr>
      </p:sp>
      <p:sp>
        <p:nvSpPr>
          <p:cNvPr name="AutoShape 37" id="37"/>
          <p:cNvSpPr/>
          <p:nvPr/>
        </p:nvSpPr>
        <p:spPr>
          <a:xfrm rot="0">
            <a:off x="7088974" y="3318069"/>
            <a:ext cx="992308" cy="255859"/>
          </a:xfrm>
          <a:prstGeom prst="ellipse">
            <a:avLst/>
          </a:prstGeom>
          <a:gradFill>
            <a:gsLst>
              <a:gs pos="2000">
                <a:schemeClr val="accent1">
                  <a:alpha val="100000"/>
                  <a:lumMod val="5000"/>
                  <a:lumOff val="95000"/>
                </a:schemeClr>
              </a:gs>
              <a:gs pos="92000">
                <a:schemeClr val="accent1">
                  <a:alpha val="100000"/>
                  <a:lumMod val="30000"/>
                  <a:lumOff val="70000"/>
                </a:schemeClr>
              </a:gs>
            </a:gsLst>
            <a:lin ang="5400000"/>
          </a:gradFill>
          <a:ln w="19050">
            <a:gradFill>
              <a:gsLst>
                <a:gs pos="0">
                  <a:schemeClr val="accent1">
                    <a:alpha val="52000"/>
                    <a:lumMod val="5000"/>
                    <a:lumOff val="95000"/>
                  </a:schemeClr>
                </a:gs>
                <a:gs pos="100000">
                  <a:schemeClr val="accent1">
                    <a:alpha val="100000"/>
                    <a:lumMod val="30000"/>
                    <a:lumOff val="70000"/>
                  </a:schemeClr>
                </a:gs>
              </a:gsLst>
              <a:lin ang="5400000"/>
            </a:gradFill>
            <a:prstDash val="solid"/>
          </a:ln>
        </p:spPr>
      </p:sp>
      <p:sp>
        <p:nvSpPr>
          <p:cNvPr name="AutoShape 38" id="38"/>
          <p:cNvSpPr/>
          <p:nvPr/>
        </p:nvSpPr>
        <p:spPr>
          <a:xfrm rot="0">
            <a:off x="362839" y="1988761"/>
            <a:ext cx="687450" cy="687450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39" id="39"/>
          <p:cNvSpPr txBox="true"/>
          <p:nvPr/>
        </p:nvSpPr>
        <p:spPr>
          <a:xfrm rot="0" flipH="true">
            <a:off x="1181432" y="2298654"/>
            <a:ext cx="3209925" cy="3619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经以下四阶段规划，可优化空间功能划分，为宿舍楼提供舒适环境。</a:t>
            </a:r>
          </a:p>
        </p:txBody>
      </p:sp>
      <p:sp>
        <p:nvSpPr>
          <p:cNvPr name="TextBox 40" id="40"/>
          <p:cNvSpPr txBox="true"/>
          <p:nvPr/>
        </p:nvSpPr>
        <p:spPr>
          <a:xfrm rot="0" flipH="true">
            <a:off x="1181735" y="1988820"/>
            <a:ext cx="2981325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550">
                <a:solidFill>
                  <a:schemeClr val="accent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空间规划启动</a:t>
            </a:r>
          </a:p>
        </p:txBody>
      </p:sp>
      <p:sp>
        <p:nvSpPr>
          <p:cNvPr name="AutoShape 41" id="41"/>
          <p:cNvSpPr/>
          <p:nvPr/>
        </p:nvSpPr>
        <p:spPr>
          <a:xfrm rot="0">
            <a:off x="8324493" y="6450392"/>
            <a:ext cx="2664000" cy="65684"/>
          </a:xfrm>
          <a:prstGeom prst="rect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42" id="42"/>
          <p:cNvSpPr/>
          <p:nvPr/>
        </p:nvSpPr>
        <p:spPr>
          <a:xfrm rot="0">
            <a:off x="3047051" y="6450392"/>
            <a:ext cx="2691410" cy="65684"/>
          </a:xfrm>
          <a:prstGeom prst="rect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43" id="43"/>
          <p:cNvSpPr/>
          <p:nvPr/>
        </p:nvSpPr>
        <p:spPr>
          <a:xfrm rot="0">
            <a:off x="5701761" y="6450392"/>
            <a:ext cx="2691410" cy="65684"/>
          </a:xfrm>
          <a:prstGeom prst="rect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44" id="44"/>
          <p:cNvSpPr txBox="true"/>
          <p:nvPr/>
        </p:nvSpPr>
        <p:spPr>
          <a:xfrm rot="0">
            <a:off x="8657817" y="4500794"/>
            <a:ext cx="2049780" cy="81534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DFAFA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依照规划，逐步推进室外空间布局调整，确保各项改进按期高质量完成。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8657817" y="5378923"/>
            <a:ext cx="2049780" cy="81534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DFAFA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建立监督机制，定期检查空间使用情况，确保布局持续优化，满足居民需求。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6000342" y="4856124"/>
            <a:ext cx="2049780" cy="634365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结合需求，制定详细的室外空间布局规划，包括设计图、预算和实施时间表。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000342" y="5554691"/>
            <a:ext cx="2049780" cy="634365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2ECEC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针对各空间功能，设计相关活动方案，提升居民对空间的满意度和归属感。</a:t>
            </a:r>
          </a:p>
        </p:txBody>
      </p:sp>
      <p:sp>
        <p:nvSpPr>
          <p:cNvPr name="Freeform 48" id="48"/>
          <p:cNvSpPr/>
          <p:nvPr/>
        </p:nvSpPr>
        <p:spPr>
          <a:xfrm rot="0">
            <a:off x="3024400" y="1317744"/>
            <a:ext cx="6350" cy="225425"/>
          </a:xfrm>
          <a:custGeom>
            <a:avLst/>
            <a:gdLst/>
            <a:ahLst/>
            <a:cxnLst/>
            <a:rect r="r" b="b" t="t" l="l"/>
            <a:pathLst>
              <a:path h="225425" w="6350">
                <a:moveTo>
                  <a:pt x="0" y="0"/>
                </a:moveTo>
                <a:lnTo>
                  <a:pt x="0" y="225425"/>
                </a:lnTo>
              </a:path>
            </a:pathLst>
          </a:custGeom>
          <a:noFill/>
          <a:ln w="12700">
            <a:solidFill>
              <a:srgbClr val="FFFFFF">
                <a:alpha val="100000"/>
              </a:srgbClr>
            </a:solidFill>
            <a:prstDash val="solid"/>
          </a:ln>
        </p:spPr>
      </p:sp>
      <p:sp>
        <p:nvSpPr>
          <p:cNvPr name="Freeform 49" id="49"/>
          <p:cNvSpPr/>
          <p:nvPr/>
        </p:nvSpPr>
        <p:spPr>
          <a:xfrm rot="0">
            <a:off x="5661857" y="1317744"/>
            <a:ext cx="6350" cy="225425"/>
          </a:xfrm>
          <a:custGeom>
            <a:avLst/>
            <a:gdLst/>
            <a:ahLst/>
            <a:cxnLst/>
            <a:rect r="r" b="b" t="t" l="l"/>
            <a:pathLst>
              <a:path h="225425" w="6350">
                <a:moveTo>
                  <a:pt x="0" y="0"/>
                </a:moveTo>
                <a:lnTo>
                  <a:pt x="0" y="225425"/>
                </a:lnTo>
              </a:path>
            </a:pathLst>
          </a:custGeom>
          <a:noFill/>
          <a:ln w="12700">
            <a:solidFill>
              <a:srgbClr val="FFFFFF">
                <a:alpha val="100000"/>
              </a:srgbClr>
            </a:solidFill>
            <a:prstDash val="solid"/>
          </a:ln>
        </p:spPr>
      </p:sp>
      <p:sp>
        <p:nvSpPr>
          <p:cNvPr name="AutoShape 50" id="50"/>
          <p:cNvSpPr/>
          <p:nvPr/>
        </p:nvSpPr>
        <p:spPr>
          <a:xfrm rot="0">
            <a:off x="9908413" y="1600748"/>
            <a:ext cx="368416" cy="189208"/>
          </a:xfrm>
          <a:prstGeom prst="diamond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51" id="51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室外空间布局及功能划分</a:t>
            </a:r>
          </a:p>
        </p:txBody>
      </p:sp>
      <p:sp>
        <p:nvSpPr>
          <p:cNvPr name="Freeform 52" id="52"/>
          <p:cNvSpPr/>
          <p:nvPr/>
        </p:nvSpPr>
        <p:spPr>
          <a:xfrm rot="0">
            <a:off x="528646" y="2172277"/>
            <a:ext cx="339468" cy="339468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116843" y="182880"/>
                </a:moveTo>
                <a:lnTo>
                  <a:pt x="30480" y="182880"/>
                </a:lnTo>
                <a:lnTo>
                  <a:pt x="30480" y="304800"/>
                </a:lnTo>
                <a:lnTo>
                  <a:pt x="0" y="304800"/>
                </a:lnTo>
                <a:lnTo>
                  <a:pt x="0" y="0"/>
                </a:lnTo>
                <a:lnTo>
                  <a:pt x="182880" y="0"/>
                </a:lnTo>
                <a:lnTo>
                  <a:pt x="187957" y="30480"/>
                </a:lnTo>
                <a:lnTo>
                  <a:pt x="304800" y="30480"/>
                </a:lnTo>
                <a:lnTo>
                  <a:pt x="259080" y="121920"/>
                </a:lnTo>
                <a:lnTo>
                  <a:pt x="304800" y="213360"/>
                </a:lnTo>
                <a:lnTo>
                  <a:pt x="121920" y="213360"/>
                </a:lnTo>
                <a:lnTo>
                  <a:pt x="116843" y="182880"/>
                </a:ln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  <p:sp>
        <p:nvSpPr>
          <p:cNvPr name="TextBox 53" id="53"/>
          <p:cNvSpPr txBox="true"/>
          <p:nvPr/>
        </p:nvSpPr>
        <p:spPr>
          <a:xfrm rot="0">
            <a:off x="1430560" y="5119592"/>
            <a:ext cx="1543050" cy="2000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rgbClr val="FDFCFC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评估现有空间</a:t>
            </a:r>
          </a:p>
        </p:txBody>
      </p:sp>
      <p:sp>
        <p:nvSpPr>
          <p:cNvPr name="AutoShape 54" id="54"/>
          <p:cNvSpPr/>
          <p:nvPr/>
        </p:nvSpPr>
        <p:spPr>
          <a:xfrm rot="0">
            <a:off x="1057942" y="5080254"/>
            <a:ext cx="251365" cy="251365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55" id="55"/>
          <p:cNvSpPr/>
          <p:nvPr/>
        </p:nvSpPr>
        <p:spPr>
          <a:xfrm rot="2700000">
            <a:off x="1153668" y="5132165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4">
                <a:alpha val="100000"/>
              </a:schemeClr>
            </a:solidFill>
            <a:prstDash val="solid"/>
          </a:ln>
        </p:spPr>
        <p:txBody>
          <a:bodyPr anchor="t" rtlCol="false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TextBox 56" id="56"/>
          <p:cNvSpPr txBox="true"/>
          <p:nvPr/>
        </p:nvSpPr>
        <p:spPr>
          <a:xfrm rot="0">
            <a:off x="4073462" y="4687253"/>
            <a:ext cx="1546098" cy="18469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明确布局需求</a:t>
            </a:r>
          </a:p>
        </p:txBody>
      </p:sp>
      <p:sp>
        <p:nvSpPr>
          <p:cNvPr name="AutoShape 57" id="57"/>
          <p:cNvSpPr/>
          <p:nvPr/>
        </p:nvSpPr>
        <p:spPr>
          <a:xfrm rot="0">
            <a:off x="3700844" y="4648010"/>
            <a:ext cx="251365" cy="251365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58" id="58"/>
          <p:cNvSpPr/>
          <p:nvPr/>
        </p:nvSpPr>
        <p:spPr>
          <a:xfrm rot="2700000">
            <a:off x="3796570" y="4699826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3">
                <a:alpha val="100000"/>
              </a:schemeClr>
            </a:solidFill>
            <a:prstDash val="solid"/>
          </a:ln>
        </p:spPr>
      </p:sp>
      <p:sp>
        <p:nvSpPr>
          <p:cNvPr name="TextBox 59" id="59"/>
          <p:cNvSpPr txBox="true"/>
          <p:nvPr/>
        </p:nvSpPr>
        <p:spPr>
          <a:xfrm rot="0">
            <a:off x="6760369" y="4262819"/>
            <a:ext cx="1543050" cy="2000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规划空间布局</a:t>
            </a:r>
          </a:p>
        </p:txBody>
      </p:sp>
      <p:sp>
        <p:nvSpPr>
          <p:cNvPr name="AutoShape 60" id="60"/>
          <p:cNvSpPr/>
          <p:nvPr/>
        </p:nvSpPr>
        <p:spPr>
          <a:xfrm rot="0">
            <a:off x="6382789" y="4228813"/>
            <a:ext cx="251365" cy="251365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61" id="61"/>
          <p:cNvSpPr/>
          <p:nvPr/>
        </p:nvSpPr>
        <p:spPr>
          <a:xfrm rot="2700000">
            <a:off x="6483477" y="4265866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5">
                <a:alpha val="100000"/>
              </a:schemeClr>
            </a:solidFill>
            <a:prstDash val="solid"/>
          </a:ln>
        </p:spPr>
      </p:sp>
      <p:sp>
        <p:nvSpPr>
          <p:cNvPr name="TextBox 62" id="62"/>
          <p:cNvSpPr txBox="true"/>
          <p:nvPr/>
        </p:nvSpPr>
        <p:spPr>
          <a:xfrm rot="0">
            <a:off x="9359836" y="3820478"/>
            <a:ext cx="1543050" cy="2000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实施布局规划</a:t>
            </a:r>
          </a:p>
        </p:txBody>
      </p:sp>
      <p:sp>
        <p:nvSpPr>
          <p:cNvPr name="AutoShape 63" id="63"/>
          <p:cNvSpPr/>
          <p:nvPr/>
        </p:nvSpPr>
        <p:spPr>
          <a:xfrm rot="0">
            <a:off x="8988684" y="3781161"/>
            <a:ext cx="251365" cy="251365"/>
          </a:xfrm>
          <a:prstGeom prst="ellipse">
            <a:avLst/>
          </a:prstGeom>
          <a:solidFill>
            <a:srgbClr val="E6E6E6">
              <a:alpha val="100000"/>
            </a:srgbClr>
          </a:solidFill>
          <a:ln/>
        </p:spPr>
      </p:sp>
      <p:sp>
        <p:nvSpPr>
          <p:cNvPr name="Freeform 64" id="64"/>
          <p:cNvSpPr/>
          <p:nvPr/>
        </p:nvSpPr>
        <p:spPr>
          <a:xfrm rot="2700000">
            <a:off x="9082945" y="3833051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2">
                <a:alpha val="100000"/>
              </a:schemeClr>
            </a:solidFill>
            <a:prstDash val="solid"/>
          </a:ln>
        </p:spPr>
      </p:sp>
      <p:sp>
        <p:nvSpPr>
          <p:cNvPr name="AutoShape 65" id="65"/>
          <p:cNvSpPr/>
          <p:nvPr/>
        </p:nvSpPr>
        <p:spPr>
          <a:xfrm rot="0">
            <a:off x="2131160" y="2914228"/>
            <a:ext cx="2990350" cy="2941585"/>
          </a:xfrm>
          <a:prstGeom prst="arc">
            <a:avLst>
              <a:gd name="adj1" fmla="val 11052137"/>
              <a:gd name="adj2" fmla="val 19751748"/>
            </a:avLst>
          </a:prstGeom>
          <a:noFill/>
          <a:ln w="47625">
            <a:solidFill>
              <a:schemeClr val="accent1">
                <a:alpha val="100000"/>
                <a:lumMod val="60000"/>
                <a:lumMod val="40000"/>
              </a:schemeClr>
            </a:solidFill>
            <a:prstDash val="solid"/>
          </a:ln>
        </p:spPr>
      </p:sp>
      <p:sp>
        <p:nvSpPr>
          <p:cNvPr name="AutoShape 66" id="66"/>
          <p:cNvSpPr/>
          <p:nvPr/>
        </p:nvSpPr>
        <p:spPr>
          <a:xfrm rot="0">
            <a:off x="4868466" y="2182431"/>
            <a:ext cx="3115098" cy="2990350"/>
          </a:xfrm>
          <a:prstGeom prst="arc">
            <a:avLst>
              <a:gd name="adj1" fmla="val 11042462"/>
              <a:gd name="adj2" fmla="val 19751748"/>
            </a:avLst>
          </a:prstGeom>
          <a:noFill/>
          <a:ln w="47625">
            <a:solidFill>
              <a:schemeClr val="accent1">
                <a:alpha val="100000"/>
                <a:lumMod val="60000"/>
                <a:lumMod val="40000"/>
              </a:schemeClr>
            </a:solidFill>
            <a:prstDash val="solid"/>
          </a:ln>
        </p:spPr>
      </p:sp>
      <p:sp>
        <p:nvSpPr>
          <p:cNvPr name="AutoShape 67" id="67"/>
          <p:cNvSpPr/>
          <p:nvPr/>
        </p:nvSpPr>
        <p:spPr>
          <a:xfrm rot="0">
            <a:off x="7657292" y="1994308"/>
            <a:ext cx="2990350" cy="2990350"/>
          </a:xfrm>
          <a:prstGeom prst="arc">
            <a:avLst>
              <a:gd name="adj1" fmla="val 11070183"/>
              <a:gd name="adj2" fmla="val 19932482"/>
            </a:avLst>
          </a:prstGeom>
          <a:noFill/>
          <a:ln w="47625">
            <a:solidFill>
              <a:schemeClr val="accent1">
                <a:alpha val="100000"/>
                <a:lumMod val="60000"/>
                <a:lumMod val="40000"/>
              </a:schemeClr>
            </a:solidFill>
            <a:prstDash val="solid"/>
          </a:ln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0">
            <a:off x="0" y="0"/>
            <a:ext cx="12192000" cy="6858000"/>
          </a:xfrm>
          <a:prstGeom prst="rect">
            <a:avLst/>
          </a:prstGeom>
        </p:spPr>
      </p:pic>
      <p:sp>
        <p:nvSpPr>
          <p:cNvPr name="TextBox 3" id="3"/>
          <p:cNvSpPr txBox="true"/>
          <p:nvPr/>
        </p:nvSpPr>
        <p:spPr>
          <a:xfrm rot="0">
            <a:off x="10029825" y="657225"/>
            <a:ext cx="1743075" cy="733425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4500">
                <a:solidFill>
                  <a:srgbClr val="00BCA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目录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4686300" y="2657475"/>
            <a:ext cx="1476375" cy="93345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5700">
                <a:solidFill>
                  <a:srgbClr val="00BCA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02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600700" y="2790825"/>
            <a:ext cx="2332802" cy="72390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21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绿色建筑技术选型及策略制定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390650" y="2657475"/>
            <a:ext cx="1476375" cy="93345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5700">
                <a:solidFill>
                  <a:srgbClr val="00BCA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01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305050" y="2790825"/>
            <a:ext cx="2332802" cy="72390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21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项目背景与目标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105775" y="2657475"/>
            <a:ext cx="1476375" cy="93345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5700">
                <a:solidFill>
                  <a:srgbClr val="00BCA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03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9020175" y="2790825"/>
            <a:ext cx="2386558" cy="72390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21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结构设计与优化策略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390650" y="4391025"/>
            <a:ext cx="1476375" cy="93345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5700">
                <a:solidFill>
                  <a:srgbClr val="00BCA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04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305050" y="4524375"/>
            <a:ext cx="2381250" cy="72390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21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室外环境规划与景观设计策略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686300" y="4391025"/>
            <a:ext cx="1476375" cy="93345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5700">
                <a:solidFill>
                  <a:srgbClr val="00BCA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600700" y="4524375"/>
            <a:ext cx="2404477" cy="72390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21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室内环境质量提升策略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8105775" y="4391025"/>
            <a:ext cx="1476375" cy="93345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5700">
                <a:solidFill>
                  <a:srgbClr val="00BCA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06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020175" y="4524375"/>
            <a:ext cx="2386558" cy="72390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21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绿色建筑运营管理方案</a:t>
            </a: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409318" y="1750694"/>
            <a:ext cx="3383487" cy="2043131"/>
          </a:xfrm>
          <a:prstGeom prst="roundRect">
            <a:avLst>
              <a:gd fmla="val 8637" name="adj"/>
            </a:avLst>
          </a:prstGeom>
          <a:solidFill>
            <a:schemeClr val="lt2">
              <a:alpha val="100000"/>
            </a:schemeClr>
          </a:solidFill>
          <a:ln/>
        </p:spPr>
      </p:sp>
      <p:sp>
        <p:nvSpPr>
          <p:cNvPr name="Freeform 3" id="3"/>
          <p:cNvSpPr/>
          <p:nvPr/>
        </p:nvSpPr>
        <p:spPr>
          <a:xfrm rot="0">
            <a:off x="322585" y="1711701"/>
            <a:ext cx="803079" cy="908747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476250"/>
                </a:moveTo>
                <a:lnTo>
                  <a:pt x="1428750" y="476250"/>
                </a:lnTo>
                <a:cubicBezTo>
                  <a:pt x="1647825" y="476250"/>
                  <a:pt x="1905000" y="695325"/>
                  <a:pt x="1905000" y="952500"/>
                </a:cubicBezTo>
                <a:cubicBezTo>
                  <a:pt x="1905000" y="1171575"/>
                  <a:pt x="1647825" y="1428750"/>
                  <a:pt x="1428750" y="1428750"/>
                </a:cubicBezTo>
                <a:lnTo>
                  <a:pt x="0" y="142875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4" id="4"/>
          <p:cNvSpPr txBox="true"/>
          <p:nvPr/>
        </p:nvSpPr>
        <p:spPr>
          <a:xfrm rot="0">
            <a:off x="238051" y="1925092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01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82332" y="1846986"/>
            <a:ext cx="1982702" cy="638175"/>
          </a:xfrm>
          <a:prstGeom prst="rect">
            <a:avLst/>
          </a:prstGeom>
          <a:ln/>
        </p:spPr>
        <p:txBody>
          <a:bodyPr anchor="ctr" rtlCol="false" lIns="0" rIns="0" tIns="0" bIns="0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植被种类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653490" y="2535815"/>
            <a:ext cx="2929194" cy="1084165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选择适合当地气候和生态环境的植被，以常绿树种为主，保证四季有绿。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绿化植被选取及种植技巧</a:t>
            </a:r>
          </a:p>
        </p:txBody>
      </p:sp>
      <p:sp>
        <p:nvSpPr>
          <p:cNvPr name="AutoShape 8" id="8"/>
          <p:cNvSpPr/>
          <p:nvPr/>
        </p:nvSpPr>
        <p:spPr>
          <a:xfrm rot="0">
            <a:off x="4329973" y="1750694"/>
            <a:ext cx="3383487" cy="2043131"/>
          </a:xfrm>
          <a:prstGeom prst="roundRect">
            <a:avLst>
              <a:gd fmla="val 8637" name="adj"/>
            </a:avLst>
          </a:prstGeom>
          <a:solidFill>
            <a:schemeClr val="lt2">
              <a:alpha val="100000"/>
            </a:schemeClr>
          </a:solidFill>
          <a:ln/>
        </p:spPr>
      </p:sp>
      <p:sp>
        <p:nvSpPr>
          <p:cNvPr name="TextBox 9" id="9"/>
          <p:cNvSpPr txBox="true"/>
          <p:nvPr/>
        </p:nvSpPr>
        <p:spPr>
          <a:xfrm rot="0">
            <a:off x="5202988" y="1846986"/>
            <a:ext cx="1982702" cy="638175"/>
          </a:xfrm>
          <a:prstGeom prst="rect">
            <a:avLst/>
          </a:prstGeom>
          <a:ln/>
        </p:spPr>
        <p:txBody>
          <a:bodyPr anchor="ctr" rtlCol="false" lIns="0" rIns="0" tIns="0" bIns="0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植被配置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574146" y="2535815"/>
            <a:ext cx="2929194" cy="1084165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采用乔、灌、草相结合的植被配置方式，形成多层次的绿化体系。</a:t>
            </a:r>
          </a:p>
        </p:txBody>
      </p:sp>
      <p:sp>
        <p:nvSpPr>
          <p:cNvPr name="AutoShape 11" id="11"/>
          <p:cNvSpPr/>
          <p:nvPr/>
        </p:nvSpPr>
        <p:spPr>
          <a:xfrm rot="0">
            <a:off x="8329503" y="1750694"/>
            <a:ext cx="3383487" cy="2043131"/>
          </a:xfrm>
          <a:prstGeom prst="roundRect">
            <a:avLst>
              <a:gd fmla="val 8637" name="adj"/>
            </a:avLst>
          </a:prstGeom>
          <a:solidFill>
            <a:schemeClr val="lt2">
              <a:alpha val="100000"/>
            </a:schemeClr>
          </a:solidFill>
          <a:ln/>
        </p:spPr>
      </p:sp>
      <p:sp>
        <p:nvSpPr>
          <p:cNvPr name="TextBox 12" id="12"/>
          <p:cNvSpPr txBox="true"/>
          <p:nvPr/>
        </p:nvSpPr>
        <p:spPr>
          <a:xfrm rot="0">
            <a:off x="9202517" y="1846986"/>
            <a:ext cx="1982702" cy="638175"/>
          </a:xfrm>
          <a:prstGeom prst="rect">
            <a:avLst/>
          </a:prstGeom>
          <a:ln/>
        </p:spPr>
        <p:txBody>
          <a:bodyPr anchor="ctr" rtlCol="false" lIns="0" rIns="0" tIns="0" bIns="0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种植技巧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8573675" y="2535815"/>
            <a:ext cx="2929194" cy="1084165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采用合理的种植技巧，如土壤改良、施肥、浇水等，提高植被的成活率和生长质量。</a:t>
            </a:r>
          </a:p>
        </p:txBody>
      </p:sp>
      <p:sp>
        <p:nvSpPr>
          <p:cNvPr name="AutoShape 14" id="14"/>
          <p:cNvSpPr/>
          <p:nvPr/>
        </p:nvSpPr>
        <p:spPr>
          <a:xfrm rot="0">
            <a:off x="2555300" y="4153018"/>
            <a:ext cx="3383487" cy="2043131"/>
          </a:xfrm>
          <a:prstGeom prst="roundRect">
            <a:avLst>
              <a:gd fmla="val 8637" name="adj"/>
            </a:avLst>
          </a:prstGeom>
          <a:solidFill>
            <a:schemeClr val="lt2">
              <a:alpha val="100000"/>
            </a:schemeClr>
          </a:solidFill>
          <a:ln/>
        </p:spPr>
      </p:sp>
      <p:sp>
        <p:nvSpPr>
          <p:cNvPr name="TextBox 15" id="15"/>
          <p:cNvSpPr txBox="true"/>
          <p:nvPr/>
        </p:nvSpPr>
        <p:spPr>
          <a:xfrm rot="0">
            <a:off x="3428315" y="4272147"/>
            <a:ext cx="1982702" cy="638175"/>
          </a:xfrm>
          <a:prstGeom prst="rect">
            <a:avLst/>
          </a:prstGeom>
          <a:ln/>
        </p:spPr>
        <p:txBody>
          <a:bodyPr anchor="ctr" rtlCol="false" lIns="0" rIns="0" tIns="0" bIns="0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绿化重点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799473" y="4938139"/>
            <a:ext cx="2929194" cy="1084165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重点绿化宿舍楼的出入口、道路两侧和空旷地带，提高绿化覆盖率。</a:t>
            </a:r>
          </a:p>
        </p:txBody>
      </p:sp>
      <p:sp>
        <p:nvSpPr>
          <p:cNvPr name="AutoShape 17" id="17"/>
          <p:cNvSpPr/>
          <p:nvPr/>
        </p:nvSpPr>
        <p:spPr>
          <a:xfrm rot="0">
            <a:off x="6475955" y="4153018"/>
            <a:ext cx="3383487" cy="2043131"/>
          </a:xfrm>
          <a:prstGeom prst="roundRect">
            <a:avLst>
              <a:gd fmla="val 8637" name="adj"/>
            </a:avLst>
          </a:prstGeom>
          <a:solidFill>
            <a:schemeClr val="lt2">
              <a:alpha val="100000"/>
            </a:schemeClr>
          </a:solidFill>
          <a:ln/>
        </p:spPr>
      </p:sp>
      <p:sp>
        <p:nvSpPr>
          <p:cNvPr name="TextBox 18" id="18"/>
          <p:cNvSpPr txBox="true"/>
          <p:nvPr/>
        </p:nvSpPr>
        <p:spPr>
          <a:xfrm rot="0">
            <a:off x="7348970" y="4272147"/>
            <a:ext cx="1982702" cy="638175"/>
          </a:xfrm>
          <a:prstGeom prst="rect">
            <a:avLst/>
          </a:prstGeom>
          <a:ln/>
        </p:spPr>
        <p:txBody>
          <a:bodyPr anchor="ctr" rtlCol="false" lIns="0" rIns="0" tIns="0" bIns="0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养护管理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720128" y="4938139"/>
            <a:ext cx="2929194" cy="1084165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制定科学的养护管理计划，确保植被的健康生长和持久美观。</a:t>
            </a:r>
          </a:p>
        </p:txBody>
      </p:sp>
      <p:sp>
        <p:nvSpPr>
          <p:cNvPr name="Freeform 20" id="20"/>
          <p:cNvSpPr/>
          <p:nvPr/>
        </p:nvSpPr>
        <p:spPr>
          <a:xfrm rot="0">
            <a:off x="4264159" y="1711701"/>
            <a:ext cx="803079" cy="908747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476250"/>
                </a:moveTo>
                <a:lnTo>
                  <a:pt x="1428750" y="476250"/>
                </a:lnTo>
                <a:cubicBezTo>
                  <a:pt x="1647825" y="476250"/>
                  <a:pt x="1905000" y="695325"/>
                  <a:pt x="1905000" y="952500"/>
                </a:cubicBezTo>
                <a:cubicBezTo>
                  <a:pt x="1905000" y="1171575"/>
                  <a:pt x="1647825" y="1428750"/>
                  <a:pt x="1428750" y="1428750"/>
                </a:cubicBezTo>
                <a:lnTo>
                  <a:pt x="0" y="142875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21" id="21"/>
          <p:cNvSpPr txBox="true"/>
          <p:nvPr/>
        </p:nvSpPr>
        <p:spPr>
          <a:xfrm rot="0">
            <a:off x="4179624" y="1925092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02</a:t>
            </a:r>
          </a:p>
        </p:txBody>
      </p:sp>
      <p:sp>
        <p:nvSpPr>
          <p:cNvPr name="Freeform 22" id="22"/>
          <p:cNvSpPr/>
          <p:nvPr/>
        </p:nvSpPr>
        <p:spPr>
          <a:xfrm rot="0">
            <a:off x="8237284" y="1711701"/>
            <a:ext cx="803079" cy="908747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476250"/>
                </a:moveTo>
                <a:lnTo>
                  <a:pt x="1428750" y="476250"/>
                </a:lnTo>
                <a:cubicBezTo>
                  <a:pt x="1647825" y="476250"/>
                  <a:pt x="1905000" y="695325"/>
                  <a:pt x="1905000" y="952500"/>
                </a:cubicBezTo>
                <a:cubicBezTo>
                  <a:pt x="1905000" y="1171575"/>
                  <a:pt x="1647825" y="1428750"/>
                  <a:pt x="1428750" y="1428750"/>
                </a:cubicBezTo>
                <a:lnTo>
                  <a:pt x="0" y="142875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23" id="23"/>
          <p:cNvSpPr txBox="true"/>
          <p:nvPr/>
        </p:nvSpPr>
        <p:spPr>
          <a:xfrm rot="0">
            <a:off x="8152749" y="1925092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03</a:t>
            </a:r>
          </a:p>
        </p:txBody>
      </p:sp>
      <p:sp>
        <p:nvSpPr>
          <p:cNvPr name="Freeform 24" id="24"/>
          <p:cNvSpPr/>
          <p:nvPr/>
        </p:nvSpPr>
        <p:spPr>
          <a:xfrm rot="0">
            <a:off x="2467799" y="4136861"/>
            <a:ext cx="803079" cy="908747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476250"/>
                </a:moveTo>
                <a:lnTo>
                  <a:pt x="1428750" y="476250"/>
                </a:lnTo>
                <a:cubicBezTo>
                  <a:pt x="1647825" y="476250"/>
                  <a:pt x="1905000" y="695325"/>
                  <a:pt x="1905000" y="952500"/>
                </a:cubicBezTo>
                <a:cubicBezTo>
                  <a:pt x="1905000" y="1171575"/>
                  <a:pt x="1647825" y="1428750"/>
                  <a:pt x="1428750" y="1428750"/>
                </a:cubicBezTo>
                <a:lnTo>
                  <a:pt x="0" y="142875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25" id="25"/>
          <p:cNvSpPr txBox="true"/>
          <p:nvPr/>
        </p:nvSpPr>
        <p:spPr>
          <a:xfrm rot="0">
            <a:off x="2383264" y="4350252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04</a:t>
            </a:r>
          </a:p>
        </p:txBody>
      </p:sp>
      <p:sp>
        <p:nvSpPr>
          <p:cNvPr name="Freeform 26" id="26"/>
          <p:cNvSpPr/>
          <p:nvPr/>
        </p:nvSpPr>
        <p:spPr>
          <a:xfrm rot="0">
            <a:off x="6398657" y="4136861"/>
            <a:ext cx="803079" cy="908747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476250"/>
                </a:moveTo>
                <a:lnTo>
                  <a:pt x="1428750" y="476250"/>
                </a:lnTo>
                <a:cubicBezTo>
                  <a:pt x="1647825" y="476250"/>
                  <a:pt x="1905000" y="695325"/>
                  <a:pt x="1905000" y="952500"/>
                </a:cubicBezTo>
                <a:cubicBezTo>
                  <a:pt x="1905000" y="1171575"/>
                  <a:pt x="1647825" y="1428750"/>
                  <a:pt x="1428750" y="1428750"/>
                </a:cubicBezTo>
                <a:lnTo>
                  <a:pt x="0" y="142875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27" id="27"/>
          <p:cNvSpPr txBox="true"/>
          <p:nvPr/>
        </p:nvSpPr>
        <p:spPr>
          <a:xfrm rot="0">
            <a:off x="6314122" y="4350252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05</a:t>
            </a: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雨水收集与利用系统设计</a:t>
            </a:r>
          </a:p>
        </p:txBody>
      </p:sp>
      <p:sp>
        <p:nvSpPr>
          <p:cNvPr name="AutoShape 3" id="3"/>
          <p:cNvSpPr/>
          <p:nvPr/>
        </p:nvSpPr>
        <p:spPr>
          <a:xfrm rot="0">
            <a:off x="6984014" y="1419482"/>
            <a:ext cx="3012245" cy="2311388"/>
          </a:xfrm>
          <a:prstGeom prst="roundRect">
            <a:avLst>
              <a:gd fmla="val 13218" name="adj"/>
            </a:avLst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4" id="4"/>
          <p:cNvSpPr txBox="true"/>
          <p:nvPr/>
        </p:nvSpPr>
        <p:spPr>
          <a:xfrm rot="0">
            <a:off x="7289034" y="2363437"/>
            <a:ext cx="2402205" cy="1091565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建立雨水储存系统，将收集到的雨水进行储存和净化处理。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7435421" y="1781284"/>
            <a:ext cx="2109431" cy="439617"/>
          </a:xfrm>
          <a:prstGeom prst="rect">
            <a:avLst/>
          </a:prstGeom>
          <a:noFill/>
          <a:ln/>
        </p:spPr>
        <p:txBody>
          <a:bodyPr anchor="ctr" rtlCol="false" tIns="0" lIns="0" bIns="0" rIns="0" anchorCtr="tru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ts val="375"/>
              </a:spcBef>
              <a:defRPr/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雨水储存</a:t>
            </a:r>
            <a:endParaRPr lang="en-US" sz="1100"/>
          </a:p>
        </p:txBody>
      </p:sp>
      <p:sp>
        <p:nvSpPr>
          <p:cNvPr name="AutoShape 6" id="6"/>
          <p:cNvSpPr/>
          <p:nvPr/>
        </p:nvSpPr>
        <p:spPr>
          <a:xfrm rot="0">
            <a:off x="8695437" y="3979555"/>
            <a:ext cx="3012245" cy="2311388"/>
          </a:xfrm>
          <a:prstGeom prst="roundRect">
            <a:avLst>
              <a:gd fmla="val 13218" name="adj"/>
            </a:avLst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7" id="7"/>
          <p:cNvSpPr txBox="true"/>
          <p:nvPr/>
        </p:nvSpPr>
        <p:spPr>
          <a:xfrm rot="0">
            <a:off x="9000456" y="4923510"/>
            <a:ext cx="2402205" cy="1091565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采用先进的雨水收集与利用技术，提高雨水利用效率和节水效果。</a:t>
            </a:r>
          </a:p>
        </p:txBody>
      </p:sp>
      <p:sp>
        <p:nvSpPr>
          <p:cNvPr name="AutoShape 8" id="8"/>
          <p:cNvSpPr/>
          <p:nvPr/>
        </p:nvSpPr>
        <p:spPr>
          <a:xfrm rot="0">
            <a:off x="9146843" y="4341357"/>
            <a:ext cx="2109431" cy="439617"/>
          </a:xfrm>
          <a:prstGeom prst="rect">
            <a:avLst/>
          </a:prstGeom>
          <a:noFill/>
          <a:ln/>
        </p:spPr>
        <p:txBody>
          <a:bodyPr anchor="ctr" rtlCol="false" tIns="0" lIns="0" bIns="0" rIns="0" anchorCtr="tru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ts val="375"/>
              </a:spcBef>
              <a:defRPr/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技术创新</a:t>
            </a:r>
            <a:endParaRPr lang="en-US" sz="1100"/>
          </a:p>
        </p:txBody>
      </p:sp>
      <p:sp>
        <p:nvSpPr>
          <p:cNvPr name="AutoShape 9" id="9"/>
          <p:cNvSpPr/>
          <p:nvPr/>
        </p:nvSpPr>
        <p:spPr>
          <a:xfrm rot="0">
            <a:off x="4589878" y="3979555"/>
            <a:ext cx="3012245" cy="2311388"/>
          </a:xfrm>
          <a:prstGeom prst="roundRect">
            <a:avLst>
              <a:gd fmla="val 13218" name="adj"/>
            </a:avLst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10" id="10"/>
          <p:cNvSpPr txBox="true"/>
          <p:nvPr/>
        </p:nvSpPr>
        <p:spPr>
          <a:xfrm rot="0">
            <a:off x="4894898" y="4923510"/>
            <a:ext cx="2402205" cy="1091565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确保雨水收集与利用系统的安全可靠，防止雨水泄漏和污染。</a:t>
            </a:r>
          </a:p>
        </p:txBody>
      </p:sp>
      <p:sp>
        <p:nvSpPr>
          <p:cNvPr name="AutoShape 11" id="11"/>
          <p:cNvSpPr/>
          <p:nvPr/>
        </p:nvSpPr>
        <p:spPr>
          <a:xfrm rot="0">
            <a:off x="5041285" y="4341357"/>
            <a:ext cx="2109431" cy="439617"/>
          </a:xfrm>
          <a:prstGeom prst="rect">
            <a:avLst/>
          </a:prstGeom>
          <a:noFill/>
          <a:ln/>
        </p:spPr>
        <p:txBody>
          <a:bodyPr anchor="ctr" rtlCol="false" tIns="0" lIns="0" bIns="0" rIns="0" anchorCtr="tru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ts val="375"/>
              </a:spcBef>
              <a:defRPr/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系统安全</a:t>
            </a:r>
            <a:endParaRPr lang="en-US" sz="1100"/>
          </a:p>
        </p:txBody>
      </p:sp>
      <p:sp>
        <p:nvSpPr>
          <p:cNvPr name="AutoShape 12" id="12"/>
          <p:cNvSpPr/>
          <p:nvPr/>
        </p:nvSpPr>
        <p:spPr>
          <a:xfrm rot="0">
            <a:off x="2195741" y="1419482"/>
            <a:ext cx="3012245" cy="2311388"/>
          </a:xfrm>
          <a:prstGeom prst="roundRect">
            <a:avLst>
              <a:gd fmla="val 13218" name="adj"/>
            </a:avLst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13" id="13"/>
          <p:cNvSpPr txBox="true"/>
          <p:nvPr/>
        </p:nvSpPr>
        <p:spPr>
          <a:xfrm rot="0">
            <a:off x="2500761" y="2363437"/>
            <a:ext cx="2402205" cy="1091565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在宿舍楼屋顶和地面设置雨水收集设施，收集雨水资源。</a:t>
            </a:r>
          </a:p>
        </p:txBody>
      </p:sp>
      <p:sp>
        <p:nvSpPr>
          <p:cNvPr name="AutoShape 14" id="14"/>
          <p:cNvSpPr/>
          <p:nvPr/>
        </p:nvSpPr>
        <p:spPr>
          <a:xfrm rot="0">
            <a:off x="2647148" y="1781284"/>
            <a:ext cx="2109431" cy="439617"/>
          </a:xfrm>
          <a:prstGeom prst="rect">
            <a:avLst/>
          </a:prstGeom>
          <a:noFill/>
          <a:ln/>
        </p:spPr>
        <p:txBody>
          <a:bodyPr anchor="ctr" rtlCol="false" tIns="0" lIns="0" bIns="0" rIns="0" anchorCtr="tru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ts val="375"/>
              </a:spcBef>
              <a:defRPr/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雨水收集</a:t>
            </a:r>
            <a:endParaRPr lang="en-US" sz="1100"/>
          </a:p>
        </p:txBody>
      </p:sp>
      <p:sp>
        <p:nvSpPr>
          <p:cNvPr name="AutoShape 15" id="15"/>
          <p:cNvSpPr/>
          <p:nvPr/>
        </p:nvSpPr>
        <p:spPr>
          <a:xfrm rot="0">
            <a:off x="563193" y="3979555"/>
            <a:ext cx="3012245" cy="2311388"/>
          </a:xfrm>
          <a:prstGeom prst="roundRect">
            <a:avLst>
              <a:gd fmla="val 13218" name="adj"/>
            </a:avLst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16" id="16"/>
          <p:cNvSpPr txBox="true"/>
          <p:nvPr/>
        </p:nvSpPr>
        <p:spPr>
          <a:xfrm rot="0">
            <a:off x="868213" y="4923510"/>
            <a:ext cx="2402205" cy="1091565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将处理后的雨水用于宿舍楼的绿化灌溉、道路清洗等非饮用水用途。</a:t>
            </a:r>
          </a:p>
        </p:txBody>
      </p:sp>
      <p:sp>
        <p:nvSpPr>
          <p:cNvPr name="AutoShape 17" id="17"/>
          <p:cNvSpPr/>
          <p:nvPr/>
        </p:nvSpPr>
        <p:spPr>
          <a:xfrm rot="0">
            <a:off x="1014600" y="4341357"/>
            <a:ext cx="2109431" cy="439617"/>
          </a:xfrm>
          <a:prstGeom prst="rect">
            <a:avLst/>
          </a:prstGeom>
          <a:noFill/>
          <a:ln/>
        </p:spPr>
        <p:txBody>
          <a:bodyPr anchor="ctr" rtlCol="false" tIns="0" lIns="0" bIns="0" rIns="0" anchorCtr="tru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ts val="375"/>
              </a:spcBef>
              <a:defRPr/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雨水利用</a:t>
            </a:r>
            <a:endParaRPr lang="en-US" sz="1100"/>
          </a:p>
        </p:txBody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52983" y="4209792"/>
            <a:ext cx="28956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文化传承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8252983" y="4727993"/>
            <a:ext cx="2733843" cy="1414272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融入当地文化元素，如传统建筑风格、历史典故等，增强宿舍楼的文化底蕴。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6755784" y="1838750"/>
            <a:ext cx="28956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水景设计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6755784" y="2365299"/>
            <a:ext cx="2733843" cy="1414272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利用地形和水资源，设计小型水景，如喷泉、溪流等，营造生态氛围。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4585608" y="4209792"/>
            <a:ext cx="28956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灯光设计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585608" y="4753712"/>
            <a:ext cx="2733843" cy="1414272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采用节能、环保的照明设备，如太阳能路灯、LED灯具等，降低能耗。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945636" y="4209792"/>
            <a:ext cx="28956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硬质铺装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945636" y="4753712"/>
            <a:ext cx="2733843" cy="1414272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采用环保、透水性好的硬质铺装材料，如透水砖、石材等，减少雨水径流。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488463" y="1850942"/>
            <a:ext cx="28956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景观小品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488463" y="2365299"/>
            <a:ext cx="2733675" cy="139065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设计与宿舍楼风格相协调的景观小品，如雕塑、凉亭、座椅等，增添景观趣味性。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景观元素融入绿色建筑理念</a:t>
            </a:r>
          </a:p>
        </p:txBody>
      </p:sp>
    </p:spTree>
  </p:cSld>
  <p:clrMapOvr>
    <a:masterClrMapping/>
  </p:clrMapOvr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571585" y="1029917"/>
            <a:ext cx="8686800" cy="13430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b="true" sz="8475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05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97052" y="2763839"/>
            <a:ext cx="8024317" cy="187261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b="true" sz="4575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室内环境质量提升策略</a:t>
            </a:r>
          </a:p>
        </p:txBody>
      </p:sp>
      <p:sp>
        <p:nvSpPr>
          <p:cNvPr name="Freeform 4" id="4"/>
          <p:cNvSpPr/>
          <p:nvPr/>
        </p:nvSpPr>
        <p:spPr>
          <a:xfrm rot="0">
            <a:off x="3033917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5" id="5"/>
          <p:cNvSpPr txBox="true"/>
          <p:nvPr/>
        </p:nvSpPr>
        <p:spPr>
          <a:xfrm rot="0">
            <a:off x="1097052" y="5602490"/>
            <a:ext cx="3105150" cy="4667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Chapter</a:t>
            </a:r>
          </a:p>
        </p:txBody>
      </p:sp>
      <p:cxnSp>
        <p:nvCxnSpPr>
          <p:cNvPr name="Connector 6" id="6"/>
          <p:cNvCxnSpPr/>
          <p:nvPr/>
        </p:nvCxnSpPr>
        <p:spPr>
          <a:xfrm>
            <a:off x="3377035" y="5849950"/>
            <a:ext cx="8820012" cy="0"/>
          </a:xfrm>
          <a:prstGeom prst="line">
            <a:avLst/>
          </a:prstGeom>
          <a:ln w="9525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Freeform 7" id="7"/>
          <p:cNvSpPr/>
          <p:nvPr/>
        </p:nvSpPr>
        <p:spPr>
          <a:xfrm rot="0">
            <a:off x="286235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0">
            <a:off x="269079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1097052" y="1098977"/>
            <a:ext cx="1335306" cy="1335306"/>
          </a:xfrm>
          <a:prstGeom prst="roundRect">
            <a:avLst>
              <a:gd fmla="val 8841" name="adj"/>
            </a:avLst>
          </a:prstGeom>
          <a:gradFill>
            <a:gsLst>
              <a:gs pos="0">
                <a:schemeClr val="accent1">
                  <a:alpha val="100000"/>
                  <a:lumMod val="85000"/>
                </a:schemeClr>
              </a:gs>
              <a:gs pos="100000">
                <a:schemeClr val="accent1">
                  <a:alpha val="100000"/>
                </a:schemeClr>
              </a:gs>
            </a:gsLst>
            <a:lin ang="2700000"/>
          </a:gradFill>
          <a:ln/>
          <a:effectLst>
            <a:outerShdw dir="2700000" blurRad="203200" dist="101600">
              <a:srgbClr val="000000">
                <a:alpha val="30000"/>
              </a:srgbClr>
            </a:outerShdw>
          </a:effectLst>
        </p:spPr>
      </p:sp>
      <p:grpSp>
        <p:nvGrpSpPr>
          <p:cNvPr name="Group 10" id="10"/>
          <p:cNvGrpSpPr/>
          <p:nvPr/>
        </p:nvGrpSpPr>
        <p:grpSpPr>
          <a:xfrm rot="0">
            <a:off x="1133886" y="1135811"/>
            <a:ext cx="1261638" cy="1261638"/>
            <a:chOff x="1133886" y="1135811"/>
            <a:chExt cx="1261638" cy="1261638"/>
          </a:xfrm>
        </p:grpSpPr>
        <p:sp>
          <p:nvSpPr>
            <p:cNvPr name="Freeform 11" id="11"/>
            <p:cNvSpPr/>
            <p:nvPr/>
          </p:nvSpPr>
          <p:spPr>
            <a:xfrm rot="0">
              <a:off x="1133886" y="1135811"/>
              <a:ext cx="1261638" cy="1261638"/>
            </a:xfrm>
            <a:custGeom>
              <a:avLst/>
              <a:gdLst/>
              <a:ahLst/>
              <a:cxnLst/>
              <a:rect r="r" b="b" t="t" l="l"/>
              <a:pathLst>
                <a:path h="1625022" w="1625021">
                  <a:moveTo>
                    <a:pt x="247132" y="108611"/>
                  </a:moveTo>
                  <a:cubicBezTo>
                    <a:pt x="173259" y="108611"/>
                    <a:pt x="113373" y="168497"/>
                    <a:pt x="113373" y="242370"/>
                  </a:cubicBezTo>
                  <a:lnTo>
                    <a:pt x="113373" y="1373126"/>
                  </a:lnTo>
                  <a:cubicBezTo>
                    <a:pt x="113373" y="1446999"/>
                    <a:pt x="173259" y="1506885"/>
                    <a:pt x="247132" y="1506885"/>
                  </a:cubicBezTo>
                  <a:lnTo>
                    <a:pt x="1377888" y="1506885"/>
                  </a:lnTo>
                  <a:cubicBezTo>
                    <a:pt x="1451761" y="1506885"/>
                    <a:pt x="1511647" y="1446999"/>
                    <a:pt x="1511647" y="1373126"/>
                  </a:cubicBezTo>
                  <a:lnTo>
                    <a:pt x="1511647" y="242370"/>
                  </a:lnTo>
                  <a:cubicBezTo>
                    <a:pt x="1511647" y="168497"/>
                    <a:pt x="1451761" y="108611"/>
                    <a:pt x="1377888" y="108611"/>
                  </a:cubicBezTo>
                  <a:close/>
                </a:path>
                <a:path h="1625022" w="1625021">
                  <a:moveTo>
                    <a:pt x="143668" y="0"/>
                  </a:moveTo>
                  <a:lnTo>
                    <a:pt x="1481353" y="0"/>
                  </a:lnTo>
                  <a:cubicBezTo>
                    <a:pt x="1560699" y="0"/>
                    <a:pt x="1625021" y="64322"/>
                    <a:pt x="1625021" y="143668"/>
                  </a:cubicBezTo>
                  <a:lnTo>
                    <a:pt x="1625021" y="1481354"/>
                  </a:lnTo>
                  <a:cubicBezTo>
                    <a:pt x="1625021" y="1560700"/>
                    <a:pt x="1560699" y="1625022"/>
                    <a:pt x="1481353" y="1625022"/>
                  </a:cubicBezTo>
                  <a:lnTo>
                    <a:pt x="143668" y="1625022"/>
                  </a:lnTo>
                  <a:cubicBezTo>
                    <a:pt x="64322" y="1625022"/>
                    <a:pt x="0" y="1560700"/>
                    <a:pt x="0" y="1481354"/>
                  </a:cubicBezTo>
                  <a:lnTo>
                    <a:pt x="0" y="143668"/>
                  </a:lnTo>
                  <a:cubicBezTo>
                    <a:pt x="0" y="64322"/>
                    <a:pt x="64322" y="0"/>
                    <a:pt x="143668" y="0"/>
                  </a:cubicBezTo>
                </a:path>
              </a:pathLst>
            </a:custGeom>
            <a:solidFill>
              <a:schemeClr val="accent1">
                <a:alpha val="100000"/>
                <a:lumMod val="95000"/>
              </a:schemeClr>
            </a:solidFill>
            <a:ln/>
          </p:spPr>
        </p:sp>
        <p:sp>
          <p:nvSpPr>
            <p:cNvPr name="AutoShape 12" id="12"/>
            <p:cNvSpPr/>
            <p:nvPr/>
          </p:nvSpPr>
          <p:spPr>
            <a:xfrm rot="0">
              <a:off x="1133886" y="1135811"/>
              <a:ext cx="1261638" cy="1261638"/>
            </a:xfrm>
            <a:prstGeom prst="roundRect">
              <a:avLst>
                <a:gd fmla="val 8841" name="adj"/>
              </a:avLst>
            </a:prstGeom>
            <a:noFill/>
            <a:ln/>
          </p:spPr>
        </p:sp>
        <p:sp>
          <p:nvSpPr>
            <p:cNvPr name="AutoShape 13" id="13"/>
            <p:cNvSpPr/>
            <p:nvPr/>
          </p:nvSpPr>
          <p:spPr>
            <a:xfrm rot="0">
              <a:off x="1221928" y="1223852"/>
              <a:ext cx="1085633" cy="1085633"/>
            </a:xfrm>
            <a:prstGeom prst="roundRect">
              <a:avLst>
                <a:gd fmla="val 9566" name="adj"/>
              </a:avLst>
            </a:prstGeom>
            <a:noFill/>
            <a:ln/>
          </p:spPr>
        </p:sp>
      </p:grpSp>
      <p:sp>
        <p:nvSpPr>
          <p:cNvPr name="Freeform 14" id="14"/>
          <p:cNvSpPr/>
          <p:nvPr/>
        </p:nvSpPr>
        <p:spPr>
          <a:xfrm rot="0">
            <a:off x="1342916" y="1576096"/>
            <a:ext cx="843579" cy="577491"/>
          </a:xfrm>
          <a:custGeom>
            <a:avLst/>
            <a:gdLst/>
            <a:ahLst/>
            <a:cxnLst/>
            <a:rect r="r" b="b" t="t" l="l"/>
            <a:pathLst>
              <a:path h="2131" w="3113">
                <a:moveTo>
                  <a:pt x="3057" y="497"/>
                </a:moveTo>
                <a:cubicBezTo>
                  <a:pt x="1582" y="5"/>
                  <a:pt x="1582" y="5"/>
                  <a:pt x="1582" y="5"/>
                </a:cubicBezTo>
                <a:cubicBezTo>
                  <a:pt x="1565" y="0"/>
                  <a:pt x="1547" y="0"/>
                  <a:pt x="1531" y="5"/>
                </a:cubicBezTo>
                <a:cubicBezTo>
                  <a:pt x="56" y="497"/>
                  <a:pt x="56" y="497"/>
                  <a:pt x="56" y="497"/>
                </a:cubicBezTo>
                <a:cubicBezTo>
                  <a:pt x="23" y="508"/>
                  <a:pt x="0" y="539"/>
                  <a:pt x="0" y="574"/>
                </a:cubicBezTo>
                <a:cubicBezTo>
                  <a:pt x="0" y="610"/>
                  <a:pt x="23" y="641"/>
                  <a:pt x="56" y="652"/>
                </a:cubicBezTo>
                <a:cubicBezTo>
                  <a:pt x="492" y="797"/>
                  <a:pt x="492" y="797"/>
                  <a:pt x="492" y="797"/>
                </a:cubicBezTo>
                <a:cubicBezTo>
                  <a:pt x="492" y="1230"/>
                  <a:pt x="492" y="1230"/>
                  <a:pt x="492" y="1230"/>
                </a:cubicBezTo>
                <a:cubicBezTo>
                  <a:pt x="492" y="1252"/>
                  <a:pt x="500" y="1272"/>
                  <a:pt x="515" y="1288"/>
                </a:cubicBezTo>
                <a:cubicBezTo>
                  <a:pt x="530" y="1302"/>
                  <a:pt x="875" y="1639"/>
                  <a:pt x="1556" y="1639"/>
                </a:cubicBezTo>
                <a:cubicBezTo>
                  <a:pt x="1804" y="1639"/>
                  <a:pt x="2036" y="1595"/>
                  <a:pt x="2244" y="1507"/>
                </a:cubicBezTo>
                <a:cubicBezTo>
                  <a:pt x="2285" y="1489"/>
                  <a:pt x="2305" y="1441"/>
                  <a:pt x="2287" y="1399"/>
                </a:cubicBezTo>
                <a:cubicBezTo>
                  <a:pt x="2270" y="1358"/>
                  <a:pt x="2222" y="1338"/>
                  <a:pt x="2180" y="1356"/>
                </a:cubicBezTo>
                <a:cubicBezTo>
                  <a:pt x="1992" y="1435"/>
                  <a:pt x="1782" y="1475"/>
                  <a:pt x="1557" y="1475"/>
                </a:cubicBezTo>
                <a:cubicBezTo>
                  <a:pt x="1238" y="1475"/>
                  <a:pt x="1004" y="1393"/>
                  <a:pt x="863" y="1324"/>
                </a:cubicBezTo>
                <a:cubicBezTo>
                  <a:pt x="759" y="1272"/>
                  <a:pt x="689" y="1221"/>
                  <a:pt x="656" y="1193"/>
                </a:cubicBezTo>
                <a:cubicBezTo>
                  <a:pt x="656" y="852"/>
                  <a:pt x="656" y="852"/>
                  <a:pt x="656" y="852"/>
                </a:cubicBezTo>
                <a:cubicBezTo>
                  <a:pt x="1531" y="1144"/>
                  <a:pt x="1531" y="1144"/>
                  <a:pt x="1531" y="1144"/>
                </a:cubicBezTo>
                <a:cubicBezTo>
                  <a:pt x="1539" y="1146"/>
                  <a:pt x="1548" y="1148"/>
                  <a:pt x="1557" y="1148"/>
                </a:cubicBezTo>
                <a:cubicBezTo>
                  <a:pt x="1565" y="1148"/>
                  <a:pt x="1574" y="1146"/>
                  <a:pt x="1583" y="1144"/>
                </a:cubicBezTo>
                <a:cubicBezTo>
                  <a:pt x="2458" y="852"/>
                  <a:pt x="2458" y="852"/>
                  <a:pt x="2458" y="852"/>
                </a:cubicBezTo>
                <a:cubicBezTo>
                  <a:pt x="2458" y="998"/>
                  <a:pt x="2458" y="998"/>
                  <a:pt x="2458" y="998"/>
                </a:cubicBezTo>
                <a:cubicBezTo>
                  <a:pt x="2362" y="1032"/>
                  <a:pt x="2294" y="1123"/>
                  <a:pt x="2294" y="1230"/>
                </a:cubicBezTo>
                <a:cubicBezTo>
                  <a:pt x="2294" y="1330"/>
                  <a:pt x="2354" y="1416"/>
                  <a:pt x="2440" y="1454"/>
                </a:cubicBezTo>
                <a:cubicBezTo>
                  <a:pt x="2296" y="2029"/>
                  <a:pt x="2296" y="2029"/>
                  <a:pt x="2296" y="2029"/>
                </a:cubicBezTo>
                <a:cubicBezTo>
                  <a:pt x="2290" y="2053"/>
                  <a:pt x="2296" y="2080"/>
                  <a:pt x="2311" y="2099"/>
                </a:cubicBezTo>
                <a:cubicBezTo>
                  <a:pt x="2327" y="2119"/>
                  <a:pt x="2351" y="2131"/>
                  <a:pt x="2376" y="2131"/>
                </a:cubicBezTo>
                <a:cubicBezTo>
                  <a:pt x="2704" y="2131"/>
                  <a:pt x="2704" y="2131"/>
                  <a:pt x="2704" y="2131"/>
                </a:cubicBezTo>
                <a:cubicBezTo>
                  <a:pt x="2729" y="2131"/>
                  <a:pt x="2753" y="2119"/>
                  <a:pt x="2768" y="2099"/>
                </a:cubicBezTo>
                <a:cubicBezTo>
                  <a:pt x="2784" y="2080"/>
                  <a:pt x="2789" y="2053"/>
                  <a:pt x="2783" y="2029"/>
                </a:cubicBezTo>
                <a:cubicBezTo>
                  <a:pt x="2639" y="1454"/>
                  <a:pt x="2639" y="1454"/>
                  <a:pt x="2639" y="1454"/>
                </a:cubicBezTo>
                <a:cubicBezTo>
                  <a:pt x="2725" y="1416"/>
                  <a:pt x="2785" y="1330"/>
                  <a:pt x="2785" y="1230"/>
                </a:cubicBezTo>
                <a:cubicBezTo>
                  <a:pt x="2785" y="1123"/>
                  <a:pt x="2717" y="1032"/>
                  <a:pt x="2622" y="998"/>
                </a:cubicBezTo>
                <a:cubicBezTo>
                  <a:pt x="2622" y="797"/>
                  <a:pt x="2622" y="797"/>
                  <a:pt x="2622" y="797"/>
                </a:cubicBezTo>
                <a:cubicBezTo>
                  <a:pt x="3057" y="652"/>
                  <a:pt x="3057" y="652"/>
                  <a:pt x="3057" y="652"/>
                </a:cubicBezTo>
                <a:cubicBezTo>
                  <a:pt x="3091" y="641"/>
                  <a:pt x="3113" y="610"/>
                  <a:pt x="3113" y="574"/>
                </a:cubicBezTo>
                <a:cubicBezTo>
                  <a:pt x="3113" y="539"/>
                  <a:pt x="3091" y="508"/>
                  <a:pt x="3057" y="497"/>
                </a:cubicBezTo>
                <a:close/>
              </a:path>
              <a:path h="2131" w="3113">
                <a:moveTo>
                  <a:pt x="2540" y="1148"/>
                </a:moveTo>
                <a:cubicBezTo>
                  <a:pt x="2585" y="1148"/>
                  <a:pt x="2621" y="1184"/>
                  <a:pt x="2621" y="1230"/>
                </a:cubicBezTo>
                <a:cubicBezTo>
                  <a:pt x="2621" y="1275"/>
                  <a:pt x="2585" y="1312"/>
                  <a:pt x="2540" y="1312"/>
                </a:cubicBezTo>
                <a:cubicBezTo>
                  <a:pt x="2494" y="1312"/>
                  <a:pt x="2458" y="1275"/>
                  <a:pt x="2458" y="1230"/>
                </a:cubicBezTo>
                <a:cubicBezTo>
                  <a:pt x="2458" y="1184"/>
                  <a:pt x="2494" y="1148"/>
                  <a:pt x="2540" y="1148"/>
                </a:cubicBezTo>
                <a:close/>
              </a:path>
              <a:path h="2131" w="3113">
                <a:moveTo>
                  <a:pt x="2481" y="1967"/>
                </a:moveTo>
                <a:cubicBezTo>
                  <a:pt x="2540" y="1731"/>
                  <a:pt x="2540" y="1731"/>
                  <a:pt x="2540" y="1731"/>
                </a:cubicBezTo>
                <a:cubicBezTo>
                  <a:pt x="2599" y="1967"/>
                  <a:pt x="2599" y="1967"/>
                  <a:pt x="2599" y="1967"/>
                </a:cubicBezTo>
                <a:cubicBezTo>
                  <a:pt x="2481" y="1967"/>
                  <a:pt x="2481" y="1967"/>
                  <a:pt x="2481" y="1967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1570" y="493"/>
                  <a:pt x="1570" y="493"/>
                  <a:pt x="1570" y="493"/>
                </a:cubicBezTo>
                <a:cubicBezTo>
                  <a:pt x="1525" y="486"/>
                  <a:pt x="1483" y="516"/>
                  <a:pt x="1476" y="561"/>
                </a:cubicBezTo>
                <a:cubicBezTo>
                  <a:pt x="1469" y="605"/>
                  <a:pt x="1499" y="648"/>
                  <a:pt x="1543" y="655"/>
                </a:cubicBezTo>
                <a:cubicBezTo>
                  <a:pt x="2201" y="765"/>
                  <a:pt x="2201" y="765"/>
                  <a:pt x="2201" y="765"/>
                </a:cubicBezTo>
                <a:cubicBezTo>
                  <a:pt x="1557" y="979"/>
                  <a:pt x="1557" y="979"/>
                  <a:pt x="1557" y="979"/>
                </a:cubicBezTo>
                <a:cubicBezTo>
                  <a:pt x="341" y="574"/>
                  <a:pt x="341" y="574"/>
                  <a:pt x="341" y="574"/>
                </a:cubicBezTo>
                <a:cubicBezTo>
                  <a:pt x="1557" y="169"/>
                  <a:pt x="1557" y="169"/>
                  <a:pt x="1557" y="169"/>
                </a:cubicBezTo>
                <a:cubicBezTo>
                  <a:pt x="2772" y="574"/>
                  <a:pt x="2772" y="574"/>
                  <a:pt x="2772" y="574"/>
                </a:cubicBezTo>
                <a:cubicBezTo>
                  <a:pt x="2533" y="654"/>
                  <a:pt x="2533" y="654"/>
                  <a:pt x="2533" y="654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2533" y="654"/>
                  <a:pt x="2533" y="654"/>
                  <a:pt x="2533" y="654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</p:spTree>
  </p:cSld>
  <p:clrMapOvr>
    <a:masterClrMapping/>
  </p:clrMapOvr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rot="0">
            <a:off x="345567" y="1333976"/>
            <a:ext cx="5468684" cy="2529078"/>
          </a:xfrm>
          <a:custGeom>
            <a:avLst/>
            <a:gdLst/>
            <a:ahLst/>
            <a:cxnLst/>
            <a:rect r="r" b="b" t="t" l="l"/>
            <a:pathLst>
              <a:path h="1153850" w="2495014">
                <a:moveTo>
                  <a:pt x="2495014" y="0"/>
                </a:moveTo>
                <a:lnTo>
                  <a:pt x="1829006" y="1153850"/>
                </a:lnTo>
                <a:lnTo>
                  <a:pt x="0" y="1153850"/>
                </a:lnTo>
                <a:lnTo>
                  <a:pt x="0" y="0"/>
                </a:lnTo>
              </a:path>
            </a:pathLst>
          </a:custGeom>
          <a:solidFill>
            <a:schemeClr val="accent3">
              <a:alpha val="10000"/>
            </a:schemeClr>
          </a:solidFill>
          <a:ln/>
        </p:spPr>
        <p:txBody>
          <a:bodyPr anchor="t" rtlCol="false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Freeform 3" id="3"/>
          <p:cNvSpPr/>
          <p:nvPr/>
        </p:nvSpPr>
        <p:spPr>
          <a:xfrm rot="0" flipH="true">
            <a:off x="6373368" y="1362551"/>
            <a:ext cx="5468684" cy="2529078"/>
          </a:xfrm>
          <a:custGeom>
            <a:avLst/>
            <a:gdLst/>
            <a:ahLst/>
            <a:cxnLst/>
            <a:rect r="r" b="b" t="t" l="l"/>
            <a:pathLst>
              <a:path h="1153850" w="2495014">
                <a:moveTo>
                  <a:pt x="2495014" y="0"/>
                </a:moveTo>
                <a:lnTo>
                  <a:pt x="1829006" y="1153850"/>
                </a:lnTo>
                <a:lnTo>
                  <a:pt x="0" y="1153850"/>
                </a:lnTo>
                <a:lnTo>
                  <a:pt x="0" y="0"/>
                </a:lnTo>
              </a:path>
            </a:pathLst>
          </a:custGeom>
          <a:solidFill>
            <a:schemeClr val="accent3">
              <a:alpha val="10000"/>
            </a:schemeClr>
          </a:solidFill>
          <a:ln/>
        </p:spPr>
        <p:txBody>
          <a:bodyPr anchor="t" rtlCol="false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Freeform 4" id="4"/>
          <p:cNvSpPr/>
          <p:nvPr/>
        </p:nvSpPr>
        <p:spPr>
          <a:xfrm rot="0" flipH="true">
            <a:off x="8580787" y="5158264"/>
            <a:ext cx="3261265" cy="1133285"/>
          </a:xfrm>
          <a:custGeom>
            <a:avLst/>
            <a:gdLst/>
            <a:ahLst/>
            <a:cxnLst/>
            <a:rect r="r" b="b" t="t" l="l"/>
            <a:pathLst>
              <a:path h="517048" w="1487925">
                <a:moveTo>
                  <a:pt x="1487925" y="0"/>
                </a:moveTo>
                <a:lnTo>
                  <a:pt x="1189491" y="517049"/>
                </a:lnTo>
                <a:lnTo>
                  <a:pt x="0" y="517049"/>
                </a:lnTo>
                <a:lnTo>
                  <a:pt x="0" y="0"/>
                </a:lnTo>
              </a:path>
            </a:pathLst>
          </a:custGeom>
          <a:solidFill>
            <a:schemeClr val="lt2">
              <a:alpha val="100000"/>
            </a:schemeClr>
          </a:solidFill>
          <a:ln/>
        </p:spPr>
      </p:sp>
      <p:sp>
        <p:nvSpPr>
          <p:cNvPr name="Freeform 5" id="5"/>
          <p:cNvSpPr/>
          <p:nvPr/>
        </p:nvSpPr>
        <p:spPr>
          <a:xfrm rot="0" flipH="true">
            <a:off x="7879937" y="3944017"/>
            <a:ext cx="3962114" cy="1133285"/>
          </a:xfrm>
          <a:custGeom>
            <a:avLst/>
            <a:gdLst/>
            <a:ahLst/>
            <a:cxnLst/>
            <a:rect r="r" b="b" t="t" l="l"/>
            <a:pathLst>
              <a:path h="517048" w="1807683">
                <a:moveTo>
                  <a:pt x="1807683" y="0"/>
                </a:moveTo>
                <a:lnTo>
                  <a:pt x="1509249" y="517049"/>
                </a:lnTo>
                <a:lnTo>
                  <a:pt x="0" y="517049"/>
                </a:lnTo>
                <a:lnTo>
                  <a:pt x="0" y="0"/>
                </a:lnTo>
              </a:path>
            </a:pathLst>
          </a:custGeom>
          <a:solidFill>
            <a:schemeClr val="lt2">
              <a:alpha val="100000"/>
            </a:schemeClr>
          </a:solidFill>
          <a:ln/>
        </p:spPr>
      </p:sp>
      <p:sp>
        <p:nvSpPr>
          <p:cNvPr name="Freeform 6" id="6"/>
          <p:cNvSpPr/>
          <p:nvPr/>
        </p:nvSpPr>
        <p:spPr>
          <a:xfrm rot="0">
            <a:off x="345567" y="5158264"/>
            <a:ext cx="3261265" cy="1133285"/>
          </a:xfrm>
          <a:custGeom>
            <a:avLst/>
            <a:gdLst/>
            <a:ahLst/>
            <a:cxnLst/>
            <a:rect r="r" b="b" t="t" l="l"/>
            <a:pathLst>
              <a:path h="517048" w="1487925">
                <a:moveTo>
                  <a:pt x="1487925" y="0"/>
                </a:moveTo>
                <a:lnTo>
                  <a:pt x="1189491" y="517049"/>
                </a:lnTo>
                <a:lnTo>
                  <a:pt x="0" y="517049"/>
                </a:lnTo>
                <a:lnTo>
                  <a:pt x="0" y="0"/>
                </a:lnTo>
              </a:path>
            </a:pathLst>
          </a:custGeom>
          <a:solidFill>
            <a:schemeClr val="lt2">
              <a:alpha val="100000"/>
            </a:schemeClr>
          </a:solidFill>
          <a:ln/>
        </p:spPr>
      </p:sp>
      <p:sp>
        <p:nvSpPr>
          <p:cNvPr name="Freeform 7" id="7"/>
          <p:cNvSpPr/>
          <p:nvPr/>
        </p:nvSpPr>
        <p:spPr>
          <a:xfrm rot="0">
            <a:off x="345567" y="3944017"/>
            <a:ext cx="3962114" cy="1133285"/>
          </a:xfrm>
          <a:custGeom>
            <a:avLst/>
            <a:gdLst/>
            <a:ahLst/>
            <a:cxnLst/>
            <a:rect r="r" b="b" t="t" l="l"/>
            <a:pathLst>
              <a:path h="517048" w="1807683">
                <a:moveTo>
                  <a:pt x="1807683" y="0"/>
                </a:moveTo>
                <a:lnTo>
                  <a:pt x="1509249" y="517049"/>
                </a:lnTo>
                <a:lnTo>
                  <a:pt x="0" y="517049"/>
                </a:lnTo>
                <a:lnTo>
                  <a:pt x="0" y="0"/>
                </a:lnTo>
              </a:path>
            </a:pathLst>
          </a:custGeom>
          <a:solidFill>
            <a:schemeClr val="lt2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0">
            <a:off x="7465511" y="5155091"/>
            <a:ext cx="1312093" cy="1136448"/>
          </a:xfrm>
          <a:custGeom>
            <a:avLst/>
            <a:gdLst/>
            <a:ahLst/>
            <a:cxnLst/>
            <a:rect r="r" b="b" t="t" l="l"/>
            <a:pathLst>
              <a:path h="517048" w="596961">
                <a:moveTo>
                  <a:pt x="0" y="517049"/>
                </a:moveTo>
                <a:lnTo>
                  <a:pt x="0" y="517049"/>
                </a:lnTo>
                <a:lnTo>
                  <a:pt x="596961" y="517049"/>
                </a:lnTo>
                <a:lnTo>
                  <a:pt x="298527" y="0"/>
                </a:lnTo>
              </a:path>
            </a:pathLst>
          </a:custGeom>
          <a:solidFill>
            <a:schemeClr val="accent3">
              <a:alpha val="100000"/>
            </a:schemeClr>
          </a:solidFill>
          <a:ln/>
        </p:spPr>
      </p:sp>
      <p:sp>
        <p:nvSpPr>
          <p:cNvPr name="Freeform 9" id="9"/>
          <p:cNvSpPr/>
          <p:nvPr/>
        </p:nvSpPr>
        <p:spPr>
          <a:xfrm rot="0">
            <a:off x="6142870" y="2863519"/>
            <a:ext cx="1931923" cy="3346845"/>
          </a:xfrm>
          <a:custGeom>
            <a:avLst/>
            <a:gdLst/>
            <a:ahLst/>
            <a:cxnLst/>
            <a:rect r="r" b="b" t="t" l="l"/>
            <a:pathLst>
              <a:path h="1522709" w="878964">
                <a:moveTo>
                  <a:pt x="878964" y="1005660"/>
                </a:moveTo>
                <a:lnTo>
                  <a:pt x="298434" y="0"/>
                </a:lnTo>
                <a:lnTo>
                  <a:pt x="0" y="517049"/>
                </a:lnTo>
                <a:lnTo>
                  <a:pt x="580437" y="1522709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10" id="10"/>
          <p:cNvSpPr/>
          <p:nvPr/>
        </p:nvSpPr>
        <p:spPr>
          <a:xfrm rot="0">
            <a:off x="3414397" y="5155091"/>
            <a:ext cx="1312093" cy="1136448"/>
          </a:xfrm>
          <a:custGeom>
            <a:avLst/>
            <a:gdLst/>
            <a:ahLst/>
            <a:cxnLst/>
            <a:rect r="r" b="b" t="t" l="l"/>
            <a:pathLst>
              <a:path h="517048" w="596961">
                <a:moveTo>
                  <a:pt x="298434" y="0"/>
                </a:moveTo>
                <a:lnTo>
                  <a:pt x="298434" y="0"/>
                </a:lnTo>
                <a:lnTo>
                  <a:pt x="0" y="517049"/>
                </a:lnTo>
                <a:lnTo>
                  <a:pt x="596961" y="517049"/>
                </a:lnTo>
              </a:path>
            </a:pathLst>
          </a:custGeom>
          <a:solidFill>
            <a:schemeClr val="accent3">
              <a:alpha val="100000"/>
            </a:schemeClr>
          </a:solidFill>
          <a:ln/>
        </p:spPr>
      </p:sp>
      <p:sp>
        <p:nvSpPr>
          <p:cNvPr name="Freeform 11" id="11"/>
          <p:cNvSpPr/>
          <p:nvPr/>
        </p:nvSpPr>
        <p:spPr>
          <a:xfrm rot="0">
            <a:off x="4164078" y="5155091"/>
            <a:ext cx="3207697" cy="1136448"/>
          </a:xfrm>
          <a:custGeom>
            <a:avLst/>
            <a:gdLst/>
            <a:ahLst/>
            <a:cxnLst/>
            <a:rect r="r" b="b" t="t" l="l"/>
            <a:pathLst>
              <a:path h="517048" w="1459401">
                <a:moveTo>
                  <a:pt x="298434" y="517049"/>
                </a:moveTo>
                <a:lnTo>
                  <a:pt x="1459402" y="517049"/>
                </a:lnTo>
                <a:lnTo>
                  <a:pt x="1160968" y="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12" id="12"/>
          <p:cNvSpPr/>
          <p:nvPr/>
        </p:nvSpPr>
        <p:spPr>
          <a:xfrm rot="0">
            <a:off x="5440056" y="1645894"/>
            <a:ext cx="1311889" cy="1136448"/>
          </a:xfrm>
          <a:custGeom>
            <a:avLst/>
            <a:gdLst/>
            <a:ahLst/>
            <a:cxnLst/>
            <a:rect r="r" b="b" t="t" l="l"/>
            <a:pathLst>
              <a:path h="517048" w="596868">
                <a:moveTo>
                  <a:pt x="596869" y="517049"/>
                </a:moveTo>
                <a:lnTo>
                  <a:pt x="596869" y="517049"/>
                </a:lnTo>
                <a:lnTo>
                  <a:pt x="298434" y="0"/>
                </a:lnTo>
                <a:lnTo>
                  <a:pt x="0" y="517049"/>
                </a:lnTo>
              </a:path>
            </a:pathLst>
          </a:custGeom>
          <a:solidFill>
            <a:schemeClr val="accent3">
              <a:alpha val="100000"/>
            </a:schemeClr>
          </a:solidFill>
          <a:ln/>
        </p:spPr>
      </p:sp>
      <p:sp>
        <p:nvSpPr>
          <p:cNvPr name="Freeform 13" id="13"/>
          <p:cNvSpPr/>
          <p:nvPr/>
        </p:nvSpPr>
        <p:spPr>
          <a:xfrm rot="0">
            <a:off x="4117211" y="2863519"/>
            <a:ext cx="2587867" cy="2210395"/>
          </a:xfrm>
          <a:custGeom>
            <a:avLst/>
            <a:gdLst/>
            <a:ahLst/>
            <a:cxnLst/>
            <a:rect r="r" b="b" t="t" l="l"/>
            <a:pathLst>
              <a:path h="1005660" w="1177398">
                <a:moveTo>
                  <a:pt x="580530" y="0"/>
                </a:moveTo>
                <a:lnTo>
                  <a:pt x="0" y="1005660"/>
                </a:lnTo>
                <a:lnTo>
                  <a:pt x="596961" y="1005660"/>
                </a:lnTo>
                <a:lnTo>
                  <a:pt x="1177399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14" id="14"/>
          <p:cNvSpPr txBox="true"/>
          <p:nvPr/>
        </p:nvSpPr>
        <p:spPr>
          <a:xfrm rot="0">
            <a:off x="5379244" y="5460397"/>
            <a:ext cx="914400" cy="2476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25000"/>
              </a:lnSpc>
              <a:spcBef>
                <a:spcPct val="0"/>
              </a:spcBef>
            </a:pPr>
            <a:r>
              <a:rPr lang="en-US" sz="15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实时监测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4951952" y="3706273"/>
            <a:ext cx="914400" cy="2476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25000"/>
              </a:lnSpc>
              <a:spcBef>
                <a:spcPct val="0"/>
              </a:spcBef>
            </a:pPr>
            <a:r>
              <a:rPr lang="en-US" sz="15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空气净化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661214" y="4305490"/>
            <a:ext cx="914400" cy="2476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25000"/>
              </a:lnSpc>
              <a:spcBef>
                <a:spcPct val="0"/>
              </a:spcBef>
            </a:pPr>
            <a:r>
              <a:rPr lang="en-US" sz="15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自然通风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25617" y="5421809"/>
            <a:ext cx="2362200" cy="5715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在宿舍楼内安装空气质量监测设备，实时监测并记录PM2.5、甲醛等有害物质的浓度变化。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25617" y="4235977"/>
            <a:ext cx="3019425" cy="5715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优化建筑设计，确保宿舍楼具备良好的自然通风条件，减少室内空气污染物的积聚。</a:t>
            </a:r>
          </a:p>
        </p:txBody>
      </p:sp>
      <p:sp>
        <p:nvSpPr>
          <p:cNvPr name="AutoShape 19" id="19"/>
          <p:cNvSpPr/>
          <p:nvPr/>
        </p:nvSpPr>
        <p:spPr>
          <a:xfrm rot="0">
            <a:off x="1643809" y="3008581"/>
            <a:ext cx="534188" cy="534188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20" id="20"/>
          <p:cNvSpPr/>
          <p:nvPr/>
        </p:nvSpPr>
        <p:spPr>
          <a:xfrm rot="0">
            <a:off x="753667" y="3008581"/>
            <a:ext cx="534188" cy="534188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21" id="21"/>
          <p:cNvSpPr/>
          <p:nvPr/>
        </p:nvSpPr>
        <p:spPr>
          <a:xfrm rot="0">
            <a:off x="2533951" y="3008581"/>
            <a:ext cx="534188" cy="534188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22" id="22"/>
          <p:cNvSpPr txBox="true"/>
          <p:nvPr/>
        </p:nvSpPr>
        <p:spPr>
          <a:xfrm rot="0">
            <a:off x="725617" y="2188528"/>
            <a:ext cx="3933825" cy="5715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在宿舍楼公共区域及部分宿舍内配置空气净化设备，有效去除空气中的有害物质。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725617" y="1686081"/>
            <a:ext cx="3883378" cy="3333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>
                <a:solidFill>
                  <a:schemeClr val="dk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设备配置策略</a:t>
            </a:r>
          </a:p>
        </p:txBody>
      </p:sp>
      <p:sp>
        <p:nvSpPr>
          <p:cNvPr name="TextBox 24" id="24"/>
          <p:cNvSpPr txBox="true"/>
          <p:nvPr/>
        </p:nvSpPr>
        <p:spPr>
          <a:xfrm rot="0" flipH="true">
            <a:off x="9101017" y="5421809"/>
            <a:ext cx="2362200" cy="5715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数据应用：利用监测数据分析空气质量状况，为改善措施提供依据，确保居住环境健康。</a:t>
            </a:r>
          </a:p>
        </p:txBody>
      </p:sp>
      <p:sp>
        <p:nvSpPr>
          <p:cNvPr name="TextBox 25" id="25"/>
          <p:cNvSpPr txBox="true"/>
          <p:nvPr/>
        </p:nvSpPr>
        <p:spPr>
          <a:xfrm rot="0" flipH="true">
            <a:off x="8441129" y="4235977"/>
            <a:ext cx="3019425" cy="5715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智能通风系统：引入智能通风系统，根据室内外空气质量自动调节通风量，提升居住舒适度。</a:t>
            </a:r>
          </a:p>
        </p:txBody>
      </p:sp>
      <p:sp>
        <p:nvSpPr>
          <p:cNvPr name="AutoShape 26" id="26"/>
          <p:cNvSpPr/>
          <p:nvPr/>
        </p:nvSpPr>
        <p:spPr>
          <a:xfrm rot="0" flipH="true">
            <a:off x="10009606" y="3008581"/>
            <a:ext cx="534188" cy="534188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  <p:txBody>
          <a:bodyPr anchor="t" rtlCol="false" tIns="45720" lIns="91440" bIns="45720" rIns="91440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AutoShape 27" id="27"/>
          <p:cNvSpPr/>
          <p:nvPr/>
        </p:nvSpPr>
        <p:spPr>
          <a:xfrm rot="0" flipH="true">
            <a:off x="10899747" y="3008581"/>
            <a:ext cx="534188" cy="534188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28" id="28"/>
          <p:cNvSpPr/>
          <p:nvPr/>
        </p:nvSpPr>
        <p:spPr>
          <a:xfrm rot="0" flipH="true">
            <a:off x="9119464" y="3008581"/>
            <a:ext cx="534188" cy="534188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29" id="29"/>
          <p:cNvSpPr txBox="true"/>
          <p:nvPr/>
        </p:nvSpPr>
        <p:spPr>
          <a:xfrm rot="0" flipH="true">
            <a:off x="7528879" y="2188528"/>
            <a:ext cx="3933825" cy="5715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制定空气净化设备的定期维护和更换计划，确保其长期有效运行，保障室内空气质量。</a:t>
            </a:r>
          </a:p>
        </p:txBody>
      </p:sp>
      <p:sp>
        <p:nvSpPr>
          <p:cNvPr name="TextBox 30" id="30"/>
          <p:cNvSpPr txBox="true"/>
          <p:nvPr/>
        </p:nvSpPr>
        <p:spPr>
          <a:xfrm rot="0" flipH="true">
            <a:off x="7642088" y="1686081"/>
            <a:ext cx="3822902" cy="3333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sz="2000">
                <a:solidFill>
                  <a:schemeClr val="dk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定期维护方案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空气质量监测与改善措施</a:t>
            </a:r>
          </a:p>
        </p:txBody>
      </p:sp>
      <p:sp>
        <p:nvSpPr>
          <p:cNvPr name="Freeform 32" id="32"/>
          <p:cNvSpPr/>
          <p:nvPr/>
        </p:nvSpPr>
        <p:spPr>
          <a:xfrm rot="0">
            <a:off x="1734503" y="3094672"/>
            <a:ext cx="372427" cy="372427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257299" y="240773"/>
                </a:moveTo>
                <a:lnTo>
                  <a:pt x="257299" y="258156"/>
                </a:lnTo>
                <a:lnTo>
                  <a:pt x="47501" y="258156"/>
                </a:lnTo>
                <a:lnTo>
                  <a:pt x="47501" y="240773"/>
                </a:lnTo>
                <a:cubicBezTo>
                  <a:pt x="47501" y="240773"/>
                  <a:pt x="43015" y="231162"/>
                  <a:pt x="67361" y="208112"/>
                </a:cubicBezTo>
                <a:cubicBezTo>
                  <a:pt x="91688" y="185071"/>
                  <a:pt x="88487" y="125511"/>
                  <a:pt x="88487" y="85173"/>
                </a:cubicBezTo>
                <a:cubicBezTo>
                  <a:pt x="88487" y="44834"/>
                  <a:pt x="145142" y="43977"/>
                  <a:pt x="145142" y="43977"/>
                </a:cubicBezTo>
                <a:lnTo>
                  <a:pt x="147085" y="43977"/>
                </a:lnTo>
                <a:cubicBezTo>
                  <a:pt x="147085" y="43996"/>
                  <a:pt x="147085" y="43701"/>
                  <a:pt x="147085" y="37424"/>
                </a:cubicBezTo>
                <a:cubicBezTo>
                  <a:pt x="147085" y="33395"/>
                  <a:pt x="133560" y="18802"/>
                  <a:pt x="133560" y="18802"/>
                </a:cubicBezTo>
                <a:lnTo>
                  <a:pt x="133360" y="9973"/>
                </a:lnTo>
                <a:lnTo>
                  <a:pt x="171555" y="9973"/>
                </a:lnTo>
                <a:lnTo>
                  <a:pt x="171298" y="19136"/>
                </a:lnTo>
                <a:cubicBezTo>
                  <a:pt x="171298" y="19136"/>
                  <a:pt x="156639" y="33719"/>
                  <a:pt x="156639" y="38014"/>
                </a:cubicBezTo>
                <a:cubicBezTo>
                  <a:pt x="156639" y="42167"/>
                  <a:pt x="156639" y="43558"/>
                  <a:pt x="156639" y="43967"/>
                </a:cubicBezTo>
                <a:lnTo>
                  <a:pt x="159658" y="43967"/>
                </a:lnTo>
                <a:cubicBezTo>
                  <a:pt x="159658" y="43967"/>
                  <a:pt x="216313" y="44825"/>
                  <a:pt x="216313" y="85163"/>
                </a:cubicBezTo>
                <a:cubicBezTo>
                  <a:pt x="216313" y="125501"/>
                  <a:pt x="213112" y="185071"/>
                  <a:pt x="237449" y="208121"/>
                </a:cubicBezTo>
                <a:cubicBezTo>
                  <a:pt x="261785" y="231172"/>
                  <a:pt x="257299" y="240773"/>
                  <a:pt x="257299" y="240773"/>
                </a:cubicBezTo>
                <a:close/>
              </a:path>
              <a:path h="304800" w="304800">
                <a:moveTo>
                  <a:pt x="176327" y="267367"/>
                </a:moveTo>
                <a:cubicBezTo>
                  <a:pt x="176327" y="280559"/>
                  <a:pt x="165640" y="294827"/>
                  <a:pt x="152457" y="294827"/>
                </a:cubicBezTo>
                <a:cubicBezTo>
                  <a:pt x="139275" y="294827"/>
                  <a:pt x="128588" y="280559"/>
                  <a:pt x="128588" y="267367"/>
                </a:cubicBezTo>
                <a:cubicBezTo>
                  <a:pt x="128588" y="267662"/>
                  <a:pt x="176327" y="267062"/>
                  <a:pt x="176327" y="267367"/>
                </a:cubicBezTo>
              </a:path>
            </a:pathLst>
          </a:custGeom>
          <a:solidFill>
            <a:srgbClr val="FDFDFD">
              <a:alpha val="100000"/>
            </a:srgbClr>
          </a:solidFill>
          <a:ln/>
        </p:spPr>
      </p:sp>
      <p:sp>
        <p:nvSpPr>
          <p:cNvPr name="Freeform 33" id="33"/>
          <p:cNvSpPr/>
          <p:nvPr/>
        </p:nvSpPr>
        <p:spPr>
          <a:xfrm rot="0">
            <a:off x="844549" y="3094477"/>
            <a:ext cx="371475" cy="371475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50749" y="121920"/>
                </a:moveTo>
                <a:lnTo>
                  <a:pt x="152400" y="182880"/>
                </a:lnTo>
                <a:lnTo>
                  <a:pt x="304800" y="91440"/>
                </a:lnTo>
                <a:lnTo>
                  <a:pt x="152400" y="0"/>
                </a:lnTo>
                <a:lnTo>
                  <a:pt x="0" y="91440"/>
                </a:lnTo>
                <a:lnTo>
                  <a:pt x="152400" y="91440"/>
                </a:lnTo>
                <a:lnTo>
                  <a:pt x="152400" y="121920"/>
                </a:lnTo>
                <a:lnTo>
                  <a:pt x="50749" y="121920"/>
                </a:lnTo>
                <a:close/>
              </a:path>
              <a:path h="304800" w="304800">
                <a:moveTo>
                  <a:pt x="0" y="121920"/>
                </a:moveTo>
                <a:lnTo>
                  <a:pt x="0" y="243840"/>
                </a:lnTo>
                <a:lnTo>
                  <a:pt x="30480" y="210007"/>
                </a:lnTo>
                <a:lnTo>
                  <a:pt x="30480" y="140208"/>
                </a:lnTo>
                <a:lnTo>
                  <a:pt x="0" y="121920"/>
                </a:lnTo>
                <a:close/>
              </a:path>
              <a:path h="304800" w="304800">
                <a:moveTo>
                  <a:pt x="152400" y="304800"/>
                </a:moveTo>
                <a:lnTo>
                  <a:pt x="45720" y="240792"/>
                </a:lnTo>
                <a:lnTo>
                  <a:pt x="45720" y="149352"/>
                </a:lnTo>
                <a:lnTo>
                  <a:pt x="152400" y="213360"/>
                </a:lnTo>
                <a:lnTo>
                  <a:pt x="259080" y="149352"/>
                </a:lnTo>
                <a:lnTo>
                  <a:pt x="259080" y="240792"/>
                </a:lnTo>
                <a:lnTo>
                  <a:pt x="152400" y="304800"/>
                </a:ln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  <p:sp>
        <p:nvSpPr>
          <p:cNvPr name="Freeform 34" id="34"/>
          <p:cNvSpPr/>
          <p:nvPr/>
        </p:nvSpPr>
        <p:spPr>
          <a:xfrm rot="0">
            <a:off x="2624833" y="3113527"/>
            <a:ext cx="371475" cy="371475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152800" y="79486"/>
                </a:moveTo>
                <a:cubicBezTo>
                  <a:pt x="152800" y="79486"/>
                  <a:pt x="133750" y="38891"/>
                  <a:pt x="90888" y="38891"/>
                </a:cubicBezTo>
                <a:cubicBezTo>
                  <a:pt x="44053" y="38891"/>
                  <a:pt x="19450" y="78581"/>
                  <a:pt x="19450" y="118262"/>
                </a:cubicBezTo>
                <a:cubicBezTo>
                  <a:pt x="19450" y="184147"/>
                  <a:pt x="152800" y="265900"/>
                  <a:pt x="152800" y="265900"/>
                </a:cubicBezTo>
                <a:cubicBezTo>
                  <a:pt x="152800" y="265900"/>
                  <a:pt x="285350" y="184937"/>
                  <a:pt x="285350" y="118262"/>
                </a:cubicBezTo>
                <a:cubicBezTo>
                  <a:pt x="285350" y="77781"/>
                  <a:pt x="259956" y="38891"/>
                  <a:pt x="214713" y="38891"/>
                </a:cubicBezTo>
                <a:cubicBezTo>
                  <a:pt x="169469" y="38891"/>
                  <a:pt x="152800" y="79486"/>
                  <a:pt x="152800" y="79486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  <p:sp>
        <p:nvSpPr>
          <p:cNvPr name="Freeform 35" id="35"/>
          <p:cNvSpPr/>
          <p:nvPr/>
        </p:nvSpPr>
        <p:spPr>
          <a:xfrm rot="0">
            <a:off x="9200820" y="3104002"/>
            <a:ext cx="371475" cy="371475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50749" y="121920"/>
                </a:moveTo>
                <a:lnTo>
                  <a:pt x="152400" y="182880"/>
                </a:lnTo>
                <a:lnTo>
                  <a:pt x="304800" y="91440"/>
                </a:lnTo>
                <a:lnTo>
                  <a:pt x="152400" y="0"/>
                </a:lnTo>
                <a:lnTo>
                  <a:pt x="0" y="91440"/>
                </a:lnTo>
                <a:lnTo>
                  <a:pt x="152400" y="91440"/>
                </a:lnTo>
                <a:lnTo>
                  <a:pt x="152400" y="121920"/>
                </a:lnTo>
                <a:lnTo>
                  <a:pt x="50749" y="121920"/>
                </a:lnTo>
                <a:close/>
              </a:path>
              <a:path h="304800" w="304800">
                <a:moveTo>
                  <a:pt x="0" y="121920"/>
                </a:moveTo>
                <a:lnTo>
                  <a:pt x="0" y="243840"/>
                </a:lnTo>
                <a:lnTo>
                  <a:pt x="30480" y="210007"/>
                </a:lnTo>
                <a:lnTo>
                  <a:pt x="30480" y="140208"/>
                </a:lnTo>
                <a:lnTo>
                  <a:pt x="0" y="121920"/>
                </a:lnTo>
                <a:close/>
              </a:path>
              <a:path h="304800" w="304800">
                <a:moveTo>
                  <a:pt x="152400" y="304800"/>
                </a:moveTo>
                <a:lnTo>
                  <a:pt x="45720" y="240792"/>
                </a:lnTo>
                <a:lnTo>
                  <a:pt x="45720" y="149352"/>
                </a:lnTo>
                <a:lnTo>
                  <a:pt x="152400" y="213360"/>
                </a:lnTo>
                <a:lnTo>
                  <a:pt x="259080" y="149352"/>
                </a:lnTo>
                <a:lnTo>
                  <a:pt x="259080" y="240792"/>
                </a:lnTo>
                <a:lnTo>
                  <a:pt x="152400" y="304800"/>
                </a:ln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  <p:sp>
        <p:nvSpPr>
          <p:cNvPr name="Freeform 36" id="36"/>
          <p:cNvSpPr/>
          <p:nvPr/>
        </p:nvSpPr>
        <p:spPr>
          <a:xfrm rot="0">
            <a:off x="10086379" y="3094477"/>
            <a:ext cx="372427" cy="372427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257299" y="240773"/>
                </a:moveTo>
                <a:lnTo>
                  <a:pt x="257299" y="258156"/>
                </a:lnTo>
                <a:lnTo>
                  <a:pt x="47501" y="258156"/>
                </a:lnTo>
                <a:lnTo>
                  <a:pt x="47501" y="240773"/>
                </a:lnTo>
                <a:cubicBezTo>
                  <a:pt x="47501" y="240773"/>
                  <a:pt x="43015" y="231162"/>
                  <a:pt x="67361" y="208112"/>
                </a:cubicBezTo>
                <a:cubicBezTo>
                  <a:pt x="91688" y="185071"/>
                  <a:pt x="88487" y="125511"/>
                  <a:pt x="88487" y="85173"/>
                </a:cubicBezTo>
                <a:cubicBezTo>
                  <a:pt x="88487" y="44834"/>
                  <a:pt x="145142" y="43977"/>
                  <a:pt x="145142" y="43977"/>
                </a:cubicBezTo>
                <a:lnTo>
                  <a:pt x="147085" y="43977"/>
                </a:lnTo>
                <a:cubicBezTo>
                  <a:pt x="147085" y="43996"/>
                  <a:pt x="147085" y="43701"/>
                  <a:pt x="147085" y="37424"/>
                </a:cubicBezTo>
                <a:cubicBezTo>
                  <a:pt x="147085" y="33395"/>
                  <a:pt x="133560" y="18802"/>
                  <a:pt x="133560" y="18802"/>
                </a:cubicBezTo>
                <a:lnTo>
                  <a:pt x="133360" y="9973"/>
                </a:lnTo>
                <a:lnTo>
                  <a:pt x="171555" y="9973"/>
                </a:lnTo>
                <a:lnTo>
                  <a:pt x="171298" y="19136"/>
                </a:lnTo>
                <a:cubicBezTo>
                  <a:pt x="171298" y="19136"/>
                  <a:pt x="156639" y="33719"/>
                  <a:pt x="156639" y="38014"/>
                </a:cubicBezTo>
                <a:cubicBezTo>
                  <a:pt x="156639" y="42167"/>
                  <a:pt x="156639" y="43558"/>
                  <a:pt x="156639" y="43967"/>
                </a:cubicBezTo>
                <a:lnTo>
                  <a:pt x="159658" y="43967"/>
                </a:lnTo>
                <a:cubicBezTo>
                  <a:pt x="159658" y="43967"/>
                  <a:pt x="216313" y="44825"/>
                  <a:pt x="216313" y="85163"/>
                </a:cubicBezTo>
                <a:cubicBezTo>
                  <a:pt x="216313" y="125501"/>
                  <a:pt x="213112" y="185071"/>
                  <a:pt x="237449" y="208121"/>
                </a:cubicBezTo>
                <a:cubicBezTo>
                  <a:pt x="261785" y="231172"/>
                  <a:pt x="257299" y="240773"/>
                  <a:pt x="257299" y="240773"/>
                </a:cubicBezTo>
                <a:close/>
              </a:path>
              <a:path h="304800" w="304800">
                <a:moveTo>
                  <a:pt x="176327" y="267367"/>
                </a:moveTo>
                <a:cubicBezTo>
                  <a:pt x="176327" y="280559"/>
                  <a:pt x="165640" y="294827"/>
                  <a:pt x="152457" y="294827"/>
                </a:cubicBezTo>
                <a:cubicBezTo>
                  <a:pt x="139275" y="294827"/>
                  <a:pt x="128588" y="280559"/>
                  <a:pt x="128588" y="267367"/>
                </a:cubicBezTo>
                <a:cubicBezTo>
                  <a:pt x="128588" y="267662"/>
                  <a:pt x="176327" y="267062"/>
                  <a:pt x="176327" y="267367"/>
                </a:cubicBezTo>
              </a:path>
            </a:pathLst>
          </a:custGeom>
          <a:solidFill>
            <a:srgbClr val="FDFDFD">
              <a:alpha val="100000"/>
            </a:srgbClr>
          </a:solidFill>
          <a:ln/>
        </p:spPr>
      </p:sp>
      <p:sp>
        <p:nvSpPr>
          <p:cNvPr name="Freeform 37" id="37"/>
          <p:cNvSpPr/>
          <p:nvPr/>
        </p:nvSpPr>
        <p:spPr>
          <a:xfrm rot="0">
            <a:off x="10981103" y="3104002"/>
            <a:ext cx="371475" cy="371475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152800" y="79486"/>
                </a:moveTo>
                <a:cubicBezTo>
                  <a:pt x="152800" y="79486"/>
                  <a:pt x="133750" y="38891"/>
                  <a:pt x="90888" y="38891"/>
                </a:cubicBezTo>
                <a:cubicBezTo>
                  <a:pt x="44053" y="38891"/>
                  <a:pt x="19450" y="78581"/>
                  <a:pt x="19450" y="118262"/>
                </a:cubicBezTo>
                <a:cubicBezTo>
                  <a:pt x="19450" y="184147"/>
                  <a:pt x="152800" y="265900"/>
                  <a:pt x="152800" y="265900"/>
                </a:cubicBezTo>
                <a:cubicBezTo>
                  <a:pt x="152800" y="265900"/>
                  <a:pt x="285350" y="184937"/>
                  <a:pt x="285350" y="118262"/>
                </a:cubicBezTo>
                <a:cubicBezTo>
                  <a:pt x="285350" y="77781"/>
                  <a:pt x="259956" y="38891"/>
                  <a:pt x="214713" y="38891"/>
                </a:cubicBezTo>
                <a:cubicBezTo>
                  <a:pt x="169469" y="38891"/>
                  <a:pt x="152800" y="79486"/>
                  <a:pt x="152800" y="79486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</p:spTree>
  </p:cSld>
  <p:clrMapOvr>
    <a:masterClrMapping/>
  </p:clrMapOvr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241668" y="14050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自然采光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241668" y="1916915"/>
            <a:ext cx="4314825" cy="916471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充分利用自然光，通过合理设计窗户、天窗等，增加室内自然光照。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246698" y="14050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高效照明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246698" y="1916915"/>
            <a:ext cx="4295775" cy="966982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选用高效节能灯具，如LED灯，提高照明效率，降低能耗。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241668" y="3037215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灯光控制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41668" y="3547367"/>
            <a:ext cx="431482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安装智能照明系统，根据室内光线强度自动调节灯光亮度，实现按需照明。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246698" y="3037215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照明分区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246698" y="3547367"/>
            <a:ext cx="429577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根据不同区域的功能需求，合理划分照明区域，避免过度照明和浪费。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241668" y="46934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维修与保养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41668" y="5155321"/>
            <a:ext cx="431482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定期对照明系统进行维修和保养，确保灯具的正常运行和高效发光。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246698" y="46934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能源管理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246698" y="5155321"/>
            <a:ext cx="429577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对照明系统进行能源管理，制定节能措施和计划，降低能源消耗。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照明系统设计与节能技术应用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325363" y="1452351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231800" y="1461876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02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62865" y="3084545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03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231800" y="3094070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04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62865" y="4754608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05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231800" y="4754608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06</a:t>
            </a:r>
          </a:p>
        </p:txBody>
      </p:sp>
    </p:spTree>
  </p:cSld>
  <p:clrMapOvr>
    <a:masterClrMapping/>
  </p:clrMapOvr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551381" y="1836437"/>
            <a:ext cx="3553224" cy="2114550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3" id="3"/>
          <p:cNvSpPr txBox="true"/>
          <p:nvPr/>
        </p:nvSpPr>
        <p:spPr>
          <a:xfrm rot="0">
            <a:off x="734950" y="1912409"/>
            <a:ext cx="2570553" cy="70485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噪音源控制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34950" y="2566577"/>
            <a:ext cx="3232153" cy="124777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从源头控制噪音，如选用低噪音设备、减少噪音产生等。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4293620" y="1836437"/>
            <a:ext cx="3553224" cy="2114550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6" id="6"/>
          <p:cNvSpPr txBox="true"/>
          <p:nvPr/>
        </p:nvSpPr>
        <p:spPr>
          <a:xfrm rot="0">
            <a:off x="4477189" y="1912409"/>
            <a:ext cx="2570553" cy="70485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隔音措施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477189" y="2566577"/>
            <a:ext cx="3231832" cy="124777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采用隔音材料、隔音门窗等，提高房间的隔音性能，减少噪音传播。</a:t>
            </a:r>
          </a:p>
        </p:txBody>
      </p:sp>
      <p:sp>
        <p:nvSpPr>
          <p:cNvPr name="AutoShape 8" id="8"/>
          <p:cNvSpPr/>
          <p:nvPr/>
        </p:nvSpPr>
        <p:spPr>
          <a:xfrm rot="0">
            <a:off x="8035860" y="1836437"/>
            <a:ext cx="3553224" cy="2114550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9" id="9"/>
          <p:cNvSpPr txBox="true"/>
          <p:nvPr/>
        </p:nvSpPr>
        <p:spPr>
          <a:xfrm rot="0">
            <a:off x="8219429" y="1912409"/>
            <a:ext cx="2486025" cy="70485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吸音处理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8219429" y="2566577"/>
            <a:ext cx="3231832" cy="124777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对墙面、天花板等进行吸音处理，吸收室内噪音，降低噪音反射。</a:t>
            </a:r>
          </a:p>
        </p:txBody>
      </p:sp>
      <p:sp>
        <p:nvSpPr>
          <p:cNvPr name="AutoShape 11" id="11"/>
          <p:cNvSpPr/>
          <p:nvPr/>
        </p:nvSpPr>
        <p:spPr>
          <a:xfrm rot="0">
            <a:off x="551381" y="4082567"/>
            <a:ext cx="3553224" cy="2114550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12" id="12"/>
          <p:cNvSpPr txBox="true"/>
          <p:nvPr/>
        </p:nvSpPr>
        <p:spPr>
          <a:xfrm rot="0">
            <a:off x="734950" y="4158539"/>
            <a:ext cx="2486025" cy="70485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消音器应用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34950" y="4812707"/>
            <a:ext cx="3231832" cy="124777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在噪音源处安装消音器，如排气扇消音器、空调消音器等，减少噪音传播。</a:t>
            </a:r>
          </a:p>
        </p:txBody>
      </p:sp>
      <p:sp>
        <p:nvSpPr>
          <p:cNvPr name="AutoShape 14" id="14"/>
          <p:cNvSpPr/>
          <p:nvPr/>
        </p:nvSpPr>
        <p:spPr>
          <a:xfrm rot="0">
            <a:off x="4293620" y="4082567"/>
            <a:ext cx="3553224" cy="2114550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15" id="15"/>
          <p:cNvSpPr txBox="true"/>
          <p:nvPr/>
        </p:nvSpPr>
        <p:spPr>
          <a:xfrm rot="0">
            <a:off x="4477189" y="4158539"/>
            <a:ext cx="2486025" cy="70485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声学规划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4477189" y="4812707"/>
            <a:ext cx="3231832" cy="124777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在建筑规划阶段就考虑声学因素，合理布局房间功能和空间，避免噪音干扰。</a:t>
            </a:r>
          </a:p>
        </p:txBody>
      </p:sp>
      <p:sp>
        <p:nvSpPr>
          <p:cNvPr name="AutoShape 17" id="17"/>
          <p:cNvSpPr/>
          <p:nvPr/>
        </p:nvSpPr>
        <p:spPr>
          <a:xfrm rot="0">
            <a:off x="8035860" y="4082567"/>
            <a:ext cx="3553224" cy="2114550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TextBox 18" id="18"/>
          <p:cNvSpPr txBox="true"/>
          <p:nvPr/>
        </p:nvSpPr>
        <p:spPr>
          <a:xfrm rot="0">
            <a:off x="8219429" y="4158539"/>
            <a:ext cx="2486025" cy="70485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宣传教育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219429" y="4812707"/>
            <a:ext cx="3231832" cy="124777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加强宣传教育，提高居民对噪音危害的认识，共同维护良好的声学环境。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声学环境优化及噪音控制</a:t>
            </a:r>
          </a:p>
        </p:txBody>
      </p:sp>
    </p:spTree>
  </p:cSld>
  <p:clrMapOvr>
    <a:masterClrMapping/>
  </p:clrMapOvr>
</p:sld>
</file>

<file path=ppt/slides/slide2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7195174" y="2054018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3" id="3"/>
          <p:cNvSpPr/>
          <p:nvPr/>
        </p:nvSpPr>
        <p:spPr>
          <a:xfrm rot="0">
            <a:off x="7195174" y="5014854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4" id="4"/>
          <p:cNvSpPr/>
          <p:nvPr/>
        </p:nvSpPr>
        <p:spPr>
          <a:xfrm rot="0">
            <a:off x="7786731" y="3573017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5" id="5"/>
          <p:cNvSpPr/>
          <p:nvPr/>
        </p:nvSpPr>
        <p:spPr>
          <a:xfrm rot="0">
            <a:off x="4422454" y="2066288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6" id="6"/>
          <p:cNvSpPr/>
          <p:nvPr/>
        </p:nvSpPr>
        <p:spPr>
          <a:xfrm rot="0">
            <a:off x="3752022" y="3585288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7" id="7"/>
          <p:cNvSpPr/>
          <p:nvPr/>
        </p:nvSpPr>
        <p:spPr>
          <a:xfrm rot="0">
            <a:off x="4422454" y="5027125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8" id="8"/>
          <p:cNvSpPr/>
          <p:nvPr/>
        </p:nvSpPr>
        <p:spPr>
          <a:xfrm rot="0">
            <a:off x="5346335" y="3132057"/>
            <a:ext cx="1499330" cy="1499330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grpSp>
        <p:nvGrpSpPr>
          <p:cNvPr name="Group 9" id="9"/>
          <p:cNvGrpSpPr/>
          <p:nvPr/>
        </p:nvGrpSpPr>
        <p:grpSpPr>
          <a:xfrm rot="0">
            <a:off x="5804249" y="3601163"/>
            <a:ext cx="583501" cy="561118"/>
            <a:chOff x="5804249" y="3601163"/>
            <a:chExt cx="583501" cy="561118"/>
          </a:xfrm>
        </p:grpSpPr>
        <p:sp>
          <p:nvSpPr>
            <p:cNvPr name="AutoShape 10" id="10"/>
            <p:cNvSpPr/>
            <p:nvPr/>
          </p:nvSpPr>
          <p:spPr>
            <a:xfrm rot="0">
              <a:off x="5964745" y="3601163"/>
              <a:ext cx="262604" cy="265938"/>
            </a:xfrm>
            <a:prstGeom prst="ellipse">
              <a:avLst/>
            </a:prstGeom>
            <a:solidFill>
              <a:schemeClr val="lt1">
                <a:alpha val="100000"/>
              </a:schemeClr>
            </a:solidFill>
            <a:ln w="19050">
              <a:solidFill>
                <a:schemeClr val="accent1">
                  <a:alpha val="100000"/>
                </a:schemeClr>
              </a:solidFill>
              <a:prstDash val="solid"/>
            </a:ln>
          </p:spPr>
        </p:sp>
        <p:sp>
          <p:nvSpPr>
            <p:cNvPr name="Freeform 11" id="11"/>
            <p:cNvSpPr/>
            <p:nvPr/>
          </p:nvSpPr>
          <p:spPr>
            <a:xfrm rot="0">
              <a:off x="5804249" y="3908535"/>
              <a:ext cx="583501" cy="253746"/>
            </a:xfrm>
            <a:custGeom>
              <a:avLst/>
              <a:gdLst/>
              <a:ahLst/>
              <a:cxnLst/>
              <a:rect r="r" b="b" t="t" l="l"/>
              <a:pathLst>
                <a:path h="87" w="200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</a:path>
              </a:pathLst>
            </a:custGeom>
            <a:solidFill>
              <a:schemeClr val="lt1">
                <a:alpha val="100000"/>
              </a:schemeClr>
            </a:solidFill>
            <a:ln w="19050">
              <a:solidFill>
                <a:schemeClr val="accent1">
                  <a:alpha val="100000"/>
                </a:schemeClr>
              </a:solidFill>
              <a:prstDash val="solid"/>
            </a:ln>
          </p:spPr>
        </p:sp>
      </p:grpSp>
      <p:sp>
        <p:nvSpPr>
          <p:cNvPr name="TextBox 12" id="12"/>
          <p:cNvSpPr txBox="true"/>
          <p:nvPr/>
        </p:nvSpPr>
        <p:spPr>
          <a:xfrm rot="0">
            <a:off x="986573" y="1625969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湿度控制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986573" y="2070247"/>
            <a:ext cx="3286271" cy="949747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通过加湿器或除湿机等设备，保持室内适宜的湿度水平，避免湿度过高或过低对人体造成不适。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16141" y="3178234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温度调节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334499" y="3632036"/>
            <a:ext cx="3286271" cy="937998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根据室内外温度变化情况，合理调节室内温度，避免过热或过冷。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86573" y="4731698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节能空调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986995" y="5195026"/>
            <a:ext cx="3286271" cy="936111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选用节能型空调设备，能效比高，能有效降低能耗。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954269" y="1601428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保温隔热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954269" y="2045706"/>
            <a:ext cx="3286271" cy="949747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加强房间的保温隔热性能，如采用双层玻璃、保温材料等，减少能量损失。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8545826" y="3153693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空气流通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8556922" y="3607495"/>
            <a:ext cx="3286271" cy="937998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保持室内空气流通，避免空气不流通导致的温度不均和空气质量下降。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7954269" y="4731698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行为节能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7947560" y="5195026"/>
            <a:ext cx="3286271" cy="936111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引导居民养成节能习惯，如合理调节空调温度、减少开窗时间等，共同降低能耗。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室内温湿度调节及节能策略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306344" y="2134011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01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7079064" y="2121740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635912" y="3653010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02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7670621" y="3640740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05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306344" y="5094847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03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7079064" y="5082576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06</a:t>
            </a:r>
          </a:p>
        </p:txBody>
      </p:sp>
    </p:spTree>
  </p:cSld>
  <p:clrMapOvr>
    <a:masterClrMapping/>
  </p:clrMapOvr>
</p:sld>
</file>

<file path=ppt/slides/slide2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571585" y="1029917"/>
            <a:ext cx="8686800" cy="13430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b="true" sz="8475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06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97052" y="2763839"/>
            <a:ext cx="8024317" cy="187261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b="true" sz="4575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绿色建筑运营管理方案</a:t>
            </a:r>
          </a:p>
        </p:txBody>
      </p:sp>
      <p:sp>
        <p:nvSpPr>
          <p:cNvPr name="Freeform 4" id="4"/>
          <p:cNvSpPr/>
          <p:nvPr/>
        </p:nvSpPr>
        <p:spPr>
          <a:xfrm rot="0">
            <a:off x="3033917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5" id="5"/>
          <p:cNvSpPr txBox="true"/>
          <p:nvPr/>
        </p:nvSpPr>
        <p:spPr>
          <a:xfrm rot="0">
            <a:off x="1097052" y="5602490"/>
            <a:ext cx="3105150" cy="4667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Chapter</a:t>
            </a:r>
          </a:p>
        </p:txBody>
      </p:sp>
      <p:cxnSp>
        <p:nvCxnSpPr>
          <p:cNvPr name="Connector 6" id="6"/>
          <p:cNvCxnSpPr/>
          <p:nvPr/>
        </p:nvCxnSpPr>
        <p:spPr>
          <a:xfrm>
            <a:off x="3377035" y="5849950"/>
            <a:ext cx="8820012" cy="0"/>
          </a:xfrm>
          <a:prstGeom prst="line">
            <a:avLst/>
          </a:prstGeom>
          <a:ln w="9525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Freeform 7" id="7"/>
          <p:cNvSpPr/>
          <p:nvPr/>
        </p:nvSpPr>
        <p:spPr>
          <a:xfrm rot="0">
            <a:off x="286235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0">
            <a:off x="269079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1097052" y="1098977"/>
            <a:ext cx="1335306" cy="1335306"/>
          </a:xfrm>
          <a:prstGeom prst="roundRect">
            <a:avLst>
              <a:gd fmla="val 8841" name="adj"/>
            </a:avLst>
          </a:prstGeom>
          <a:gradFill>
            <a:gsLst>
              <a:gs pos="0">
                <a:schemeClr val="accent1">
                  <a:alpha val="100000"/>
                  <a:lumMod val="85000"/>
                </a:schemeClr>
              </a:gs>
              <a:gs pos="100000">
                <a:schemeClr val="accent1">
                  <a:alpha val="100000"/>
                </a:schemeClr>
              </a:gs>
            </a:gsLst>
            <a:lin ang="2700000"/>
          </a:gradFill>
          <a:ln/>
          <a:effectLst>
            <a:outerShdw dir="2700000" blurRad="203200" dist="101600">
              <a:srgbClr val="000000">
                <a:alpha val="30000"/>
              </a:srgbClr>
            </a:outerShdw>
          </a:effectLst>
        </p:spPr>
      </p:sp>
      <p:grpSp>
        <p:nvGrpSpPr>
          <p:cNvPr name="Group 10" id="10"/>
          <p:cNvGrpSpPr/>
          <p:nvPr/>
        </p:nvGrpSpPr>
        <p:grpSpPr>
          <a:xfrm rot="0">
            <a:off x="1133886" y="1135811"/>
            <a:ext cx="1261638" cy="1261638"/>
            <a:chOff x="1133886" y="1135811"/>
            <a:chExt cx="1261638" cy="1261638"/>
          </a:xfrm>
        </p:grpSpPr>
        <p:sp>
          <p:nvSpPr>
            <p:cNvPr name="Freeform 11" id="11"/>
            <p:cNvSpPr/>
            <p:nvPr/>
          </p:nvSpPr>
          <p:spPr>
            <a:xfrm rot="0">
              <a:off x="1133886" y="1135811"/>
              <a:ext cx="1261638" cy="1261638"/>
            </a:xfrm>
            <a:custGeom>
              <a:avLst/>
              <a:gdLst/>
              <a:ahLst/>
              <a:cxnLst/>
              <a:rect r="r" b="b" t="t" l="l"/>
              <a:pathLst>
                <a:path h="1625022" w="1625021">
                  <a:moveTo>
                    <a:pt x="247132" y="108611"/>
                  </a:moveTo>
                  <a:cubicBezTo>
                    <a:pt x="173259" y="108611"/>
                    <a:pt x="113373" y="168497"/>
                    <a:pt x="113373" y="242370"/>
                  </a:cubicBezTo>
                  <a:lnTo>
                    <a:pt x="113373" y="1373126"/>
                  </a:lnTo>
                  <a:cubicBezTo>
                    <a:pt x="113373" y="1446999"/>
                    <a:pt x="173259" y="1506885"/>
                    <a:pt x="247132" y="1506885"/>
                  </a:cubicBezTo>
                  <a:lnTo>
                    <a:pt x="1377888" y="1506885"/>
                  </a:lnTo>
                  <a:cubicBezTo>
                    <a:pt x="1451761" y="1506885"/>
                    <a:pt x="1511647" y="1446999"/>
                    <a:pt x="1511647" y="1373126"/>
                  </a:cubicBezTo>
                  <a:lnTo>
                    <a:pt x="1511647" y="242370"/>
                  </a:lnTo>
                  <a:cubicBezTo>
                    <a:pt x="1511647" y="168497"/>
                    <a:pt x="1451761" y="108611"/>
                    <a:pt x="1377888" y="108611"/>
                  </a:cubicBezTo>
                  <a:close/>
                </a:path>
                <a:path h="1625022" w="1625021">
                  <a:moveTo>
                    <a:pt x="143668" y="0"/>
                  </a:moveTo>
                  <a:lnTo>
                    <a:pt x="1481353" y="0"/>
                  </a:lnTo>
                  <a:cubicBezTo>
                    <a:pt x="1560699" y="0"/>
                    <a:pt x="1625021" y="64322"/>
                    <a:pt x="1625021" y="143668"/>
                  </a:cubicBezTo>
                  <a:lnTo>
                    <a:pt x="1625021" y="1481354"/>
                  </a:lnTo>
                  <a:cubicBezTo>
                    <a:pt x="1625021" y="1560700"/>
                    <a:pt x="1560699" y="1625022"/>
                    <a:pt x="1481353" y="1625022"/>
                  </a:cubicBezTo>
                  <a:lnTo>
                    <a:pt x="143668" y="1625022"/>
                  </a:lnTo>
                  <a:cubicBezTo>
                    <a:pt x="64322" y="1625022"/>
                    <a:pt x="0" y="1560700"/>
                    <a:pt x="0" y="1481354"/>
                  </a:cubicBezTo>
                  <a:lnTo>
                    <a:pt x="0" y="143668"/>
                  </a:lnTo>
                  <a:cubicBezTo>
                    <a:pt x="0" y="64322"/>
                    <a:pt x="64322" y="0"/>
                    <a:pt x="143668" y="0"/>
                  </a:cubicBezTo>
                </a:path>
              </a:pathLst>
            </a:custGeom>
            <a:solidFill>
              <a:schemeClr val="accent1">
                <a:alpha val="100000"/>
                <a:lumMod val="95000"/>
              </a:schemeClr>
            </a:solidFill>
            <a:ln/>
          </p:spPr>
        </p:sp>
        <p:sp>
          <p:nvSpPr>
            <p:cNvPr name="AutoShape 12" id="12"/>
            <p:cNvSpPr/>
            <p:nvPr/>
          </p:nvSpPr>
          <p:spPr>
            <a:xfrm rot="0">
              <a:off x="1133886" y="1135811"/>
              <a:ext cx="1261638" cy="1261638"/>
            </a:xfrm>
            <a:prstGeom prst="roundRect">
              <a:avLst>
                <a:gd fmla="val 8841" name="adj"/>
              </a:avLst>
            </a:prstGeom>
            <a:noFill/>
            <a:ln/>
          </p:spPr>
        </p:sp>
        <p:sp>
          <p:nvSpPr>
            <p:cNvPr name="AutoShape 13" id="13"/>
            <p:cNvSpPr/>
            <p:nvPr/>
          </p:nvSpPr>
          <p:spPr>
            <a:xfrm rot="0">
              <a:off x="1221928" y="1223852"/>
              <a:ext cx="1085633" cy="1085633"/>
            </a:xfrm>
            <a:prstGeom prst="roundRect">
              <a:avLst>
                <a:gd fmla="val 9566" name="adj"/>
              </a:avLst>
            </a:prstGeom>
            <a:noFill/>
            <a:ln/>
          </p:spPr>
        </p:sp>
      </p:grpSp>
      <p:sp>
        <p:nvSpPr>
          <p:cNvPr name="Freeform 14" id="14"/>
          <p:cNvSpPr/>
          <p:nvPr/>
        </p:nvSpPr>
        <p:spPr>
          <a:xfrm rot="0">
            <a:off x="1342916" y="1576096"/>
            <a:ext cx="843579" cy="577491"/>
          </a:xfrm>
          <a:custGeom>
            <a:avLst/>
            <a:gdLst/>
            <a:ahLst/>
            <a:cxnLst/>
            <a:rect r="r" b="b" t="t" l="l"/>
            <a:pathLst>
              <a:path h="2131" w="3113">
                <a:moveTo>
                  <a:pt x="3057" y="497"/>
                </a:moveTo>
                <a:cubicBezTo>
                  <a:pt x="1582" y="5"/>
                  <a:pt x="1582" y="5"/>
                  <a:pt x="1582" y="5"/>
                </a:cubicBezTo>
                <a:cubicBezTo>
                  <a:pt x="1565" y="0"/>
                  <a:pt x="1547" y="0"/>
                  <a:pt x="1531" y="5"/>
                </a:cubicBezTo>
                <a:cubicBezTo>
                  <a:pt x="56" y="497"/>
                  <a:pt x="56" y="497"/>
                  <a:pt x="56" y="497"/>
                </a:cubicBezTo>
                <a:cubicBezTo>
                  <a:pt x="23" y="508"/>
                  <a:pt x="0" y="539"/>
                  <a:pt x="0" y="574"/>
                </a:cubicBezTo>
                <a:cubicBezTo>
                  <a:pt x="0" y="610"/>
                  <a:pt x="23" y="641"/>
                  <a:pt x="56" y="652"/>
                </a:cubicBezTo>
                <a:cubicBezTo>
                  <a:pt x="492" y="797"/>
                  <a:pt x="492" y="797"/>
                  <a:pt x="492" y="797"/>
                </a:cubicBezTo>
                <a:cubicBezTo>
                  <a:pt x="492" y="1230"/>
                  <a:pt x="492" y="1230"/>
                  <a:pt x="492" y="1230"/>
                </a:cubicBezTo>
                <a:cubicBezTo>
                  <a:pt x="492" y="1252"/>
                  <a:pt x="500" y="1272"/>
                  <a:pt x="515" y="1288"/>
                </a:cubicBezTo>
                <a:cubicBezTo>
                  <a:pt x="530" y="1302"/>
                  <a:pt x="875" y="1639"/>
                  <a:pt x="1556" y="1639"/>
                </a:cubicBezTo>
                <a:cubicBezTo>
                  <a:pt x="1804" y="1639"/>
                  <a:pt x="2036" y="1595"/>
                  <a:pt x="2244" y="1507"/>
                </a:cubicBezTo>
                <a:cubicBezTo>
                  <a:pt x="2285" y="1489"/>
                  <a:pt x="2305" y="1441"/>
                  <a:pt x="2287" y="1399"/>
                </a:cubicBezTo>
                <a:cubicBezTo>
                  <a:pt x="2270" y="1358"/>
                  <a:pt x="2222" y="1338"/>
                  <a:pt x="2180" y="1356"/>
                </a:cubicBezTo>
                <a:cubicBezTo>
                  <a:pt x="1992" y="1435"/>
                  <a:pt x="1782" y="1475"/>
                  <a:pt x="1557" y="1475"/>
                </a:cubicBezTo>
                <a:cubicBezTo>
                  <a:pt x="1238" y="1475"/>
                  <a:pt x="1004" y="1393"/>
                  <a:pt x="863" y="1324"/>
                </a:cubicBezTo>
                <a:cubicBezTo>
                  <a:pt x="759" y="1272"/>
                  <a:pt x="689" y="1221"/>
                  <a:pt x="656" y="1193"/>
                </a:cubicBezTo>
                <a:cubicBezTo>
                  <a:pt x="656" y="852"/>
                  <a:pt x="656" y="852"/>
                  <a:pt x="656" y="852"/>
                </a:cubicBezTo>
                <a:cubicBezTo>
                  <a:pt x="1531" y="1144"/>
                  <a:pt x="1531" y="1144"/>
                  <a:pt x="1531" y="1144"/>
                </a:cubicBezTo>
                <a:cubicBezTo>
                  <a:pt x="1539" y="1146"/>
                  <a:pt x="1548" y="1148"/>
                  <a:pt x="1557" y="1148"/>
                </a:cubicBezTo>
                <a:cubicBezTo>
                  <a:pt x="1565" y="1148"/>
                  <a:pt x="1574" y="1146"/>
                  <a:pt x="1583" y="1144"/>
                </a:cubicBezTo>
                <a:cubicBezTo>
                  <a:pt x="2458" y="852"/>
                  <a:pt x="2458" y="852"/>
                  <a:pt x="2458" y="852"/>
                </a:cubicBezTo>
                <a:cubicBezTo>
                  <a:pt x="2458" y="998"/>
                  <a:pt x="2458" y="998"/>
                  <a:pt x="2458" y="998"/>
                </a:cubicBezTo>
                <a:cubicBezTo>
                  <a:pt x="2362" y="1032"/>
                  <a:pt x="2294" y="1123"/>
                  <a:pt x="2294" y="1230"/>
                </a:cubicBezTo>
                <a:cubicBezTo>
                  <a:pt x="2294" y="1330"/>
                  <a:pt x="2354" y="1416"/>
                  <a:pt x="2440" y="1454"/>
                </a:cubicBezTo>
                <a:cubicBezTo>
                  <a:pt x="2296" y="2029"/>
                  <a:pt x="2296" y="2029"/>
                  <a:pt x="2296" y="2029"/>
                </a:cubicBezTo>
                <a:cubicBezTo>
                  <a:pt x="2290" y="2053"/>
                  <a:pt x="2296" y="2080"/>
                  <a:pt x="2311" y="2099"/>
                </a:cubicBezTo>
                <a:cubicBezTo>
                  <a:pt x="2327" y="2119"/>
                  <a:pt x="2351" y="2131"/>
                  <a:pt x="2376" y="2131"/>
                </a:cubicBezTo>
                <a:cubicBezTo>
                  <a:pt x="2704" y="2131"/>
                  <a:pt x="2704" y="2131"/>
                  <a:pt x="2704" y="2131"/>
                </a:cubicBezTo>
                <a:cubicBezTo>
                  <a:pt x="2729" y="2131"/>
                  <a:pt x="2753" y="2119"/>
                  <a:pt x="2768" y="2099"/>
                </a:cubicBezTo>
                <a:cubicBezTo>
                  <a:pt x="2784" y="2080"/>
                  <a:pt x="2789" y="2053"/>
                  <a:pt x="2783" y="2029"/>
                </a:cubicBezTo>
                <a:cubicBezTo>
                  <a:pt x="2639" y="1454"/>
                  <a:pt x="2639" y="1454"/>
                  <a:pt x="2639" y="1454"/>
                </a:cubicBezTo>
                <a:cubicBezTo>
                  <a:pt x="2725" y="1416"/>
                  <a:pt x="2785" y="1330"/>
                  <a:pt x="2785" y="1230"/>
                </a:cubicBezTo>
                <a:cubicBezTo>
                  <a:pt x="2785" y="1123"/>
                  <a:pt x="2717" y="1032"/>
                  <a:pt x="2622" y="998"/>
                </a:cubicBezTo>
                <a:cubicBezTo>
                  <a:pt x="2622" y="797"/>
                  <a:pt x="2622" y="797"/>
                  <a:pt x="2622" y="797"/>
                </a:cubicBezTo>
                <a:cubicBezTo>
                  <a:pt x="3057" y="652"/>
                  <a:pt x="3057" y="652"/>
                  <a:pt x="3057" y="652"/>
                </a:cubicBezTo>
                <a:cubicBezTo>
                  <a:pt x="3091" y="641"/>
                  <a:pt x="3113" y="610"/>
                  <a:pt x="3113" y="574"/>
                </a:cubicBezTo>
                <a:cubicBezTo>
                  <a:pt x="3113" y="539"/>
                  <a:pt x="3091" y="508"/>
                  <a:pt x="3057" y="497"/>
                </a:cubicBezTo>
                <a:close/>
              </a:path>
              <a:path h="2131" w="3113">
                <a:moveTo>
                  <a:pt x="2540" y="1148"/>
                </a:moveTo>
                <a:cubicBezTo>
                  <a:pt x="2585" y="1148"/>
                  <a:pt x="2621" y="1184"/>
                  <a:pt x="2621" y="1230"/>
                </a:cubicBezTo>
                <a:cubicBezTo>
                  <a:pt x="2621" y="1275"/>
                  <a:pt x="2585" y="1312"/>
                  <a:pt x="2540" y="1312"/>
                </a:cubicBezTo>
                <a:cubicBezTo>
                  <a:pt x="2494" y="1312"/>
                  <a:pt x="2458" y="1275"/>
                  <a:pt x="2458" y="1230"/>
                </a:cubicBezTo>
                <a:cubicBezTo>
                  <a:pt x="2458" y="1184"/>
                  <a:pt x="2494" y="1148"/>
                  <a:pt x="2540" y="1148"/>
                </a:cubicBezTo>
                <a:close/>
              </a:path>
              <a:path h="2131" w="3113">
                <a:moveTo>
                  <a:pt x="2481" y="1967"/>
                </a:moveTo>
                <a:cubicBezTo>
                  <a:pt x="2540" y="1731"/>
                  <a:pt x="2540" y="1731"/>
                  <a:pt x="2540" y="1731"/>
                </a:cubicBezTo>
                <a:cubicBezTo>
                  <a:pt x="2599" y="1967"/>
                  <a:pt x="2599" y="1967"/>
                  <a:pt x="2599" y="1967"/>
                </a:cubicBezTo>
                <a:cubicBezTo>
                  <a:pt x="2481" y="1967"/>
                  <a:pt x="2481" y="1967"/>
                  <a:pt x="2481" y="1967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1570" y="493"/>
                  <a:pt x="1570" y="493"/>
                  <a:pt x="1570" y="493"/>
                </a:cubicBezTo>
                <a:cubicBezTo>
                  <a:pt x="1525" y="486"/>
                  <a:pt x="1483" y="516"/>
                  <a:pt x="1476" y="561"/>
                </a:cubicBezTo>
                <a:cubicBezTo>
                  <a:pt x="1469" y="605"/>
                  <a:pt x="1499" y="648"/>
                  <a:pt x="1543" y="655"/>
                </a:cubicBezTo>
                <a:cubicBezTo>
                  <a:pt x="2201" y="765"/>
                  <a:pt x="2201" y="765"/>
                  <a:pt x="2201" y="765"/>
                </a:cubicBezTo>
                <a:cubicBezTo>
                  <a:pt x="1557" y="979"/>
                  <a:pt x="1557" y="979"/>
                  <a:pt x="1557" y="979"/>
                </a:cubicBezTo>
                <a:cubicBezTo>
                  <a:pt x="341" y="574"/>
                  <a:pt x="341" y="574"/>
                  <a:pt x="341" y="574"/>
                </a:cubicBezTo>
                <a:cubicBezTo>
                  <a:pt x="1557" y="169"/>
                  <a:pt x="1557" y="169"/>
                  <a:pt x="1557" y="169"/>
                </a:cubicBezTo>
                <a:cubicBezTo>
                  <a:pt x="2772" y="574"/>
                  <a:pt x="2772" y="574"/>
                  <a:pt x="2772" y="574"/>
                </a:cubicBezTo>
                <a:cubicBezTo>
                  <a:pt x="2533" y="654"/>
                  <a:pt x="2533" y="654"/>
                  <a:pt x="2533" y="654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2533" y="654"/>
                  <a:pt x="2533" y="654"/>
                  <a:pt x="2533" y="654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</p:spTree>
  </p:cSld>
  <p:clrMapOvr>
    <a:masterClrMapping/>
  </p:clrMapOvr>
</p:sld>
</file>

<file path=ppt/slides/slide2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rot="16200000">
            <a:off x="6845638" y="39874"/>
            <a:ext cx="3559858" cy="6317035"/>
          </a:xfrm>
          <a:custGeom>
            <a:avLst/>
            <a:gdLst/>
            <a:ahLst/>
            <a:cxnLst/>
            <a:rect r="r" b="b" t="t" l="l"/>
            <a:pathLst>
              <a:path h="6803600" w="3834054">
                <a:moveTo>
                  <a:pt x="0" y="477404"/>
                </a:moveTo>
                <a:lnTo>
                  <a:pt x="318363" y="0"/>
                </a:lnTo>
                <a:lnTo>
                  <a:pt x="636726" y="477404"/>
                </a:lnTo>
                <a:lnTo>
                  <a:pt x="490031" y="477404"/>
                </a:lnTo>
                <a:lnTo>
                  <a:pt x="490031" y="2911929"/>
                </a:lnTo>
                <a:lnTo>
                  <a:pt x="489525" y="2911929"/>
                </a:lnTo>
                <a:lnTo>
                  <a:pt x="489525" y="4976334"/>
                </a:lnTo>
                <a:lnTo>
                  <a:pt x="492247" y="4976298"/>
                </a:lnTo>
                <a:cubicBezTo>
                  <a:pt x="499491" y="5510664"/>
                  <a:pt x="791540" y="6000488"/>
                  <a:pt x="1258195" y="6260939"/>
                </a:cubicBezTo>
                <a:cubicBezTo>
                  <a:pt x="1724850" y="6521389"/>
                  <a:pt x="2295068" y="6512816"/>
                  <a:pt x="2753683" y="6238455"/>
                </a:cubicBezTo>
                <a:cubicBezTo>
                  <a:pt x="3212298" y="5964094"/>
                  <a:pt x="3489493" y="5465713"/>
                  <a:pt x="3480670" y="4931370"/>
                </a:cubicBezTo>
                <a:cubicBezTo>
                  <a:pt x="3598380" y="4929426"/>
                  <a:pt x="3716091" y="4927484"/>
                  <a:pt x="3833802" y="4925540"/>
                </a:cubicBezTo>
                <a:cubicBezTo>
                  <a:pt x="3844709" y="5586170"/>
                  <a:pt x="3502003" y="6202338"/>
                  <a:pt x="2934999" y="6541541"/>
                </a:cubicBezTo>
                <a:cubicBezTo>
                  <a:pt x="2367996" y="6880744"/>
                  <a:pt x="1663013" y="6891342"/>
                  <a:pt x="1086069" y="6569336"/>
                </a:cubicBezTo>
                <a:cubicBezTo>
                  <a:pt x="545185" y="6267456"/>
                  <a:pt x="194030" y="5716333"/>
                  <a:pt x="144870" y="5104258"/>
                </a:cubicBezTo>
                <a:lnTo>
                  <a:pt x="139107" y="4981284"/>
                </a:lnTo>
                <a:lnTo>
                  <a:pt x="138930" y="4981284"/>
                </a:lnTo>
                <a:lnTo>
                  <a:pt x="138930" y="2911929"/>
                </a:lnTo>
                <a:lnTo>
                  <a:pt x="138930" y="2853884"/>
                </a:lnTo>
                <a:lnTo>
                  <a:pt x="138930" y="477404"/>
                </a:lnTo>
              </a:path>
            </a:pathLst>
          </a:custGeom>
          <a:gradFill>
            <a:gsLst>
              <a:gs pos="9000">
                <a:schemeClr val="accent1">
                  <a:alpha val="0"/>
                </a:schemeClr>
              </a:gs>
              <a:gs pos="100000">
                <a:schemeClr val="accent2">
                  <a:alpha val="100000"/>
                </a:schemeClr>
              </a:gs>
            </a:gsLst>
            <a:lin ang="10800000"/>
          </a:gradFill>
          <a:ln/>
        </p:spPr>
      </p:sp>
      <p:sp>
        <p:nvSpPr>
          <p:cNvPr name="Freeform 3" id="3"/>
          <p:cNvSpPr/>
          <p:nvPr/>
        </p:nvSpPr>
        <p:spPr>
          <a:xfrm rot="5400000">
            <a:off x="1786508" y="-102735"/>
            <a:ext cx="3559858" cy="6317035"/>
          </a:xfrm>
          <a:custGeom>
            <a:avLst/>
            <a:gdLst/>
            <a:ahLst/>
            <a:cxnLst/>
            <a:rect r="r" b="b" t="t" l="l"/>
            <a:pathLst>
              <a:path h="6803600" w="3834054">
                <a:moveTo>
                  <a:pt x="0" y="477404"/>
                </a:moveTo>
                <a:lnTo>
                  <a:pt x="318363" y="0"/>
                </a:lnTo>
                <a:lnTo>
                  <a:pt x="636726" y="477404"/>
                </a:lnTo>
                <a:lnTo>
                  <a:pt x="490031" y="477404"/>
                </a:lnTo>
                <a:lnTo>
                  <a:pt x="490031" y="2911929"/>
                </a:lnTo>
                <a:lnTo>
                  <a:pt x="489525" y="2911929"/>
                </a:lnTo>
                <a:lnTo>
                  <a:pt x="489525" y="4976334"/>
                </a:lnTo>
                <a:lnTo>
                  <a:pt x="492247" y="4976298"/>
                </a:lnTo>
                <a:cubicBezTo>
                  <a:pt x="499491" y="5510664"/>
                  <a:pt x="791540" y="6000488"/>
                  <a:pt x="1258195" y="6260939"/>
                </a:cubicBezTo>
                <a:cubicBezTo>
                  <a:pt x="1724850" y="6521389"/>
                  <a:pt x="2295068" y="6512816"/>
                  <a:pt x="2753683" y="6238455"/>
                </a:cubicBezTo>
                <a:cubicBezTo>
                  <a:pt x="3212298" y="5964094"/>
                  <a:pt x="3489493" y="5465713"/>
                  <a:pt x="3480670" y="4931370"/>
                </a:cubicBezTo>
                <a:cubicBezTo>
                  <a:pt x="3598380" y="4929426"/>
                  <a:pt x="3716091" y="4927484"/>
                  <a:pt x="3833802" y="4925540"/>
                </a:cubicBezTo>
                <a:cubicBezTo>
                  <a:pt x="3844709" y="5586170"/>
                  <a:pt x="3502003" y="6202338"/>
                  <a:pt x="2934999" y="6541541"/>
                </a:cubicBezTo>
                <a:cubicBezTo>
                  <a:pt x="2367996" y="6880744"/>
                  <a:pt x="1663013" y="6891342"/>
                  <a:pt x="1086069" y="6569336"/>
                </a:cubicBezTo>
                <a:cubicBezTo>
                  <a:pt x="545185" y="6267456"/>
                  <a:pt x="194030" y="5716333"/>
                  <a:pt x="144870" y="5104258"/>
                </a:cubicBezTo>
                <a:lnTo>
                  <a:pt x="139107" y="4981284"/>
                </a:lnTo>
                <a:lnTo>
                  <a:pt x="138930" y="4981284"/>
                </a:lnTo>
                <a:lnTo>
                  <a:pt x="138930" y="2911929"/>
                </a:lnTo>
                <a:lnTo>
                  <a:pt x="138930" y="2853884"/>
                </a:lnTo>
                <a:lnTo>
                  <a:pt x="138930" y="477404"/>
                </a:lnTo>
              </a:path>
            </a:pathLst>
          </a:custGeom>
          <a:gradFill>
            <a:gsLst>
              <a:gs pos="10000">
                <a:schemeClr val="accent1">
                  <a:alpha val="0"/>
                </a:schemeClr>
              </a:gs>
              <a:gs pos="99000">
                <a:schemeClr val="accent1">
                  <a:alpha val="100000"/>
                </a:schemeClr>
              </a:gs>
            </a:gsLst>
            <a:lin ang="10800000"/>
          </a:gradFill>
          <a:ln/>
        </p:spPr>
      </p:sp>
      <p:sp>
        <p:nvSpPr>
          <p:cNvPr name="AutoShape 4" id="4"/>
          <p:cNvSpPr/>
          <p:nvPr/>
        </p:nvSpPr>
        <p:spPr>
          <a:xfrm rot="0">
            <a:off x="989601" y="1936317"/>
            <a:ext cx="10201240" cy="2379623"/>
          </a:xfrm>
          <a:prstGeom prst="roundRect">
            <a:avLst>
              <a:gd fmla="val 50000" name="adj"/>
            </a:avLst>
          </a:prstGeom>
          <a:solidFill>
            <a:srgbClr val="FFFFFF">
              <a:alpha val="100000"/>
            </a:srgbClr>
          </a:solidFill>
          <a:ln w="254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TextBox 5" id="5"/>
          <p:cNvSpPr txBox="true"/>
          <p:nvPr/>
        </p:nvSpPr>
        <p:spPr>
          <a:xfrm rot="0">
            <a:off x="6707513" y="1473251"/>
            <a:ext cx="971550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细分投放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935602" y="1473251"/>
            <a:ext cx="971550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增强互动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9163691" y="1473251"/>
            <a:ext cx="971550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效果调优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954692" y="4603262"/>
            <a:ext cx="1152525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增加曝光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193425" y="4603262"/>
            <a:ext cx="1152525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全网覆盖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432158" y="4603262"/>
            <a:ext cx="1152525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高效生产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555504" y="1473251"/>
            <a:ext cx="504825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&gt;&gt;&gt;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8783594" y="1473251"/>
            <a:ext cx="504825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&gt;&gt;&gt;</a:t>
            </a:r>
          </a:p>
        </p:txBody>
      </p:sp>
      <p:sp>
        <p:nvSpPr>
          <p:cNvPr name="TextBox 13" id="13"/>
          <p:cNvSpPr txBox="true"/>
          <p:nvPr/>
        </p:nvSpPr>
        <p:spPr>
          <a:xfrm rot="10800000">
            <a:off x="2837153" y="4610608"/>
            <a:ext cx="619125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&gt;&gt;&gt;</a:t>
            </a:r>
          </a:p>
        </p:txBody>
      </p:sp>
      <p:sp>
        <p:nvSpPr>
          <p:cNvPr name="TextBox 14" id="14"/>
          <p:cNvSpPr txBox="true"/>
          <p:nvPr/>
        </p:nvSpPr>
        <p:spPr>
          <a:xfrm rot="10800000">
            <a:off x="4075885" y="4610608"/>
            <a:ext cx="619125" cy="2190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&gt;&gt;&gt;</a:t>
            </a:r>
          </a:p>
        </p:txBody>
      </p:sp>
      <p:sp>
        <p:nvSpPr>
          <p:cNvPr name="AutoShape 15" id="15"/>
          <p:cNvSpPr/>
          <p:nvPr/>
        </p:nvSpPr>
        <p:spPr>
          <a:xfrm rot="0">
            <a:off x="3635951" y="2618220"/>
            <a:ext cx="1050383" cy="1050383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16" id="16"/>
          <p:cNvSpPr/>
          <p:nvPr/>
        </p:nvSpPr>
        <p:spPr>
          <a:xfrm rot="0">
            <a:off x="3635951" y="3021978"/>
            <a:ext cx="1050383" cy="212873"/>
          </a:xfrm>
          <a:prstGeom prst="rect">
            <a:avLst/>
          </a:prstGeom>
          <a:noFill/>
          <a:ln/>
        </p:spPr>
        <p:txBody>
          <a:bodyPr anchor="ctr" rtlCol="false" tIns="0" lIns="0" bIns="0" rIns="0" anchorCtr="fals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en-US" sz="1200">
                <a:solidFill>
                  <a:srgbClr val="FFFEFE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内容营销推广</a:t>
            </a:r>
            <a:endParaRPr lang="en-US" sz="1100"/>
          </a:p>
        </p:txBody>
      </p:sp>
      <p:sp>
        <p:nvSpPr>
          <p:cNvPr name="AutoShape 17" id="17"/>
          <p:cNvSpPr/>
          <p:nvPr/>
        </p:nvSpPr>
        <p:spPr>
          <a:xfrm rot="0">
            <a:off x="1425976" y="2244867"/>
            <a:ext cx="642579" cy="328771"/>
          </a:xfrm>
          <a:prstGeom prst="roundRect">
            <a:avLst>
              <a:gd fmla="val 50000" name="adj"/>
            </a:avLst>
          </a:prstGeom>
          <a:solidFill>
            <a:schemeClr val="dk2">
              <a:alpha val="100000"/>
            </a:schemeClr>
          </a:solidFill>
          <a:ln w="127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18" id="18"/>
          <p:cNvSpPr/>
          <p:nvPr/>
        </p:nvSpPr>
        <p:spPr>
          <a:xfrm rot="0">
            <a:off x="1425976" y="2332309"/>
            <a:ext cx="642579" cy="153888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999">
                <a:solidFill>
                  <a:schemeClr val="lt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效果测试</a:t>
            </a:r>
            <a:endParaRPr lang="en-US" sz="1100"/>
          </a:p>
        </p:txBody>
      </p:sp>
      <p:sp>
        <p:nvSpPr>
          <p:cNvPr name="AutoShape 19" id="19"/>
          <p:cNvSpPr/>
          <p:nvPr/>
        </p:nvSpPr>
        <p:spPr>
          <a:xfrm rot="0">
            <a:off x="1328697" y="2719957"/>
            <a:ext cx="642579" cy="328771"/>
          </a:xfrm>
          <a:prstGeom prst="roundRect">
            <a:avLst>
              <a:gd fmla="val 50000" name="adj"/>
            </a:avLst>
          </a:prstGeom>
          <a:solidFill>
            <a:schemeClr val="dk2">
              <a:alpha val="100000"/>
            </a:schemeClr>
          </a:solidFill>
          <a:ln w="127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20" id="20"/>
          <p:cNvSpPr/>
          <p:nvPr/>
        </p:nvSpPr>
        <p:spPr>
          <a:xfrm rot="0">
            <a:off x="1328697" y="2807646"/>
            <a:ext cx="625995" cy="153888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999">
                <a:solidFill>
                  <a:schemeClr val="lt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提升互动</a:t>
            </a:r>
            <a:endParaRPr lang="en-US" sz="1100"/>
          </a:p>
        </p:txBody>
      </p:sp>
      <p:sp>
        <p:nvSpPr>
          <p:cNvPr name="AutoShape 21" id="21"/>
          <p:cNvSpPr/>
          <p:nvPr/>
        </p:nvSpPr>
        <p:spPr>
          <a:xfrm rot="0">
            <a:off x="1425976" y="3670632"/>
            <a:ext cx="642579" cy="328771"/>
          </a:xfrm>
          <a:prstGeom prst="roundRect">
            <a:avLst>
              <a:gd fmla="val 50000" name="adj"/>
            </a:avLst>
          </a:prstGeom>
          <a:solidFill>
            <a:schemeClr val="dk2">
              <a:alpha val="100000"/>
            </a:schemeClr>
          </a:solidFill>
          <a:ln w="127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22" id="22"/>
          <p:cNvSpPr/>
          <p:nvPr/>
        </p:nvSpPr>
        <p:spPr>
          <a:xfrm rot="0">
            <a:off x="1425976" y="3758321"/>
            <a:ext cx="642579" cy="153888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999">
                <a:solidFill>
                  <a:schemeClr val="lt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策略优化</a:t>
            </a:r>
            <a:endParaRPr lang="en-US" sz="1100"/>
          </a:p>
        </p:txBody>
      </p:sp>
      <p:sp>
        <p:nvSpPr>
          <p:cNvPr name="AutoShape 23" id="23"/>
          <p:cNvSpPr/>
          <p:nvPr/>
        </p:nvSpPr>
        <p:spPr>
          <a:xfrm rot="0">
            <a:off x="2191859" y="2557068"/>
            <a:ext cx="1172686" cy="1172687"/>
          </a:xfrm>
          <a:prstGeom prst="ellipse">
            <a:avLst/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AutoShape 24" id="24"/>
          <p:cNvSpPr/>
          <p:nvPr/>
        </p:nvSpPr>
        <p:spPr>
          <a:xfrm rot="0">
            <a:off x="7505422" y="2624199"/>
            <a:ext cx="1038424" cy="1038424"/>
          </a:xfrm>
          <a:prstGeom prst="ellipse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25" id="25"/>
          <p:cNvSpPr/>
          <p:nvPr/>
        </p:nvSpPr>
        <p:spPr>
          <a:xfrm rot="0">
            <a:off x="7505422" y="3021976"/>
            <a:ext cx="1038424" cy="210827"/>
          </a:xfrm>
          <a:prstGeom prst="rect">
            <a:avLst/>
          </a:prstGeom>
          <a:noFill/>
          <a:ln/>
        </p:spPr>
        <p:txBody>
          <a:bodyPr anchor="ctr" rtlCol="false" tIns="0" lIns="0" bIns="0" rIns="0" anchorCtr="fals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en-US" sz="1200">
                <a:solidFill>
                  <a:srgbClr val="FAFBFA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原创内容生产</a:t>
            </a:r>
            <a:endParaRPr lang="en-US" sz="1100"/>
          </a:p>
        </p:txBody>
      </p:sp>
      <p:sp>
        <p:nvSpPr>
          <p:cNvPr name="AutoShape 26" id="26"/>
          <p:cNvSpPr/>
          <p:nvPr/>
        </p:nvSpPr>
        <p:spPr>
          <a:xfrm rot="0">
            <a:off x="8822071" y="2561291"/>
            <a:ext cx="1164241" cy="1164241"/>
          </a:xfrm>
          <a:prstGeom prst="ellipse">
            <a:avLst/>
          </a:prstGeom>
          <a:solidFill>
            <a:schemeClr val="accent2">
              <a:alpha val="100000"/>
            </a:schemeClr>
          </a:solidFill>
          <a:ln/>
        </p:spPr>
        <p:txBody>
          <a:bodyPr anchor="t" rtlCol="false" tIns="45720" lIns="91440" bIns="45720" rIns="91440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AutoShape 27" id="27"/>
          <p:cNvSpPr/>
          <p:nvPr/>
        </p:nvSpPr>
        <p:spPr>
          <a:xfrm rot="0">
            <a:off x="10037057" y="2346248"/>
            <a:ext cx="642579" cy="328771"/>
          </a:xfrm>
          <a:prstGeom prst="roundRect">
            <a:avLst>
              <a:gd fmla="val 50000" name="adj"/>
            </a:avLst>
          </a:prstGeom>
          <a:solidFill>
            <a:schemeClr val="dk2">
              <a:alpha val="100000"/>
            </a:schemeClr>
          </a:solidFill>
          <a:ln w="127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28" id="28"/>
          <p:cNvSpPr/>
          <p:nvPr/>
        </p:nvSpPr>
        <p:spPr>
          <a:xfrm rot="0">
            <a:off x="10037057" y="2433937"/>
            <a:ext cx="642579" cy="153888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999">
                <a:solidFill>
                  <a:schemeClr val="lt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制定SOP</a:t>
            </a:r>
            <a:endParaRPr lang="en-US" sz="1100"/>
          </a:p>
        </p:txBody>
      </p:sp>
      <p:sp>
        <p:nvSpPr>
          <p:cNvPr name="AutoShape 29" id="29"/>
          <p:cNvSpPr/>
          <p:nvPr/>
        </p:nvSpPr>
        <p:spPr>
          <a:xfrm rot="0">
            <a:off x="10241289" y="2946384"/>
            <a:ext cx="642579" cy="328771"/>
          </a:xfrm>
          <a:prstGeom prst="roundRect">
            <a:avLst>
              <a:gd fmla="val 50000" name="adj"/>
            </a:avLst>
          </a:prstGeom>
          <a:solidFill>
            <a:schemeClr val="dk2">
              <a:alpha val="100000"/>
            </a:schemeClr>
          </a:solidFill>
          <a:ln w="127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30" id="30"/>
          <p:cNvSpPr/>
          <p:nvPr/>
        </p:nvSpPr>
        <p:spPr>
          <a:xfrm rot="0">
            <a:off x="10241289" y="3034075"/>
            <a:ext cx="642579" cy="155381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999">
                <a:solidFill>
                  <a:schemeClr val="lt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多渠道发布</a:t>
            </a:r>
            <a:endParaRPr lang="en-US" sz="1100"/>
          </a:p>
        </p:txBody>
      </p:sp>
      <p:sp>
        <p:nvSpPr>
          <p:cNvPr name="AutoShape 31" id="31"/>
          <p:cNvSpPr/>
          <p:nvPr/>
        </p:nvSpPr>
        <p:spPr>
          <a:xfrm rot="0">
            <a:off x="10037057" y="3546522"/>
            <a:ext cx="642579" cy="328771"/>
          </a:xfrm>
          <a:prstGeom prst="roundRect">
            <a:avLst>
              <a:gd fmla="val 50000" name="adj"/>
            </a:avLst>
          </a:prstGeom>
          <a:solidFill>
            <a:schemeClr val="dk2">
              <a:alpha val="100000"/>
            </a:schemeClr>
          </a:solidFill>
          <a:ln w="127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32" id="32"/>
          <p:cNvSpPr/>
          <p:nvPr/>
        </p:nvSpPr>
        <p:spPr>
          <a:xfrm rot="0">
            <a:off x="10037057" y="3634213"/>
            <a:ext cx="642579" cy="155381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999">
                <a:solidFill>
                  <a:schemeClr val="lt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效果评估</a:t>
            </a:r>
            <a:endParaRPr lang="en-US" sz="1100"/>
          </a:p>
        </p:txBody>
      </p:sp>
      <p:sp>
        <p:nvSpPr>
          <p:cNvPr name="AutoShape 33" id="33"/>
          <p:cNvSpPr/>
          <p:nvPr/>
        </p:nvSpPr>
        <p:spPr>
          <a:xfrm rot="0">
            <a:off x="1320243" y="3195295"/>
            <a:ext cx="642579" cy="328771"/>
          </a:xfrm>
          <a:prstGeom prst="roundRect">
            <a:avLst>
              <a:gd fmla="val 50000" name="adj"/>
            </a:avLst>
          </a:prstGeom>
          <a:solidFill>
            <a:schemeClr val="dk2">
              <a:alpha val="100000"/>
            </a:schemeClr>
          </a:solidFill>
          <a:ln w="1270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34" id="34"/>
          <p:cNvSpPr/>
          <p:nvPr/>
        </p:nvSpPr>
        <p:spPr>
          <a:xfrm rot="0">
            <a:off x="1328697" y="3282984"/>
            <a:ext cx="625995" cy="155381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999">
                <a:solidFill>
                  <a:schemeClr val="lt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数据监测</a:t>
            </a:r>
            <a:endParaRPr lang="en-US" sz="1100"/>
          </a:p>
        </p:txBody>
      </p:sp>
      <p:cxnSp>
        <p:nvCxnSpPr>
          <p:cNvPr name="Connector 35" id="35"/>
          <p:cNvCxnSpPr/>
          <p:nvPr/>
        </p:nvCxnSpPr>
        <p:spPr>
          <a:xfrm>
            <a:off x="3349075" y="3143411"/>
            <a:ext cx="286876" cy="0"/>
          </a:xfrm>
          <a:prstGeom prst="line">
            <a:avLst/>
          </a:prstGeom>
          <a:ln w="34925">
            <a:solidFill>
              <a:schemeClr val="accent1"/>
            </a:solidFill>
            <a:prstDash val="solid"/>
            <a:headEnd type="none"/>
            <a:tailEnd type="triangl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AutoShape 36" id="36"/>
          <p:cNvSpPr/>
          <p:nvPr/>
        </p:nvSpPr>
        <p:spPr>
          <a:xfrm rot="0">
            <a:off x="5212070" y="2242198"/>
            <a:ext cx="1767862" cy="176786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37" id="37"/>
          <p:cNvSpPr/>
          <p:nvPr/>
        </p:nvSpPr>
        <p:spPr>
          <a:xfrm rot="0">
            <a:off x="5334745" y="2741678"/>
            <a:ext cx="1519221" cy="316305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en-US" sz="1800">
                <a:solidFill>
                  <a:srgbClr val="FFFFFF">
                    <a:alpha val="100000"/>
                  </a:srgbClr>
                </a:solidFill>
                <a:latin typeface="OPPOSans B"/>
                <a:ea typeface="OPPOSans B"/>
                <a:cs typeface="OPPOSans B"/>
              </a:rPr>
              <a:t>运营策略模式</a:t>
            </a:r>
            <a:endParaRPr lang="en-US" sz="1100"/>
          </a:p>
        </p:txBody>
      </p:sp>
      <p:sp>
        <p:nvSpPr>
          <p:cNvPr name="TextBox 38" id="38"/>
          <p:cNvSpPr txBox="true"/>
          <p:nvPr/>
        </p:nvSpPr>
        <p:spPr>
          <a:xfrm rot="0">
            <a:off x="5265311" y="3105600"/>
            <a:ext cx="1680580" cy="1905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sz="999">
                <a:solidFill>
                  <a:srgbClr val="FFFEFE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精准营销投放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265311" y="3326600"/>
            <a:ext cx="1714621" cy="19050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sz="999">
                <a:solidFill>
                  <a:srgbClr val="FFFDFD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创意互动策划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688241" y="1444093"/>
            <a:ext cx="3427880" cy="2476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</a:pPr>
            <a:r>
              <a:rPr lang="en-US" sz="1299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定向吸引受众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079045" y="4565156"/>
            <a:ext cx="4056196" cy="247650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sz="1299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扩大品牌影响</a:t>
            </a:r>
          </a:p>
        </p:txBody>
      </p:sp>
      <p:sp>
        <p:nvSpPr>
          <p:cNvPr name="AutoShape 42" id="42"/>
          <p:cNvSpPr/>
          <p:nvPr/>
        </p:nvSpPr>
        <p:spPr>
          <a:xfrm rot="0">
            <a:off x="6945891" y="2979467"/>
            <a:ext cx="465305" cy="327889"/>
          </a:xfrm>
          <a:prstGeom prst="rightArrow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43" id="43"/>
          <p:cNvSpPr/>
          <p:nvPr/>
        </p:nvSpPr>
        <p:spPr>
          <a:xfrm rot="10800000">
            <a:off x="4780807" y="2979467"/>
            <a:ext cx="465305" cy="327889"/>
          </a:xfrm>
          <a:prstGeom prst="rightArrow">
            <a:avLst/>
          </a:prstGeom>
          <a:solidFill>
            <a:schemeClr val="accent1">
              <a:alpha val="100000"/>
            </a:schemeClr>
          </a:solidFill>
          <a:ln/>
        </p:spPr>
      </p:sp>
      <p:cxnSp>
        <p:nvCxnSpPr>
          <p:cNvPr name="Connector 44" id="44"/>
          <p:cNvCxnSpPr/>
          <p:nvPr/>
        </p:nvCxnSpPr>
        <p:spPr>
          <a:xfrm flipH="true">
            <a:off x="8537642" y="3143411"/>
            <a:ext cx="286876" cy="0"/>
          </a:xfrm>
          <a:prstGeom prst="line">
            <a:avLst/>
          </a:prstGeom>
          <a:ln w="34925">
            <a:solidFill>
              <a:schemeClr val="accent1"/>
            </a:solidFill>
            <a:prstDash val="solid"/>
            <a:headEnd type="none"/>
            <a:tailEnd type="triangl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AutoShape 45" id="45"/>
          <p:cNvSpPr/>
          <p:nvPr/>
        </p:nvSpPr>
        <p:spPr>
          <a:xfrm rot="0">
            <a:off x="1483936" y="5351942"/>
            <a:ext cx="9160630" cy="1036393"/>
          </a:xfrm>
          <a:prstGeom prst="roundRect">
            <a:avLst>
              <a:gd fmla="val 50000" name="adj"/>
            </a:avLst>
          </a:prstGeom>
          <a:solidFill>
            <a:schemeClr val="lt2">
              <a:alpha val="100000"/>
            </a:schemeClr>
          </a:solidFill>
          <a:ln/>
        </p:spPr>
      </p:sp>
      <p:sp>
        <p:nvSpPr>
          <p:cNvPr name="TextBox 46" id="46"/>
          <p:cNvSpPr txBox="true"/>
          <p:nvPr/>
        </p:nvSpPr>
        <p:spPr>
          <a:xfrm rot="0">
            <a:off x="2831119" y="5566635"/>
            <a:ext cx="1630680" cy="615315"/>
          </a:xfrm>
          <a:prstGeom prst="rect">
            <a:avLst/>
          </a:prstGeom>
          <a:noFill/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Source Han Sans CN Regular"/>
                <a:ea typeface="Source Han Sans CN Regular"/>
                <a:cs typeface="Source Han Sans CN Regular"/>
              </a:rPr>
              <a:t>增强品牌认知</a:t>
            </a:r>
          </a:p>
        </p:txBody>
      </p:sp>
      <p:sp>
        <p:nvSpPr>
          <p:cNvPr name="AutoShape 47" id="47"/>
          <p:cNvSpPr/>
          <p:nvPr/>
        </p:nvSpPr>
        <p:spPr>
          <a:xfrm rot="0">
            <a:off x="4912805" y="5596318"/>
            <a:ext cx="547688" cy="547688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48" id="48"/>
          <p:cNvSpPr/>
          <p:nvPr/>
        </p:nvSpPr>
        <p:spPr>
          <a:xfrm rot="0">
            <a:off x="7589425" y="5596318"/>
            <a:ext cx="547688" cy="547688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49" id="49"/>
          <p:cNvSpPr/>
          <p:nvPr/>
        </p:nvSpPr>
        <p:spPr>
          <a:xfrm rot="0">
            <a:off x="2265712" y="5596318"/>
            <a:ext cx="547688" cy="547688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Freeform 50" id="50"/>
          <p:cNvSpPr/>
          <p:nvPr/>
        </p:nvSpPr>
        <p:spPr>
          <a:xfrm rot="0">
            <a:off x="2402586" y="5707380"/>
            <a:ext cx="285655" cy="340043"/>
          </a:xfrm>
          <a:custGeom>
            <a:avLst/>
            <a:gdLst/>
            <a:ahLst/>
            <a:cxnLst/>
            <a:rect r="r" b="b" t="t" l="l"/>
            <a:pathLst>
              <a:path h="478" w="401">
                <a:moveTo>
                  <a:pt x="401" y="89"/>
                </a:moveTo>
                <a:lnTo>
                  <a:pt x="401" y="293"/>
                </a:lnTo>
                <a:cubicBezTo>
                  <a:pt x="292" y="212"/>
                  <a:pt x="182" y="375"/>
                  <a:pt x="73" y="293"/>
                </a:cubicBezTo>
                <a:lnTo>
                  <a:pt x="73" y="89"/>
                </a:lnTo>
                <a:cubicBezTo>
                  <a:pt x="182" y="171"/>
                  <a:pt x="292" y="7"/>
                  <a:pt x="401" y="89"/>
                </a:cubicBezTo>
                <a:close/>
              </a:path>
              <a:path h="478" w="401">
                <a:moveTo>
                  <a:pt x="39" y="0"/>
                </a:moveTo>
                <a:cubicBezTo>
                  <a:pt x="18" y="0"/>
                  <a:pt x="0" y="17"/>
                  <a:pt x="0" y="39"/>
                </a:cubicBezTo>
                <a:cubicBezTo>
                  <a:pt x="0" y="54"/>
                  <a:pt x="9" y="68"/>
                  <a:pt x="23" y="74"/>
                </a:cubicBezTo>
                <a:lnTo>
                  <a:pt x="23" y="478"/>
                </a:lnTo>
                <a:lnTo>
                  <a:pt x="56" y="478"/>
                </a:lnTo>
                <a:lnTo>
                  <a:pt x="56" y="74"/>
                </a:lnTo>
                <a:cubicBezTo>
                  <a:pt x="69" y="68"/>
                  <a:pt x="78" y="54"/>
                  <a:pt x="78" y="39"/>
                </a:cubicBezTo>
                <a:cubicBezTo>
                  <a:pt x="78" y="17"/>
                  <a:pt x="61" y="0"/>
                  <a:pt x="39" y="0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  <p:sp>
        <p:nvSpPr>
          <p:cNvPr name="TextBox 51" id="51"/>
          <p:cNvSpPr txBox="true"/>
          <p:nvPr/>
        </p:nvSpPr>
        <p:spPr>
          <a:xfrm rot="0">
            <a:off x="5476142" y="5566635"/>
            <a:ext cx="1630680" cy="615315"/>
          </a:xfrm>
          <a:prstGeom prst="rect">
            <a:avLst/>
          </a:prstGeom>
          <a:noFill/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Source Han Sans CN Regular"/>
                <a:ea typeface="Source Han Sans CN Regular"/>
                <a:cs typeface="Source Han Sans CN Regular"/>
              </a:rPr>
              <a:t>优化广告ROI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8154848" y="5566635"/>
            <a:ext cx="1630680" cy="615315"/>
          </a:xfrm>
          <a:prstGeom prst="rect">
            <a:avLst/>
          </a:prstGeom>
          <a:noFill/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Source Han Sans CN Regular"/>
                <a:ea typeface="Source Han Sans CN Regular"/>
                <a:cs typeface="Source Han Sans CN Regular"/>
              </a:rPr>
              <a:t>深化受众连接</a:t>
            </a:r>
          </a:p>
        </p:txBody>
      </p:sp>
      <p:sp>
        <p:nvSpPr>
          <p:cNvPr name="Freeform 53" id="53"/>
          <p:cNvSpPr/>
          <p:nvPr/>
        </p:nvSpPr>
        <p:spPr>
          <a:xfrm rot="0" flipH="true">
            <a:off x="4554021" y="5588496"/>
            <a:ext cx="104644" cy="563284"/>
          </a:xfrm>
          <a:custGeom>
            <a:avLst/>
            <a:gdLst/>
            <a:ahLst/>
            <a:cxnLst/>
            <a:rect r="r" b="b" t="t" l="l"/>
            <a:pathLst>
              <a:path h="225425" w="6350">
                <a:moveTo>
                  <a:pt x="0" y="0"/>
                </a:moveTo>
                <a:lnTo>
                  <a:pt x="0" y="225425"/>
                </a:lnTo>
              </a:path>
            </a:pathLst>
          </a:custGeom>
          <a:noFill/>
          <a:ln w="12700">
            <a:solidFill>
              <a:srgbClr val="747993">
                <a:alpha val="100000"/>
              </a:srgbClr>
            </a:solidFill>
            <a:prstDash val="solid"/>
          </a:ln>
        </p:spPr>
      </p:sp>
      <p:sp>
        <p:nvSpPr>
          <p:cNvPr name="Freeform 54" id="54"/>
          <p:cNvSpPr/>
          <p:nvPr/>
        </p:nvSpPr>
        <p:spPr>
          <a:xfrm rot="0" flipH="true">
            <a:off x="7220036" y="5588496"/>
            <a:ext cx="104644" cy="563284"/>
          </a:xfrm>
          <a:custGeom>
            <a:avLst/>
            <a:gdLst/>
            <a:ahLst/>
            <a:cxnLst/>
            <a:rect r="r" b="b" t="t" l="l"/>
            <a:pathLst>
              <a:path h="225425" w="6350">
                <a:moveTo>
                  <a:pt x="0" y="0"/>
                </a:moveTo>
                <a:lnTo>
                  <a:pt x="0" y="225425"/>
                </a:lnTo>
              </a:path>
            </a:pathLst>
          </a:custGeom>
          <a:noFill/>
          <a:ln w="12700">
            <a:solidFill>
              <a:srgbClr val="747993">
                <a:alpha val="100000"/>
              </a:srgbClr>
            </a:solidFill>
            <a:prstDash val="solid"/>
          </a:ln>
        </p:spPr>
      </p:sp>
      <p:sp>
        <p:nvSpPr>
          <p:cNvPr name="AutoShape 55" id="55"/>
          <p:cNvSpPr/>
          <p:nvPr/>
        </p:nvSpPr>
        <p:spPr>
          <a:xfrm rot="0">
            <a:off x="2402586" y="2875592"/>
            <a:ext cx="790839" cy="562773"/>
          </a:xfrm>
          <a:prstGeom prst="rect">
            <a:avLst/>
          </a:prstGeom>
          <a:noFill/>
          <a:ln/>
        </p:spPr>
        <p:txBody>
          <a:bodyPr anchor="ctr" rtlCol="false" tIns="0" lIns="0" bIns="0" rIns="0" anchorCtr="fals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en-US" sz="1200">
                <a:solidFill>
                  <a:srgbClr val="FDFCFC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社交渠道策略</a:t>
            </a:r>
            <a:endParaRPr lang="en-US" sz="1100"/>
          </a:p>
        </p:txBody>
      </p:sp>
      <p:sp>
        <p:nvSpPr>
          <p:cNvPr name="TextBox 56" id="56"/>
          <p:cNvSpPr txBox="true"/>
          <p:nvPr/>
        </p:nvSpPr>
        <p:spPr>
          <a:xfrm rot="0">
            <a:off x="349788" y="-1786001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sz="9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</a:p>
        </p:txBody>
      </p:sp>
      <p:sp>
        <p:nvSpPr>
          <p:cNvPr name="AutoShape 57" id="57"/>
          <p:cNvSpPr/>
          <p:nvPr/>
        </p:nvSpPr>
        <p:spPr>
          <a:xfrm rot="0">
            <a:off x="8907152" y="2927198"/>
            <a:ext cx="963046" cy="432426"/>
          </a:xfrm>
          <a:prstGeom prst="rect">
            <a:avLst/>
          </a:prstGeom>
          <a:noFill/>
          <a:ln/>
        </p:spPr>
        <p:txBody>
          <a:bodyPr anchor="ctr" rtlCol="false" tIns="0" lIns="0" bIns="0" rIns="0" anchorCtr="false" vert="horz" wrap="square">
            <a:no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en-US" sz="1200">
                <a:solidFill>
                  <a:srgbClr val="FDFCFC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内容产出流程</a:t>
            </a:r>
            <a:endParaRPr lang="en-US" sz="1100"/>
          </a:p>
        </p:txBody>
      </p:sp>
      <p:sp>
        <p:nvSpPr>
          <p:cNvPr name="Freeform 58" id="58"/>
          <p:cNvSpPr/>
          <p:nvPr/>
        </p:nvSpPr>
        <p:spPr>
          <a:xfrm rot="0">
            <a:off x="5036995" y="5721505"/>
            <a:ext cx="297749" cy="297749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147409" y="185366"/>
                </a:moveTo>
                <a:lnTo>
                  <a:pt x="66913" y="266338"/>
                </a:lnTo>
                <a:lnTo>
                  <a:pt x="66913" y="47987"/>
                </a:lnTo>
                <a:lnTo>
                  <a:pt x="228371" y="47987"/>
                </a:lnTo>
                <a:lnTo>
                  <a:pt x="228371" y="266338"/>
                </a:lnTo>
                <a:lnTo>
                  <a:pt x="147409" y="185366"/>
                </a:ln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  <p:sp>
        <p:nvSpPr>
          <p:cNvPr name="Freeform 59" id="59"/>
          <p:cNvSpPr/>
          <p:nvPr/>
        </p:nvSpPr>
        <p:spPr>
          <a:xfrm rot="0">
            <a:off x="7707638" y="5749597"/>
            <a:ext cx="312757" cy="241082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261518" y="97841"/>
                </a:moveTo>
                <a:cubicBezTo>
                  <a:pt x="249460" y="74143"/>
                  <a:pt x="230657" y="55340"/>
                  <a:pt x="207655" y="43605"/>
                </a:cubicBezTo>
                <a:lnTo>
                  <a:pt x="206959" y="43282"/>
                </a:lnTo>
                <a:lnTo>
                  <a:pt x="186538" y="84277"/>
                </a:lnTo>
                <a:cubicBezTo>
                  <a:pt x="201292" y="91802"/>
                  <a:pt x="212998" y="103508"/>
                  <a:pt x="220323" y="117834"/>
                </a:cubicBezTo>
                <a:lnTo>
                  <a:pt x="220523" y="118262"/>
                </a:lnTo>
                <a:lnTo>
                  <a:pt x="261518" y="97841"/>
                </a:lnTo>
                <a:close/>
              </a:path>
              <a:path h="304800" w="304800">
                <a:moveTo>
                  <a:pt x="261518" y="206959"/>
                </a:moveTo>
                <a:lnTo>
                  <a:pt x="220523" y="186538"/>
                </a:lnTo>
                <a:cubicBezTo>
                  <a:pt x="212998" y="201292"/>
                  <a:pt x="201292" y="212998"/>
                  <a:pt x="186966" y="220323"/>
                </a:cubicBezTo>
                <a:lnTo>
                  <a:pt x="186538" y="220523"/>
                </a:lnTo>
                <a:lnTo>
                  <a:pt x="206959" y="261518"/>
                </a:lnTo>
                <a:cubicBezTo>
                  <a:pt x="230657" y="249460"/>
                  <a:pt x="249460" y="230657"/>
                  <a:pt x="261195" y="207655"/>
                </a:cubicBezTo>
                <a:lnTo>
                  <a:pt x="261518" y="206959"/>
                </a:lnTo>
                <a:close/>
              </a:path>
              <a:path h="304800" w="304800">
                <a:moveTo>
                  <a:pt x="97841" y="43282"/>
                </a:moveTo>
                <a:cubicBezTo>
                  <a:pt x="74143" y="55340"/>
                  <a:pt x="55340" y="74143"/>
                  <a:pt x="43605" y="97145"/>
                </a:cubicBezTo>
                <a:lnTo>
                  <a:pt x="43282" y="97841"/>
                </a:lnTo>
                <a:lnTo>
                  <a:pt x="84277" y="118262"/>
                </a:lnTo>
                <a:cubicBezTo>
                  <a:pt x="91802" y="103508"/>
                  <a:pt x="103508" y="91802"/>
                  <a:pt x="117834" y="84477"/>
                </a:cubicBezTo>
                <a:lnTo>
                  <a:pt x="118262" y="84277"/>
                </a:lnTo>
                <a:lnTo>
                  <a:pt x="97841" y="43282"/>
                </a:lnTo>
                <a:close/>
              </a:path>
              <a:path h="304800" w="304800">
                <a:moveTo>
                  <a:pt x="43282" y="206959"/>
                </a:moveTo>
                <a:cubicBezTo>
                  <a:pt x="55340" y="230657"/>
                  <a:pt x="74143" y="249460"/>
                  <a:pt x="97145" y="261195"/>
                </a:cubicBezTo>
                <a:lnTo>
                  <a:pt x="97841" y="261518"/>
                </a:lnTo>
                <a:lnTo>
                  <a:pt x="118262" y="220523"/>
                </a:lnTo>
                <a:cubicBezTo>
                  <a:pt x="103508" y="212998"/>
                  <a:pt x="91802" y="201292"/>
                  <a:pt x="84477" y="186966"/>
                </a:cubicBezTo>
                <a:lnTo>
                  <a:pt x="84277" y="186538"/>
                </a:lnTo>
                <a:lnTo>
                  <a:pt x="43282" y="206959"/>
                </a:lnTo>
                <a:close/>
              </a:path>
              <a:path h="304800" w="304800">
                <a:moveTo>
                  <a:pt x="152400" y="304800"/>
                </a:moveTo>
                <a:cubicBezTo>
                  <a:pt x="68228" y="304800"/>
                  <a:pt x="0" y="236572"/>
                  <a:pt x="0" y="152400"/>
                </a:cubicBezTo>
                <a:cubicBezTo>
                  <a:pt x="0" y="68228"/>
                  <a:pt x="68228" y="0"/>
                  <a:pt x="152400" y="0"/>
                </a:cubicBezTo>
                <a:lnTo>
                  <a:pt x="152400" y="0"/>
                </a:lnTo>
                <a:cubicBezTo>
                  <a:pt x="236572" y="0"/>
                  <a:pt x="304800" y="68228"/>
                  <a:pt x="304800" y="152400"/>
                </a:cubicBezTo>
                <a:cubicBezTo>
                  <a:pt x="304800" y="236572"/>
                  <a:pt x="236572" y="304800"/>
                  <a:pt x="152400" y="304800"/>
                </a:cubicBezTo>
                <a:lnTo>
                  <a:pt x="152400" y="304800"/>
                </a:lnTo>
                <a:close/>
              </a:path>
              <a:path h="304800" w="304800">
                <a:moveTo>
                  <a:pt x="152400" y="198120"/>
                </a:moveTo>
                <a:cubicBezTo>
                  <a:pt x="177651" y="198120"/>
                  <a:pt x="198120" y="177651"/>
                  <a:pt x="198120" y="152400"/>
                </a:cubicBezTo>
                <a:cubicBezTo>
                  <a:pt x="198120" y="127149"/>
                  <a:pt x="177651" y="106680"/>
                  <a:pt x="152400" y="106680"/>
                </a:cubicBezTo>
                <a:lnTo>
                  <a:pt x="152400" y="106680"/>
                </a:lnTo>
                <a:cubicBezTo>
                  <a:pt x="127149" y="106680"/>
                  <a:pt x="106680" y="127149"/>
                  <a:pt x="106680" y="152400"/>
                </a:cubicBezTo>
                <a:cubicBezTo>
                  <a:pt x="106680" y="177651"/>
                  <a:pt x="127149" y="198120"/>
                  <a:pt x="152400" y="198120"/>
                </a:cubicBezTo>
                <a:lnTo>
                  <a:pt x="152400" y="198120"/>
                </a:lnTo>
              </a:path>
            </a:pathLst>
          </a:custGeom>
          <a:solidFill>
            <a:srgbClr val="F8F8FB">
              <a:alpha val="100000"/>
            </a:srgbClr>
          </a:solidFill>
          <a:ln/>
        </p:spPr>
      </p:sp>
      <p:sp>
        <p:nvSpPr>
          <p:cNvPr name="TextBox 60" id="60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运营管理模式及团队组建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571585" y="1029917"/>
            <a:ext cx="8686800" cy="13430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b="true" sz="8475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01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97052" y="2763839"/>
            <a:ext cx="8024317" cy="187261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b="true" sz="4575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项目背景与目标</a:t>
            </a:r>
          </a:p>
        </p:txBody>
      </p:sp>
      <p:sp>
        <p:nvSpPr>
          <p:cNvPr name="Freeform 4" id="4"/>
          <p:cNvSpPr/>
          <p:nvPr/>
        </p:nvSpPr>
        <p:spPr>
          <a:xfrm rot="0">
            <a:off x="3033917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5" id="5"/>
          <p:cNvSpPr txBox="true"/>
          <p:nvPr/>
        </p:nvSpPr>
        <p:spPr>
          <a:xfrm rot="0">
            <a:off x="1097052" y="5602490"/>
            <a:ext cx="3105150" cy="4667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Chapter</a:t>
            </a:r>
          </a:p>
        </p:txBody>
      </p:sp>
      <p:cxnSp>
        <p:nvCxnSpPr>
          <p:cNvPr name="Connector 6" id="6"/>
          <p:cNvCxnSpPr/>
          <p:nvPr/>
        </p:nvCxnSpPr>
        <p:spPr>
          <a:xfrm>
            <a:off x="3377035" y="5849950"/>
            <a:ext cx="8820012" cy="0"/>
          </a:xfrm>
          <a:prstGeom prst="line">
            <a:avLst/>
          </a:prstGeom>
          <a:ln w="9525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Freeform 7" id="7"/>
          <p:cNvSpPr/>
          <p:nvPr/>
        </p:nvSpPr>
        <p:spPr>
          <a:xfrm rot="0">
            <a:off x="286235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0">
            <a:off x="269079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1097052" y="1098977"/>
            <a:ext cx="1335306" cy="1335306"/>
          </a:xfrm>
          <a:prstGeom prst="roundRect">
            <a:avLst>
              <a:gd fmla="val 8841" name="adj"/>
            </a:avLst>
          </a:prstGeom>
          <a:gradFill>
            <a:gsLst>
              <a:gs pos="0">
                <a:schemeClr val="accent1">
                  <a:alpha val="100000"/>
                  <a:lumMod val="85000"/>
                </a:schemeClr>
              </a:gs>
              <a:gs pos="100000">
                <a:schemeClr val="accent1">
                  <a:alpha val="100000"/>
                </a:schemeClr>
              </a:gs>
            </a:gsLst>
            <a:lin ang="2700000"/>
          </a:gradFill>
          <a:ln/>
          <a:effectLst>
            <a:outerShdw dir="2700000" blurRad="203200" dist="101600">
              <a:srgbClr val="000000">
                <a:alpha val="30000"/>
              </a:srgbClr>
            </a:outerShdw>
          </a:effectLst>
        </p:spPr>
      </p:sp>
      <p:grpSp>
        <p:nvGrpSpPr>
          <p:cNvPr name="Group 10" id="10"/>
          <p:cNvGrpSpPr/>
          <p:nvPr/>
        </p:nvGrpSpPr>
        <p:grpSpPr>
          <a:xfrm rot="0">
            <a:off x="1133886" y="1135811"/>
            <a:ext cx="1261638" cy="1261638"/>
            <a:chOff x="1133886" y="1135811"/>
            <a:chExt cx="1261638" cy="1261638"/>
          </a:xfrm>
        </p:grpSpPr>
        <p:sp>
          <p:nvSpPr>
            <p:cNvPr name="Freeform 11" id="11"/>
            <p:cNvSpPr/>
            <p:nvPr/>
          </p:nvSpPr>
          <p:spPr>
            <a:xfrm rot="0">
              <a:off x="1133886" y="1135811"/>
              <a:ext cx="1261638" cy="1261638"/>
            </a:xfrm>
            <a:custGeom>
              <a:avLst/>
              <a:gdLst/>
              <a:ahLst/>
              <a:cxnLst/>
              <a:rect r="r" b="b" t="t" l="l"/>
              <a:pathLst>
                <a:path h="1625022" w="1625021">
                  <a:moveTo>
                    <a:pt x="247132" y="108611"/>
                  </a:moveTo>
                  <a:cubicBezTo>
                    <a:pt x="173259" y="108611"/>
                    <a:pt x="113373" y="168497"/>
                    <a:pt x="113373" y="242370"/>
                  </a:cubicBezTo>
                  <a:lnTo>
                    <a:pt x="113373" y="1373126"/>
                  </a:lnTo>
                  <a:cubicBezTo>
                    <a:pt x="113373" y="1446999"/>
                    <a:pt x="173259" y="1506885"/>
                    <a:pt x="247132" y="1506885"/>
                  </a:cubicBezTo>
                  <a:lnTo>
                    <a:pt x="1377888" y="1506885"/>
                  </a:lnTo>
                  <a:cubicBezTo>
                    <a:pt x="1451761" y="1506885"/>
                    <a:pt x="1511647" y="1446999"/>
                    <a:pt x="1511647" y="1373126"/>
                  </a:cubicBezTo>
                  <a:lnTo>
                    <a:pt x="1511647" y="242370"/>
                  </a:lnTo>
                  <a:cubicBezTo>
                    <a:pt x="1511647" y="168497"/>
                    <a:pt x="1451761" y="108611"/>
                    <a:pt x="1377888" y="108611"/>
                  </a:cubicBezTo>
                  <a:close/>
                </a:path>
                <a:path h="1625022" w="1625021">
                  <a:moveTo>
                    <a:pt x="143668" y="0"/>
                  </a:moveTo>
                  <a:lnTo>
                    <a:pt x="1481353" y="0"/>
                  </a:lnTo>
                  <a:cubicBezTo>
                    <a:pt x="1560699" y="0"/>
                    <a:pt x="1625021" y="64322"/>
                    <a:pt x="1625021" y="143668"/>
                  </a:cubicBezTo>
                  <a:lnTo>
                    <a:pt x="1625021" y="1481354"/>
                  </a:lnTo>
                  <a:cubicBezTo>
                    <a:pt x="1625021" y="1560700"/>
                    <a:pt x="1560699" y="1625022"/>
                    <a:pt x="1481353" y="1625022"/>
                  </a:cubicBezTo>
                  <a:lnTo>
                    <a:pt x="143668" y="1625022"/>
                  </a:lnTo>
                  <a:cubicBezTo>
                    <a:pt x="64322" y="1625022"/>
                    <a:pt x="0" y="1560700"/>
                    <a:pt x="0" y="1481354"/>
                  </a:cubicBezTo>
                  <a:lnTo>
                    <a:pt x="0" y="143668"/>
                  </a:lnTo>
                  <a:cubicBezTo>
                    <a:pt x="0" y="64322"/>
                    <a:pt x="64322" y="0"/>
                    <a:pt x="143668" y="0"/>
                  </a:cubicBezTo>
                </a:path>
              </a:pathLst>
            </a:custGeom>
            <a:solidFill>
              <a:schemeClr val="accent1">
                <a:alpha val="100000"/>
                <a:lumMod val="95000"/>
              </a:schemeClr>
            </a:solidFill>
            <a:ln/>
          </p:spPr>
        </p:sp>
        <p:sp>
          <p:nvSpPr>
            <p:cNvPr name="AutoShape 12" id="12"/>
            <p:cNvSpPr/>
            <p:nvPr/>
          </p:nvSpPr>
          <p:spPr>
            <a:xfrm rot="0">
              <a:off x="1133886" y="1135811"/>
              <a:ext cx="1261638" cy="1261638"/>
            </a:xfrm>
            <a:prstGeom prst="roundRect">
              <a:avLst>
                <a:gd fmla="val 8841" name="adj"/>
              </a:avLst>
            </a:prstGeom>
            <a:noFill/>
            <a:ln/>
          </p:spPr>
        </p:sp>
        <p:sp>
          <p:nvSpPr>
            <p:cNvPr name="AutoShape 13" id="13"/>
            <p:cNvSpPr/>
            <p:nvPr/>
          </p:nvSpPr>
          <p:spPr>
            <a:xfrm rot="0">
              <a:off x="1221928" y="1223852"/>
              <a:ext cx="1085633" cy="1085633"/>
            </a:xfrm>
            <a:prstGeom prst="roundRect">
              <a:avLst>
                <a:gd fmla="val 9566" name="adj"/>
              </a:avLst>
            </a:prstGeom>
            <a:noFill/>
            <a:ln/>
          </p:spPr>
        </p:sp>
      </p:grpSp>
      <p:sp>
        <p:nvSpPr>
          <p:cNvPr name="Freeform 14" id="14"/>
          <p:cNvSpPr/>
          <p:nvPr/>
        </p:nvSpPr>
        <p:spPr>
          <a:xfrm rot="0">
            <a:off x="1342916" y="1576096"/>
            <a:ext cx="843579" cy="577491"/>
          </a:xfrm>
          <a:custGeom>
            <a:avLst/>
            <a:gdLst/>
            <a:ahLst/>
            <a:cxnLst/>
            <a:rect r="r" b="b" t="t" l="l"/>
            <a:pathLst>
              <a:path h="2131" w="3113">
                <a:moveTo>
                  <a:pt x="3057" y="497"/>
                </a:moveTo>
                <a:cubicBezTo>
                  <a:pt x="1582" y="5"/>
                  <a:pt x="1582" y="5"/>
                  <a:pt x="1582" y="5"/>
                </a:cubicBezTo>
                <a:cubicBezTo>
                  <a:pt x="1565" y="0"/>
                  <a:pt x="1547" y="0"/>
                  <a:pt x="1531" y="5"/>
                </a:cubicBezTo>
                <a:cubicBezTo>
                  <a:pt x="56" y="497"/>
                  <a:pt x="56" y="497"/>
                  <a:pt x="56" y="497"/>
                </a:cubicBezTo>
                <a:cubicBezTo>
                  <a:pt x="23" y="508"/>
                  <a:pt x="0" y="539"/>
                  <a:pt x="0" y="574"/>
                </a:cubicBezTo>
                <a:cubicBezTo>
                  <a:pt x="0" y="610"/>
                  <a:pt x="23" y="641"/>
                  <a:pt x="56" y="652"/>
                </a:cubicBezTo>
                <a:cubicBezTo>
                  <a:pt x="492" y="797"/>
                  <a:pt x="492" y="797"/>
                  <a:pt x="492" y="797"/>
                </a:cubicBezTo>
                <a:cubicBezTo>
                  <a:pt x="492" y="1230"/>
                  <a:pt x="492" y="1230"/>
                  <a:pt x="492" y="1230"/>
                </a:cubicBezTo>
                <a:cubicBezTo>
                  <a:pt x="492" y="1252"/>
                  <a:pt x="500" y="1272"/>
                  <a:pt x="515" y="1288"/>
                </a:cubicBezTo>
                <a:cubicBezTo>
                  <a:pt x="530" y="1302"/>
                  <a:pt x="875" y="1639"/>
                  <a:pt x="1556" y="1639"/>
                </a:cubicBezTo>
                <a:cubicBezTo>
                  <a:pt x="1804" y="1639"/>
                  <a:pt x="2036" y="1595"/>
                  <a:pt x="2244" y="1507"/>
                </a:cubicBezTo>
                <a:cubicBezTo>
                  <a:pt x="2285" y="1489"/>
                  <a:pt x="2305" y="1441"/>
                  <a:pt x="2287" y="1399"/>
                </a:cubicBezTo>
                <a:cubicBezTo>
                  <a:pt x="2270" y="1358"/>
                  <a:pt x="2222" y="1338"/>
                  <a:pt x="2180" y="1356"/>
                </a:cubicBezTo>
                <a:cubicBezTo>
                  <a:pt x="1992" y="1435"/>
                  <a:pt x="1782" y="1475"/>
                  <a:pt x="1557" y="1475"/>
                </a:cubicBezTo>
                <a:cubicBezTo>
                  <a:pt x="1238" y="1475"/>
                  <a:pt x="1004" y="1393"/>
                  <a:pt x="863" y="1324"/>
                </a:cubicBezTo>
                <a:cubicBezTo>
                  <a:pt x="759" y="1272"/>
                  <a:pt x="689" y="1221"/>
                  <a:pt x="656" y="1193"/>
                </a:cubicBezTo>
                <a:cubicBezTo>
                  <a:pt x="656" y="852"/>
                  <a:pt x="656" y="852"/>
                  <a:pt x="656" y="852"/>
                </a:cubicBezTo>
                <a:cubicBezTo>
                  <a:pt x="1531" y="1144"/>
                  <a:pt x="1531" y="1144"/>
                  <a:pt x="1531" y="1144"/>
                </a:cubicBezTo>
                <a:cubicBezTo>
                  <a:pt x="1539" y="1146"/>
                  <a:pt x="1548" y="1148"/>
                  <a:pt x="1557" y="1148"/>
                </a:cubicBezTo>
                <a:cubicBezTo>
                  <a:pt x="1565" y="1148"/>
                  <a:pt x="1574" y="1146"/>
                  <a:pt x="1583" y="1144"/>
                </a:cubicBezTo>
                <a:cubicBezTo>
                  <a:pt x="2458" y="852"/>
                  <a:pt x="2458" y="852"/>
                  <a:pt x="2458" y="852"/>
                </a:cubicBezTo>
                <a:cubicBezTo>
                  <a:pt x="2458" y="998"/>
                  <a:pt x="2458" y="998"/>
                  <a:pt x="2458" y="998"/>
                </a:cubicBezTo>
                <a:cubicBezTo>
                  <a:pt x="2362" y="1032"/>
                  <a:pt x="2294" y="1123"/>
                  <a:pt x="2294" y="1230"/>
                </a:cubicBezTo>
                <a:cubicBezTo>
                  <a:pt x="2294" y="1330"/>
                  <a:pt x="2354" y="1416"/>
                  <a:pt x="2440" y="1454"/>
                </a:cubicBezTo>
                <a:cubicBezTo>
                  <a:pt x="2296" y="2029"/>
                  <a:pt x="2296" y="2029"/>
                  <a:pt x="2296" y="2029"/>
                </a:cubicBezTo>
                <a:cubicBezTo>
                  <a:pt x="2290" y="2053"/>
                  <a:pt x="2296" y="2080"/>
                  <a:pt x="2311" y="2099"/>
                </a:cubicBezTo>
                <a:cubicBezTo>
                  <a:pt x="2327" y="2119"/>
                  <a:pt x="2351" y="2131"/>
                  <a:pt x="2376" y="2131"/>
                </a:cubicBezTo>
                <a:cubicBezTo>
                  <a:pt x="2704" y="2131"/>
                  <a:pt x="2704" y="2131"/>
                  <a:pt x="2704" y="2131"/>
                </a:cubicBezTo>
                <a:cubicBezTo>
                  <a:pt x="2729" y="2131"/>
                  <a:pt x="2753" y="2119"/>
                  <a:pt x="2768" y="2099"/>
                </a:cubicBezTo>
                <a:cubicBezTo>
                  <a:pt x="2784" y="2080"/>
                  <a:pt x="2789" y="2053"/>
                  <a:pt x="2783" y="2029"/>
                </a:cubicBezTo>
                <a:cubicBezTo>
                  <a:pt x="2639" y="1454"/>
                  <a:pt x="2639" y="1454"/>
                  <a:pt x="2639" y="1454"/>
                </a:cubicBezTo>
                <a:cubicBezTo>
                  <a:pt x="2725" y="1416"/>
                  <a:pt x="2785" y="1330"/>
                  <a:pt x="2785" y="1230"/>
                </a:cubicBezTo>
                <a:cubicBezTo>
                  <a:pt x="2785" y="1123"/>
                  <a:pt x="2717" y="1032"/>
                  <a:pt x="2622" y="998"/>
                </a:cubicBezTo>
                <a:cubicBezTo>
                  <a:pt x="2622" y="797"/>
                  <a:pt x="2622" y="797"/>
                  <a:pt x="2622" y="797"/>
                </a:cubicBezTo>
                <a:cubicBezTo>
                  <a:pt x="3057" y="652"/>
                  <a:pt x="3057" y="652"/>
                  <a:pt x="3057" y="652"/>
                </a:cubicBezTo>
                <a:cubicBezTo>
                  <a:pt x="3091" y="641"/>
                  <a:pt x="3113" y="610"/>
                  <a:pt x="3113" y="574"/>
                </a:cubicBezTo>
                <a:cubicBezTo>
                  <a:pt x="3113" y="539"/>
                  <a:pt x="3091" y="508"/>
                  <a:pt x="3057" y="497"/>
                </a:cubicBezTo>
                <a:close/>
              </a:path>
              <a:path h="2131" w="3113">
                <a:moveTo>
                  <a:pt x="2540" y="1148"/>
                </a:moveTo>
                <a:cubicBezTo>
                  <a:pt x="2585" y="1148"/>
                  <a:pt x="2621" y="1184"/>
                  <a:pt x="2621" y="1230"/>
                </a:cubicBezTo>
                <a:cubicBezTo>
                  <a:pt x="2621" y="1275"/>
                  <a:pt x="2585" y="1312"/>
                  <a:pt x="2540" y="1312"/>
                </a:cubicBezTo>
                <a:cubicBezTo>
                  <a:pt x="2494" y="1312"/>
                  <a:pt x="2458" y="1275"/>
                  <a:pt x="2458" y="1230"/>
                </a:cubicBezTo>
                <a:cubicBezTo>
                  <a:pt x="2458" y="1184"/>
                  <a:pt x="2494" y="1148"/>
                  <a:pt x="2540" y="1148"/>
                </a:cubicBezTo>
                <a:close/>
              </a:path>
              <a:path h="2131" w="3113">
                <a:moveTo>
                  <a:pt x="2481" y="1967"/>
                </a:moveTo>
                <a:cubicBezTo>
                  <a:pt x="2540" y="1731"/>
                  <a:pt x="2540" y="1731"/>
                  <a:pt x="2540" y="1731"/>
                </a:cubicBezTo>
                <a:cubicBezTo>
                  <a:pt x="2599" y="1967"/>
                  <a:pt x="2599" y="1967"/>
                  <a:pt x="2599" y="1967"/>
                </a:cubicBezTo>
                <a:cubicBezTo>
                  <a:pt x="2481" y="1967"/>
                  <a:pt x="2481" y="1967"/>
                  <a:pt x="2481" y="1967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1570" y="493"/>
                  <a:pt x="1570" y="493"/>
                  <a:pt x="1570" y="493"/>
                </a:cubicBezTo>
                <a:cubicBezTo>
                  <a:pt x="1525" y="486"/>
                  <a:pt x="1483" y="516"/>
                  <a:pt x="1476" y="561"/>
                </a:cubicBezTo>
                <a:cubicBezTo>
                  <a:pt x="1469" y="605"/>
                  <a:pt x="1499" y="648"/>
                  <a:pt x="1543" y="655"/>
                </a:cubicBezTo>
                <a:cubicBezTo>
                  <a:pt x="2201" y="765"/>
                  <a:pt x="2201" y="765"/>
                  <a:pt x="2201" y="765"/>
                </a:cubicBezTo>
                <a:cubicBezTo>
                  <a:pt x="1557" y="979"/>
                  <a:pt x="1557" y="979"/>
                  <a:pt x="1557" y="979"/>
                </a:cubicBezTo>
                <a:cubicBezTo>
                  <a:pt x="341" y="574"/>
                  <a:pt x="341" y="574"/>
                  <a:pt x="341" y="574"/>
                </a:cubicBezTo>
                <a:cubicBezTo>
                  <a:pt x="1557" y="169"/>
                  <a:pt x="1557" y="169"/>
                  <a:pt x="1557" y="169"/>
                </a:cubicBezTo>
                <a:cubicBezTo>
                  <a:pt x="2772" y="574"/>
                  <a:pt x="2772" y="574"/>
                  <a:pt x="2772" y="574"/>
                </a:cubicBezTo>
                <a:cubicBezTo>
                  <a:pt x="2533" y="654"/>
                  <a:pt x="2533" y="654"/>
                  <a:pt x="2533" y="654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2533" y="654"/>
                  <a:pt x="2533" y="654"/>
                  <a:pt x="2533" y="654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</p:spTree>
  </p:cSld>
  <p:clrMapOvr>
    <a:masterClrMapping/>
  </p:clrMapOvr>
</p:sld>
</file>

<file path=ppt/slides/slide3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设备维修保养计划及实施</a:t>
            </a:r>
          </a:p>
        </p:txBody>
      </p:sp>
      <p:sp>
        <p:nvSpPr>
          <p:cNvPr name="AutoShape 3" id="3"/>
          <p:cNvSpPr/>
          <p:nvPr/>
        </p:nvSpPr>
        <p:spPr>
          <a:xfrm rot="0">
            <a:off x="4299662" y="1813376"/>
            <a:ext cx="3553224" cy="2114550"/>
          </a:xfrm>
          <a:prstGeom prst="roundRect">
            <a:avLst/>
          </a:prstGeom>
          <a:solidFill>
            <a:schemeClr val="accent1">
              <a:alpha val="80000"/>
            </a:schemeClr>
          </a:solidFill>
          <a:ln/>
        </p:spPr>
      </p:sp>
      <p:sp>
        <p:nvSpPr>
          <p:cNvPr name="AutoShape 4" id="4"/>
          <p:cNvSpPr/>
          <p:nvPr/>
        </p:nvSpPr>
        <p:spPr>
          <a:xfrm rot="0">
            <a:off x="8035860" y="1813376"/>
            <a:ext cx="3553224" cy="2114550"/>
          </a:xfrm>
          <a:prstGeom prst="roundRect">
            <a:avLst/>
          </a:prstGeom>
          <a:solidFill>
            <a:srgbClr val="FFFFFF">
              <a:alpha val="100000"/>
            </a:srgbClr>
          </a:solidFill>
          <a:ln/>
          <a:effectLst>
            <a:outerShdw dir="0" blurRad="342900" dist="0">
              <a:srgbClr val="000000">
                <a:alpha val="6000"/>
              </a:srgbClr>
            </a:outerShdw>
          </a:effectLst>
        </p:spPr>
      </p:sp>
      <p:sp>
        <p:nvSpPr>
          <p:cNvPr name="AutoShape 5" id="5"/>
          <p:cNvSpPr/>
          <p:nvPr/>
        </p:nvSpPr>
        <p:spPr>
          <a:xfrm rot="0">
            <a:off x="584855" y="4100731"/>
            <a:ext cx="3553224" cy="2114550"/>
          </a:xfrm>
          <a:prstGeom prst="roundRect">
            <a:avLst/>
          </a:prstGeom>
          <a:solidFill>
            <a:schemeClr val="accent1">
              <a:alpha val="80000"/>
            </a:schemeClr>
          </a:solidFill>
          <a:ln/>
        </p:spPr>
      </p:sp>
      <p:sp>
        <p:nvSpPr>
          <p:cNvPr name="AutoShape 6" id="6"/>
          <p:cNvSpPr/>
          <p:nvPr/>
        </p:nvSpPr>
        <p:spPr>
          <a:xfrm rot="0">
            <a:off x="8035860" y="4100731"/>
            <a:ext cx="3553224" cy="2114550"/>
          </a:xfrm>
          <a:prstGeom prst="roundRect">
            <a:avLst/>
          </a:prstGeom>
          <a:solidFill>
            <a:schemeClr val="accent1">
              <a:alpha val="80000"/>
            </a:schemeClr>
          </a:solidFill>
          <a:ln/>
        </p:spPr>
      </p:sp>
      <p:sp>
        <p:nvSpPr>
          <p:cNvPr name="AutoShape 7" id="7"/>
          <p:cNvSpPr/>
          <p:nvPr/>
        </p:nvSpPr>
        <p:spPr>
          <a:xfrm rot="0">
            <a:off x="4299662" y="4100731"/>
            <a:ext cx="3553224" cy="2114550"/>
          </a:xfrm>
          <a:prstGeom prst="roundRect">
            <a:avLst/>
          </a:prstGeom>
          <a:solidFill>
            <a:srgbClr val="FFFFFF">
              <a:alpha val="100000"/>
            </a:srgbClr>
          </a:solidFill>
          <a:ln/>
          <a:effectLst>
            <a:outerShdw dir="0" blurRad="342900" dist="0">
              <a:srgbClr val="000000">
                <a:alpha val="6000"/>
              </a:srgbClr>
            </a:outerShdw>
          </a:effectLst>
        </p:spPr>
      </p:sp>
      <p:sp>
        <p:nvSpPr>
          <p:cNvPr name="AutoShape 8" id="8"/>
          <p:cNvSpPr/>
          <p:nvPr/>
        </p:nvSpPr>
        <p:spPr>
          <a:xfrm rot="0">
            <a:off x="584855" y="1813376"/>
            <a:ext cx="3553224" cy="2114550"/>
          </a:xfrm>
          <a:prstGeom prst="roundRect">
            <a:avLst/>
          </a:prstGeom>
          <a:solidFill>
            <a:srgbClr val="FFFFFF">
              <a:alpha val="100000"/>
            </a:srgbClr>
          </a:solidFill>
          <a:ln/>
          <a:effectLst>
            <a:outerShdw dir="0" blurRad="342900" dist="0">
              <a:srgbClr val="000000">
                <a:alpha val="6000"/>
              </a:srgbClr>
            </a:outerShdw>
          </a:effectLst>
        </p:spPr>
      </p:sp>
      <p:sp>
        <p:nvSpPr>
          <p:cNvPr name="TextBox 9" id="9"/>
          <p:cNvSpPr txBox="true"/>
          <p:nvPr/>
        </p:nvSpPr>
        <p:spPr>
          <a:xfrm rot="0">
            <a:off x="8196556" y="2671352"/>
            <a:ext cx="3231832" cy="1142107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通过定期巡检、监测设备运行数据等方式，提前发现潜在的设备故障，及时进行维修。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8196556" y="1948503"/>
            <a:ext cx="2486025" cy="704850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b="true" sz="24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预防性维护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45551" y="2671352"/>
            <a:ext cx="3231832" cy="1142107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建立详细的设备清单，包括设备名称、型号、数量、安装位置等信息。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45551" y="1948503"/>
            <a:ext cx="2486025" cy="704850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b="true" sz="24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设备清单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4460358" y="4964947"/>
            <a:ext cx="3231832" cy="1142107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储备必要的备品备件，以应对突发设备故障，缩短维修时间。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460358" y="4242098"/>
            <a:ext cx="2486025" cy="704850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b="true" sz="24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备品备件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4449025" y="2682199"/>
            <a:ext cx="3231832" cy="1142107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根据设备的使用手册和实际情况，制定科学的维修保养计划，明确保养周期、内容及方法。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4449025" y="1959350"/>
            <a:ext cx="2486025" cy="704850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b="true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保养计划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67245" y="4964947"/>
            <a:ext cx="3231832" cy="1142107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建立设备维修流程，包括报修、派单、维修、验收等环节，确保维修工作的高效与专业。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67245" y="4242098"/>
            <a:ext cx="2486025" cy="704850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b="true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维修流程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196556" y="4964947"/>
            <a:ext cx="3231832" cy="1142107"/>
          </a:xfrm>
          <a:prstGeom prst="rect">
            <a:avLst/>
          </a:prstGeom>
          <a:ln/>
        </p:spPr>
        <p:txBody>
          <a:bodyPr anchor="t" rtlCol="false" lIns="91440" rIns="91440" tIns="45720" bIns="4572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详细记录设备维修情况，包括维修时间、维修内容、维修费用等信息，为后续的设备管理提供依据。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8184447" y="4242098"/>
            <a:ext cx="2486025" cy="704850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no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lang="en-US" b="true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维修记录</a:t>
            </a:r>
          </a:p>
        </p:txBody>
      </p:sp>
    </p:spTree>
  </p:cSld>
  <p:clrMapOvr>
    <a:masterClrMapping/>
  </p:clrMapOvr>
</p:sld>
</file>

<file path=ppt/slides/slide3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6416821" y="4938314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3" id="3"/>
          <p:cNvSpPr/>
          <p:nvPr/>
        </p:nvSpPr>
        <p:spPr>
          <a:xfrm rot="0">
            <a:off x="6416821" y="3128036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4" id="4"/>
          <p:cNvSpPr/>
          <p:nvPr/>
        </p:nvSpPr>
        <p:spPr>
          <a:xfrm rot="0">
            <a:off x="6416821" y="1317759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5" id="5"/>
          <p:cNvSpPr/>
          <p:nvPr/>
        </p:nvSpPr>
        <p:spPr>
          <a:xfrm rot="0">
            <a:off x="709129" y="4960709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6" id="6"/>
          <p:cNvSpPr/>
          <p:nvPr/>
        </p:nvSpPr>
        <p:spPr>
          <a:xfrm rot="0">
            <a:off x="709129" y="3159322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7" id="7"/>
          <p:cNvSpPr/>
          <p:nvPr/>
        </p:nvSpPr>
        <p:spPr>
          <a:xfrm rot="0">
            <a:off x="709129" y="1369316"/>
            <a:ext cx="5039441" cy="1606314"/>
          </a:xfrm>
          <a:prstGeom prst="roundRect">
            <a:avLst/>
          </a:prstGeom>
          <a:solidFill>
            <a:schemeClr val="lt2">
              <a:alpha val="80000"/>
            </a:schemeClr>
          </a:solidFill>
          <a:ln/>
        </p:spPr>
      </p:sp>
      <p:sp>
        <p:nvSpPr>
          <p:cNvPr name="AutoShape 8" id="8"/>
          <p:cNvSpPr/>
          <p:nvPr/>
        </p:nvSpPr>
        <p:spPr>
          <a:xfrm rot="0">
            <a:off x="538887" y="1969963"/>
            <a:ext cx="405020" cy="405020"/>
          </a:xfrm>
          <a:prstGeom prst="ellipse">
            <a:avLst/>
          </a:prstGeom>
          <a:solidFill>
            <a:schemeClr val="accent1">
              <a:alpha val="2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619891" y="2050967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10" id="10"/>
          <p:cNvSpPr/>
          <p:nvPr/>
        </p:nvSpPr>
        <p:spPr>
          <a:xfrm rot="0">
            <a:off x="537650" y="3759969"/>
            <a:ext cx="405020" cy="405020"/>
          </a:xfrm>
          <a:prstGeom prst="ellipse">
            <a:avLst/>
          </a:prstGeom>
          <a:solidFill>
            <a:schemeClr val="accent1">
              <a:alpha val="20000"/>
            </a:schemeClr>
          </a:solidFill>
          <a:ln/>
        </p:spPr>
      </p:sp>
      <p:sp>
        <p:nvSpPr>
          <p:cNvPr name="AutoShape 11" id="11"/>
          <p:cNvSpPr/>
          <p:nvPr/>
        </p:nvSpPr>
        <p:spPr>
          <a:xfrm rot="0">
            <a:off x="618654" y="3840973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12" id="12"/>
          <p:cNvSpPr/>
          <p:nvPr/>
        </p:nvSpPr>
        <p:spPr>
          <a:xfrm rot="0">
            <a:off x="547802" y="5561356"/>
            <a:ext cx="405020" cy="405020"/>
          </a:xfrm>
          <a:prstGeom prst="ellipse">
            <a:avLst/>
          </a:prstGeom>
          <a:solidFill>
            <a:schemeClr val="accent1">
              <a:alpha val="21000"/>
            </a:schemeClr>
          </a:solidFill>
          <a:ln/>
        </p:spPr>
      </p:sp>
      <p:sp>
        <p:nvSpPr>
          <p:cNvPr name="AutoShape 13" id="13"/>
          <p:cNvSpPr/>
          <p:nvPr/>
        </p:nvSpPr>
        <p:spPr>
          <a:xfrm rot="0">
            <a:off x="628806" y="5642360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14" id="14"/>
          <p:cNvSpPr txBox="true"/>
          <p:nvPr/>
        </p:nvSpPr>
        <p:spPr>
          <a:xfrm rot="0">
            <a:off x="1193316" y="1437499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能源审计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193316" y="1953730"/>
            <a:ext cx="4258181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定期进行能源审计，了解建筑能耗情况，找出能源浪费的环节。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193316" y="3760065"/>
            <a:ext cx="4258181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建立能源监测系统，实时监测建筑的能耗数据，及时发现异常并进行分析处理。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193316" y="5515961"/>
            <a:ext cx="4259980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对建筑的能耗进行分户、分项计量，为能源管理提供数据支持。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能源管理策略和节能减排措施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193316" y="3254323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能源监测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93316" y="5066405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能源计量</a:t>
            </a:r>
          </a:p>
        </p:txBody>
      </p:sp>
      <p:sp>
        <p:nvSpPr>
          <p:cNvPr name="AutoShape 21" id="21"/>
          <p:cNvSpPr/>
          <p:nvPr/>
        </p:nvSpPr>
        <p:spPr>
          <a:xfrm rot="0">
            <a:off x="6235740" y="1918405"/>
            <a:ext cx="405020" cy="405020"/>
          </a:xfrm>
          <a:prstGeom prst="ellipse">
            <a:avLst/>
          </a:prstGeom>
          <a:solidFill>
            <a:schemeClr val="accent1">
              <a:alpha val="20000"/>
            </a:schemeClr>
          </a:solidFill>
          <a:ln/>
        </p:spPr>
      </p:sp>
      <p:sp>
        <p:nvSpPr>
          <p:cNvPr name="AutoShape 22" id="22"/>
          <p:cNvSpPr/>
          <p:nvPr/>
        </p:nvSpPr>
        <p:spPr>
          <a:xfrm rot="0">
            <a:off x="6316744" y="1999409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23" id="23"/>
          <p:cNvSpPr/>
          <p:nvPr/>
        </p:nvSpPr>
        <p:spPr>
          <a:xfrm rot="0">
            <a:off x="6234503" y="3728683"/>
            <a:ext cx="405020" cy="405020"/>
          </a:xfrm>
          <a:prstGeom prst="ellipse">
            <a:avLst/>
          </a:prstGeom>
          <a:solidFill>
            <a:schemeClr val="accent1">
              <a:alpha val="20000"/>
            </a:schemeClr>
          </a:solidFill>
          <a:ln/>
        </p:spPr>
      </p:sp>
      <p:sp>
        <p:nvSpPr>
          <p:cNvPr name="AutoShape 24" id="24"/>
          <p:cNvSpPr/>
          <p:nvPr/>
        </p:nvSpPr>
        <p:spPr>
          <a:xfrm rot="0">
            <a:off x="6315507" y="3809688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25" id="25"/>
          <p:cNvSpPr/>
          <p:nvPr/>
        </p:nvSpPr>
        <p:spPr>
          <a:xfrm rot="0">
            <a:off x="6244655" y="5538961"/>
            <a:ext cx="405020" cy="405020"/>
          </a:xfrm>
          <a:prstGeom prst="ellipse">
            <a:avLst/>
          </a:prstGeom>
          <a:solidFill>
            <a:schemeClr val="accent1">
              <a:alpha val="21000"/>
            </a:schemeClr>
          </a:solidFill>
          <a:ln/>
        </p:spPr>
      </p:sp>
      <p:sp>
        <p:nvSpPr>
          <p:cNvPr name="AutoShape 26" id="26"/>
          <p:cNvSpPr/>
          <p:nvPr/>
        </p:nvSpPr>
        <p:spPr>
          <a:xfrm rot="0">
            <a:off x="6325659" y="5619966"/>
            <a:ext cx="243012" cy="243012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TextBox 27" id="27"/>
          <p:cNvSpPr txBox="true"/>
          <p:nvPr/>
        </p:nvSpPr>
        <p:spPr>
          <a:xfrm rot="0">
            <a:off x="6892339" y="1436283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能效提升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6892339" y="1952513"/>
            <a:ext cx="4258181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针对审计发现的问题，采取相应的节能措施，如更换高效设备、优化运行策略等。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6892339" y="3758848"/>
            <a:ext cx="4258181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加强节能宣传教育，提高员工的节能意识，鼓励员工参与节能行动。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6892339" y="5514744"/>
            <a:ext cx="4259980" cy="847725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制定碳排放管理计划，采取措施减少碳排放，实现绿色建筑的低碳目标。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6892339" y="3253106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节能宣传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6892339" y="5065189"/>
            <a:ext cx="3733800" cy="665541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碳排放管理</a:t>
            </a:r>
          </a:p>
        </p:txBody>
      </p:sp>
    </p:spTree>
  </p:cSld>
  <p:clrMapOvr>
    <a:masterClrMapping/>
  </p:clrMapOvr>
</p:sld>
</file>

<file path=ppt/slides/slide3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name="Connector 2" id="2"/>
          <p:cNvCxnSpPr/>
          <p:nvPr/>
        </p:nvCxnSpPr>
        <p:spPr>
          <a:xfrm>
            <a:off x="5078823" y="1704636"/>
            <a:ext cx="2450496" cy="3715512"/>
          </a:xfrm>
          <a:prstGeom prst="line">
            <a:avLst/>
          </a:prstGeom>
          <a:ln w="6350">
            <a:solidFill>
              <a:schemeClr val="accent4"/>
            </a:solidFill>
            <a:prstDash val="dash"/>
            <a:headEnd type="none"/>
            <a:tailEnd type="none"/>
          </a:ln>
        </p:spPr>
        <p:style>
          <a:lnRef idx="0">
            <a:schemeClr val="accent4"/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name="AutoShape 3" id="3"/>
          <p:cNvSpPr/>
          <p:nvPr/>
        </p:nvSpPr>
        <p:spPr>
          <a:xfrm rot="0">
            <a:off x="1002372" y="5420148"/>
            <a:ext cx="6408000" cy="643944"/>
          </a:xfrm>
          <a:prstGeom prst="parallelogram">
            <a:avLst>
              <a:gd fmla="val 7700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4" id="4"/>
          <p:cNvSpPr/>
          <p:nvPr/>
        </p:nvSpPr>
        <p:spPr>
          <a:xfrm rot="0">
            <a:off x="1002372" y="4491270"/>
            <a:ext cx="5832000" cy="643944"/>
          </a:xfrm>
          <a:prstGeom prst="parallelogram">
            <a:avLst>
              <a:gd fmla="val 7700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5" id="5"/>
          <p:cNvSpPr/>
          <p:nvPr/>
        </p:nvSpPr>
        <p:spPr>
          <a:xfrm rot="0">
            <a:off x="1002371" y="3562392"/>
            <a:ext cx="5220000" cy="643944"/>
          </a:xfrm>
          <a:prstGeom prst="parallelogram">
            <a:avLst>
              <a:gd fmla="val 7700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6" id="6"/>
          <p:cNvSpPr/>
          <p:nvPr/>
        </p:nvSpPr>
        <p:spPr>
          <a:xfrm rot="0">
            <a:off x="1002373" y="2633514"/>
            <a:ext cx="4644000" cy="643944"/>
          </a:xfrm>
          <a:prstGeom prst="parallelogram">
            <a:avLst>
              <a:gd fmla="val 7700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Freeform 7" id="7"/>
          <p:cNvSpPr/>
          <p:nvPr/>
        </p:nvSpPr>
        <p:spPr>
          <a:xfrm rot="0" flipH="true">
            <a:off x="4595743" y="1704636"/>
            <a:ext cx="2946880" cy="4372156"/>
          </a:xfrm>
          <a:custGeom>
            <a:avLst/>
            <a:gdLst/>
            <a:ahLst/>
            <a:cxnLst/>
            <a:rect r="r" b="b" t="t" l="l"/>
            <a:pathLst>
              <a:path h="4372156" w="2946880">
                <a:moveTo>
                  <a:pt x="0" y="3724456"/>
                </a:moveTo>
                <a:lnTo>
                  <a:pt x="2460745" y="0"/>
                </a:lnTo>
                <a:lnTo>
                  <a:pt x="2946880" y="673100"/>
                </a:lnTo>
                <a:lnTo>
                  <a:pt x="460735" y="4372156"/>
                </a:lnTo>
                <a:lnTo>
                  <a:pt x="0" y="3724456"/>
                </a:lnTo>
              </a:path>
            </a:pathLst>
          </a:custGeom>
          <a:solidFill>
            <a:schemeClr val="accent3">
              <a:alpha val="100000"/>
              <a:lumMod val="75000"/>
            </a:schemeClr>
          </a:solidFill>
          <a:ln/>
        </p:spPr>
      </p:sp>
      <p:sp>
        <p:nvSpPr>
          <p:cNvPr name="AutoShape 8" id="8"/>
          <p:cNvSpPr/>
          <p:nvPr/>
        </p:nvSpPr>
        <p:spPr>
          <a:xfrm rot="0">
            <a:off x="4587206" y="1704636"/>
            <a:ext cx="4176000" cy="643944"/>
          </a:xfrm>
          <a:prstGeom prst="parallelogram">
            <a:avLst>
              <a:gd fmla="val 77000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5233856" y="2633514"/>
            <a:ext cx="4226835" cy="643944"/>
          </a:xfrm>
          <a:prstGeom prst="parallelogram">
            <a:avLst>
              <a:gd fmla="val 77000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10" id="10"/>
          <p:cNvSpPr/>
          <p:nvPr/>
        </p:nvSpPr>
        <p:spPr>
          <a:xfrm rot="0">
            <a:off x="5870233" y="3562392"/>
            <a:ext cx="4176000" cy="643944"/>
          </a:xfrm>
          <a:prstGeom prst="parallelogram">
            <a:avLst>
              <a:gd fmla="val 77000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11" id="11"/>
          <p:cNvSpPr/>
          <p:nvPr/>
        </p:nvSpPr>
        <p:spPr>
          <a:xfrm rot="0">
            <a:off x="6465910" y="4491270"/>
            <a:ext cx="4176000" cy="643944"/>
          </a:xfrm>
          <a:prstGeom prst="parallelogram">
            <a:avLst>
              <a:gd fmla="val 77000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AutoShape 12" id="12"/>
          <p:cNvSpPr/>
          <p:nvPr/>
        </p:nvSpPr>
        <p:spPr>
          <a:xfrm rot="0">
            <a:off x="7064162" y="5420148"/>
            <a:ext cx="4176000" cy="643944"/>
          </a:xfrm>
          <a:prstGeom prst="parallelogram">
            <a:avLst>
              <a:gd fmla="val 77000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13" id="13"/>
          <p:cNvSpPr txBox="true"/>
          <p:nvPr/>
        </p:nvSpPr>
        <p:spPr>
          <a:xfrm rot="0" flipH="true">
            <a:off x="6222371" y="3765101"/>
            <a:ext cx="3337723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55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数据收集</a:t>
            </a:r>
          </a:p>
        </p:txBody>
      </p:sp>
      <p:sp>
        <p:nvSpPr>
          <p:cNvPr name="TextBox 14" id="14"/>
          <p:cNvSpPr txBox="true"/>
          <p:nvPr/>
        </p:nvSpPr>
        <p:spPr>
          <a:xfrm rot="0" flipH="true">
            <a:off x="6834372" y="4693978"/>
            <a:ext cx="3211861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55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效果评估</a:t>
            </a:r>
          </a:p>
        </p:txBody>
      </p:sp>
      <p:sp>
        <p:nvSpPr>
          <p:cNvPr name="TextBox 15" id="15"/>
          <p:cNvSpPr txBox="true"/>
          <p:nvPr/>
        </p:nvSpPr>
        <p:spPr>
          <a:xfrm rot="0" flipH="true">
            <a:off x="7410372" y="5622856"/>
            <a:ext cx="3231538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55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实施改进</a:t>
            </a:r>
          </a:p>
        </p:txBody>
      </p:sp>
      <p:sp>
        <p:nvSpPr>
          <p:cNvPr name="TextBox 16" id="16"/>
          <p:cNvSpPr txBox="true"/>
          <p:nvPr/>
        </p:nvSpPr>
        <p:spPr>
          <a:xfrm rot="0" flipH="true">
            <a:off x="5572185" y="2829272"/>
            <a:ext cx="3337854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55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设计反馈机制</a:t>
            </a:r>
          </a:p>
        </p:txBody>
      </p:sp>
      <p:sp>
        <p:nvSpPr>
          <p:cNvPr name="TextBox 17" id="17"/>
          <p:cNvSpPr txBox="true"/>
          <p:nvPr/>
        </p:nvSpPr>
        <p:spPr>
          <a:xfrm rot="0" flipH="true">
            <a:off x="5089798" y="1915702"/>
            <a:ext cx="2452825" cy="2571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55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明确反馈目标</a:t>
            </a:r>
          </a:p>
        </p:txBody>
      </p:sp>
      <p:sp>
        <p:nvSpPr>
          <p:cNvPr name="AutoShape 18" id="18"/>
          <p:cNvSpPr/>
          <p:nvPr/>
        </p:nvSpPr>
        <p:spPr>
          <a:xfrm rot="16200000">
            <a:off x="-1771531" y="3442551"/>
            <a:ext cx="4739089" cy="503993"/>
          </a:xfrm>
          <a:prstGeom prst="rightArrow">
            <a:avLst/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Freeform 19" id="19"/>
          <p:cNvSpPr/>
          <p:nvPr/>
        </p:nvSpPr>
        <p:spPr>
          <a:xfrm rot="0" flipH="true">
            <a:off x="11088705" y="5420148"/>
            <a:ext cx="631070" cy="643944"/>
          </a:xfrm>
          <a:custGeom>
            <a:avLst/>
            <a:gdLst/>
            <a:ahLst/>
            <a:cxnLst/>
            <a:rect r="r" b="b" t="t" l="l"/>
            <a:pathLst>
              <a:path h="643944" w="631070">
                <a:moveTo>
                  <a:pt x="0" y="0"/>
                </a:moveTo>
                <a:lnTo>
                  <a:pt x="0" y="643944"/>
                </a:lnTo>
                <a:lnTo>
                  <a:pt x="631070" y="643944"/>
                </a:lnTo>
                <a:lnTo>
                  <a:pt x="627578" y="640381"/>
                </a:lnTo>
                <a:lnTo>
                  <a:pt x="627578" y="643943"/>
                </a:lnTo>
                <a:lnTo>
                  <a:pt x="441" y="643943"/>
                </a:lnTo>
                <a:lnTo>
                  <a:pt x="441" y="450"/>
                </a:lnTo>
                <a:lnTo>
                  <a:pt x="0" y="0"/>
                </a:lnTo>
              </a:path>
            </a:pathLst>
          </a:custGeom>
          <a:solidFill>
            <a:schemeClr val="accent3">
              <a:alpha val="100000"/>
            </a:schemeClr>
          </a:solidFill>
          <a:ln/>
        </p:spPr>
      </p:sp>
      <p:sp>
        <p:nvSpPr>
          <p:cNvPr name="Freeform 20" id="20"/>
          <p:cNvSpPr/>
          <p:nvPr/>
        </p:nvSpPr>
        <p:spPr>
          <a:xfrm rot="0">
            <a:off x="9950862" y="3179483"/>
            <a:ext cx="1088402" cy="1955731"/>
          </a:xfrm>
          <a:custGeom>
            <a:avLst/>
            <a:gdLst/>
            <a:ahLst/>
            <a:cxnLst/>
            <a:rect r="r" b="b" t="t" l="l"/>
            <a:pathLst>
              <a:path h="1955731" w="1088402">
                <a:moveTo>
                  <a:pt x="544201" y="0"/>
                </a:moveTo>
                <a:lnTo>
                  <a:pt x="1088402" y="690243"/>
                </a:lnTo>
                <a:lnTo>
                  <a:pt x="890122" y="690243"/>
                </a:lnTo>
                <a:lnTo>
                  <a:pt x="890122" y="1087950"/>
                </a:lnTo>
                <a:lnTo>
                  <a:pt x="206201" y="1955731"/>
                </a:lnTo>
                <a:lnTo>
                  <a:pt x="198280" y="1955731"/>
                </a:lnTo>
                <a:lnTo>
                  <a:pt x="198280" y="690243"/>
                </a:lnTo>
                <a:lnTo>
                  <a:pt x="0" y="690243"/>
                </a:lnTo>
                <a:lnTo>
                  <a:pt x="544201" y="0"/>
                </a:lnTo>
              </a:path>
            </a:pathLst>
          </a:custGeom>
          <a:solidFill>
            <a:schemeClr val="accent3">
              <a:alpha val="100000"/>
              <a:lumMod val="60000"/>
              <a:lumOff val="40000"/>
            </a:schemeClr>
          </a:solidFill>
          <a:ln/>
        </p:spPr>
      </p:sp>
      <p:sp>
        <p:nvSpPr>
          <p:cNvPr name="Freeform 21" id="21"/>
          <p:cNvSpPr/>
          <p:nvPr/>
        </p:nvSpPr>
        <p:spPr>
          <a:xfrm rot="0">
            <a:off x="10556579" y="4108361"/>
            <a:ext cx="1088402" cy="1955731"/>
          </a:xfrm>
          <a:custGeom>
            <a:avLst/>
            <a:gdLst/>
            <a:ahLst/>
            <a:cxnLst/>
            <a:rect r="r" b="b" t="t" l="l"/>
            <a:pathLst>
              <a:path h="1955731" w="1088402">
                <a:moveTo>
                  <a:pt x="544201" y="0"/>
                </a:moveTo>
                <a:lnTo>
                  <a:pt x="1088402" y="690243"/>
                </a:lnTo>
                <a:lnTo>
                  <a:pt x="890122" y="690243"/>
                </a:lnTo>
                <a:lnTo>
                  <a:pt x="890122" y="1087762"/>
                </a:lnTo>
                <a:lnTo>
                  <a:pt x="206053" y="1955731"/>
                </a:lnTo>
                <a:lnTo>
                  <a:pt x="198280" y="1955731"/>
                </a:lnTo>
                <a:lnTo>
                  <a:pt x="198280" y="690243"/>
                </a:lnTo>
                <a:lnTo>
                  <a:pt x="0" y="690243"/>
                </a:lnTo>
                <a:lnTo>
                  <a:pt x="544201" y="0"/>
                </a:lnTo>
              </a:path>
            </a:pathLst>
          </a:custGeom>
          <a:solidFill>
            <a:schemeClr val="accent3">
              <a:alpha val="100000"/>
              <a:lumMod val="60000"/>
              <a:lumOff val="40000"/>
            </a:schemeClr>
          </a:solidFill>
          <a:ln/>
        </p:spPr>
      </p:sp>
      <p:sp>
        <p:nvSpPr>
          <p:cNvPr name="Freeform 22" id="22"/>
          <p:cNvSpPr/>
          <p:nvPr/>
        </p:nvSpPr>
        <p:spPr>
          <a:xfrm rot="0">
            <a:off x="9354873" y="2250605"/>
            <a:ext cx="1088402" cy="1955731"/>
          </a:xfrm>
          <a:custGeom>
            <a:avLst/>
            <a:gdLst/>
            <a:ahLst/>
            <a:cxnLst/>
            <a:rect r="r" b="b" t="t" l="l"/>
            <a:pathLst>
              <a:path h="1955731" w="1088402">
                <a:moveTo>
                  <a:pt x="544201" y="0"/>
                </a:moveTo>
                <a:lnTo>
                  <a:pt x="1088402" y="690243"/>
                </a:lnTo>
                <a:lnTo>
                  <a:pt x="890122" y="690243"/>
                </a:lnTo>
                <a:lnTo>
                  <a:pt x="890122" y="1079223"/>
                </a:lnTo>
                <a:lnTo>
                  <a:pt x="199323" y="1955731"/>
                </a:lnTo>
                <a:lnTo>
                  <a:pt x="198280" y="1955731"/>
                </a:lnTo>
                <a:lnTo>
                  <a:pt x="198280" y="690243"/>
                </a:lnTo>
                <a:lnTo>
                  <a:pt x="0" y="690243"/>
                </a:lnTo>
                <a:lnTo>
                  <a:pt x="544201" y="0"/>
                </a:lnTo>
              </a:path>
            </a:pathLst>
          </a:custGeom>
          <a:solidFill>
            <a:schemeClr val="accent3">
              <a:alpha val="100000"/>
              <a:lumMod val="60000"/>
              <a:lumOff val="40000"/>
            </a:schemeClr>
          </a:solidFill>
          <a:ln/>
        </p:spPr>
      </p:sp>
      <p:sp>
        <p:nvSpPr>
          <p:cNvPr name="TextBox 23" id="23"/>
          <p:cNvSpPr txBox="true"/>
          <p:nvPr/>
        </p:nvSpPr>
        <p:spPr>
          <a:xfrm rot="0">
            <a:off x="410645" y="2505423"/>
            <a:ext cx="363855" cy="256794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eaVert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100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定量定性分析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9560094" y="2674361"/>
            <a:ext cx="659130" cy="6819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rgbClr val="FFFFFF">
                    <a:alpha val="100000"/>
                  </a:srgbClr>
                </a:solidFill>
                <a:latin typeface="OPPOSans H"/>
                <a:ea typeface="OPPOSans H"/>
                <a:cs typeface="OPPOSans H"/>
              </a:rPr>
              <a:t>权重22%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0137407" y="3589662"/>
            <a:ext cx="678180" cy="6819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rgbClr val="FFFFFF">
                    <a:alpha val="100000"/>
                  </a:srgbClr>
                </a:solidFill>
                <a:latin typeface="OPPOSans H"/>
                <a:ea typeface="OPPOSans H"/>
                <a:cs typeface="OPPOSans H"/>
              </a:rPr>
              <a:t>权重28%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0760409" y="4532117"/>
            <a:ext cx="659130" cy="6819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rgbClr val="FFFFFF">
                    <a:alpha val="100000"/>
                  </a:srgbClr>
                </a:solidFill>
                <a:latin typeface="OPPOSans H"/>
                <a:ea typeface="OPPOSans H"/>
                <a:cs typeface="OPPOSans H"/>
              </a:rPr>
              <a:t>权重32%</a:t>
            </a:r>
          </a:p>
        </p:txBody>
      </p:sp>
      <p:sp>
        <p:nvSpPr>
          <p:cNvPr name="Freeform 27" id="27"/>
          <p:cNvSpPr/>
          <p:nvPr/>
        </p:nvSpPr>
        <p:spPr>
          <a:xfrm rot="0" flipV="true">
            <a:off x="11652113" y="1325003"/>
            <a:ext cx="127736" cy="1856499"/>
          </a:xfrm>
          <a:custGeom>
            <a:avLst/>
            <a:gdLst/>
            <a:ahLst/>
            <a:cxnLst/>
            <a:rect r="r" b="b" t="t" l="l"/>
            <a:pathLst>
              <a:path h="3451885" w="164578">
                <a:moveTo>
                  <a:pt x="53596" y="0"/>
                </a:moveTo>
                <a:lnTo>
                  <a:pt x="111196" y="0"/>
                </a:lnTo>
                <a:lnTo>
                  <a:pt x="111196" y="3272458"/>
                </a:lnTo>
                <a:lnTo>
                  <a:pt x="164578" y="3272458"/>
                </a:lnTo>
                <a:lnTo>
                  <a:pt x="82289" y="3451885"/>
                </a:lnTo>
                <a:lnTo>
                  <a:pt x="0" y="3272458"/>
                </a:lnTo>
                <a:lnTo>
                  <a:pt x="53596" y="3272458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28" id="28"/>
          <p:cNvSpPr txBox="true"/>
          <p:nvPr/>
        </p:nvSpPr>
        <p:spPr>
          <a:xfrm rot="0">
            <a:off x="11529433" y="3206460"/>
            <a:ext cx="382905" cy="100584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eaVert"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solidFill>
                  <a:schemeClr val="dk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改进组织框架</a:t>
            </a:r>
          </a:p>
        </p:txBody>
      </p:sp>
      <p:sp>
        <p:nvSpPr>
          <p:cNvPr name="AutoShape 29" id="29"/>
          <p:cNvSpPr/>
          <p:nvPr/>
        </p:nvSpPr>
        <p:spPr>
          <a:xfrm rot="0" flipV="true">
            <a:off x="11692499" y="4277847"/>
            <a:ext cx="45719" cy="1792115"/>
          </a:xfrm>
          <a:prstGeom prst="rect">
            <a:avLst/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Freeform 30" id="30"/>
          <p:cNvSpPr/>
          <p:nvPr/>
        </p:nvSpPr>
        <p:spPr>
          <a:xfrm rot="0">
            <a:off x="8763206" y="1321727"/>
            <a:ext cx="1088402" cy="1955731"/>
          </a:xfrm>
          <a:custGeom>
            <a:avLst/>
            <a:gdLst/>
            <a:ahLst/>
            <a:cxnLst/>
            <a:rect r="r" b="b" t="t" l="l"/>
            <a:pathLst>
              <a:path h="1955731" w="1088402">
                <a:moveTo>
                  <a:pt x="544201" y="0"/>
                </a:moveTo>
                <a:lnTo>
                  <a:pt x="1088402" y="690243"/>
                </a:lnTo>
                <a:lnTo>
                  <a:pt x="890122" y="690243"/>
                </a:lnTo>
                <a:lnTo>
                  <a:pt x="890122" y="1079223"/>
                </a:lnTo>
                <a:lnTo>
                  <a:pt x="199323" y="1955731"/>
                </a:lnTo>
                <a:lnTo>
                  <a:pt x="198280" y="1955731"/>
                </a:lnTo>
                <a:lnTo>
                  <a:pt x="198280" y="690243"/>
                </a:lnTo>
                <a:lnTo>
                  <a:pt x="0" y="690243"/>
                </a:lnTo>
                <a:lnTo>
                  <a:pt x="544201" y="0"/>
                </a:lnTo>
              </a:path>
            </a:pathLst>
          </a:custGeom>
          <a:solidFill>
            <a:schemeClr val="accent3">
              <a:alpha val="100000"/>
              <a:lumMod val="60000"/>
              <a:lumOff val="40000"/>
            </a:schemeClr>
          </a:solidFill>
          <a:ln/>
        </p:spPr>
      </p:sp>
      <p:sp>
        <p:nvSpPr>
          <p:cNvPr name="TextBox 31" id="31"/>
          <p:cNvSpPr txBox="true"/>
          <p:nvPr/>
        </p:nvSpPr>
        <p:spPr>
          <a:xfrm rot="0">
            <a:off x="8988462" y="1745483"/>
            <a:ext cx="659130" cy="39624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>
                <a:solidFill>
                  <a:srgbClr val="FFFFFF">
                    <a:alpha val="100000"/>
                  </a:srgbClr>
                </a:solidFill>
                <a:latin typeface="OPPOSans H"/>
                <a:ea typeface="OPPOSans H"/>
                <a:cs typeface="OPPOSans H"/>
              </a:rPr>
              <a:t>权重10%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546893" y="3684006"/>
            <a:ext cx="3950552" cy="4533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全面收集宿舍楼运营数据，包括能耗、使用情况等。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546893" y="4598406"/>
            <a:ext cx="4549107" cy="4533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基于收集的数据，评估绿色建筑运营效果，提出调整建议。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546893" y="5520521"/>
            <a:ext cx="5071586" cy="4533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根据评估结果，持续改进绿色建筑运营策略，提升效能。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546893" y="2755128"/>
            <a:ext cx="3440727" cy="4533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</a:pPr>
            <a:r>
              <a:rPr lang="en-US" sz="999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选择适当的反馈方法和工具，例如观察记录、问答等。</a:t>
            </a:r>
          </a:p>
        </p:txBody>
      </p:sp>
      <p:sp>
        <p:nvSpPr>
          <p:cNvPr name="AutoShape 36" id="36"/>
          <p:cNvSpPr/>
          <p:nvPr/>
        </p:nvSpPr>
        <p:spPr>
          <a:xfrm rot="0">
            <a:off x="1129798" y="1704636"/>
            <a:ext cx="3960000" cy="643944"/>
          </a:xfrm>
          <a:prstGeom prst="parallelogram">
            <a:avLst>
              <a:gd fmla="val 77000" name="adj"/>
            </a:avLst>
          </a:prstGeom>
          <a:solidFill>
            <a:schemeClr val="accent1">
              <a:alpha val="100000"/>
            </a:schemeClr>
          </a:solidFill>
          <a:ln/>
        </p:spPr>
      </p:sp>
      <p:sp>
        <p:nvSpPr>
          <p:cNvPr name="AutoShape 37" id="37"/>
          <p:cNvSpPr/>
          <p:nvPr/>
        </p:nvSpPr>
        <p:spPr>
          <a:xfrm rot="0">
            <a:off x="7542623" y="1893843"/>
            <a:ext cx="796980" cy="246221"/>
          </a:xfrm>
          <a:prstGeom prst="rect">
            <a:avLst/>
          </a:prstGeom>
          <a:noFill/>
          <a:ln/>
        </p:spPr>
        <p:txBody>
          <a:bodyPr anchor="ctr" rtlCol="false" tIns="0" lIns="0" bIns="0" rIns="0" anchorCtr="false" vert="horz" wrap="squar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1599">
                <a:solidFill>
                  <a:srgbClr val="FFFFFF">
                    <a:alpha val="100000"/>
                  </a:srgbClr>
                </a:solidFill>
                <a:latin typeface="OPPOSans H"/>
                <a:ea typeface="OPPOSans H"/>
                <a:cs typeface="OPPOSans H"/>
              </a:rPr>
              <a:t>权重占8%</a:t>
            </a:r>
            <a:endParaRPr lang="en-US" sz="1100"/>
          </a:p>
        </p:txBody>
      </p:sp>
      <p:sp>
        <p:nvSpPr>
          <p:cNvPr name="AutoShape 38" id="38"/>
          <p:cNvSpPr/>
          <p:nvPr/>
        </p:nvSpPr>
        <p:spPr>
          <a:xfrm rot="0">
            <a:off x="1546893" y="1823971"/>
            <a:ext cx="3048850" cy="443198"/>
          </a:xfrm>
          <a:prstGeom prst="rect">
            <a:avLst/>
          </a:prstGeom>
          <a:noFill/>
          <a:ln/>
        </p:spPr>
        <p:txBody>
          <a:bodyPr anchor="t" rtlCol="false" tIns="45720" lIns="91440" bIns="45720" rIns="91440" anchorCtr="false" vert="horz" wrap="square">
            <a:noAutofit/>
          </a:bodyPr>
          <a:lstStyle/>
          <a:p>
            <a:pPr algn="l">
              <a:lnSpc>
                <a:spcPct val="113999"/>
              </a:lnSpc>
              <a:spcBef>
                <a:spcPct val="0"/>
              </a:spcBef>
              <a:defRPr/>
            </a:pPr>
            <a:r>
              <a:rPr lang="en-US" sz="999">
                <a:solidFill>
                  <a:srgbClr val="FFFFFF">
                    <a:alpha val="100000"/>
                  </a:srgbClr>
                </a:solidFill>
                <a:latin typeface="OPPOSans R"/>
                <a:ea typeface="OPPOSans R"/>
                <a:cs typeface="OPPOSans R"/>
              </a:rPr>
              <a:t>确定反馈目的、期望效果及核心观察指标。</a:t>
            </a:r>
            <a:endParaRPr lang="en-US" sz="1100"/>
          </a:p>
        </p:txBody>
      </p:sp>
      <p:cxnSp>
        <p:nvCxnSpPr>
          <p:cNvPr name="Connector 39" id="39"/>
          <p:cNvCxnSpPr/>
          <p:nvPr/>
        </p:nvCxnSpPr>
        <p:spPr>
          <a:xfrm>
            <a:off x="4597565" y="2348580"/>
            <a:ext cx="2461678" cy="3715512"/>
          </a:xfrm>
          <a:prstGeom prst="line">
            <a:avLst/>
          </a:prstGeom>
          <a:ln w="6350">
            <a:solidFill>
              <a:schemeClr val="accent4"/>
            </a:solidFill>
            <a:prstDash val="dash"/>
            <a:headEnd type="none"/>
            <a:tailEnd type="none"/>
          </a:ln>
        </p:spPr>
        <p:style>
          <a:lnRef idx="0">
            <a:schemeClr val="accent4"/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name="TextBox 40" id="40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持续改进计划</a:t>
            </a:r>
          </a:p>
        </p:txBody>
      </p:sp>
    </p:spTree>
  </p:cSld>
  <p:clrMapOvr>
    <a:masterClrMapping/>
  </p:clrMapOvr>
</p:sld>
</file>

<file path=ppt/slides/slide3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5349881" y="1255923"/>
            <a:ext cx="1492238" cy="1492238"/>
          </a:xfrm>
          <a:prstGeom prst="roundRect">
            <a:avLst>
              <a:gd fmla="val 8841" name="adj"/>
            </a:avLst>
          </a:prstGeom>
          <a:gradFill>
            <a:gsLst>
              <a:gs pos="0">
                <a:schemeClr val="accent1">
                  <a:alpha val="100000"/>
                  <a:lumMod val="85000"/>
                </a:schemeClr>
              </a:gs>
              <a:gs pos="100000">
                <a:schemeClr val="accent1">
                  <a:alpha val="100000"/>
                </a:schemeClr>
              </a:gs>
            </a:gsLst>
            <a:lin ang="2700000"/>
          </a:gradFill>
          <a:ln/>
          <a:effectLst>
            <a:outerShdw dir="2700000" blurRad="203200" dist="101600">
              <a:srgbClr val="000000">
                <a:alpha val="30000"/>
              </a:srgbClr>
            </a:outerShdw>
          </a:effectLst>
        </p:spPr>
      </p:sp>
      <p:grpSp>
        <p:nvGrpSpPr>
          <p:cNvPr name="Group 3" id="3"/>
          <p:cNvGrpSpPr/>
          <p:nvPr/>
        </p:nvGrpSpPr>
        <p:grpSpPr>
          <a:xfrm rot="0">
            <a:off x="5391045" y="1297087"/>
            <a:ext cx="1409911" cy="1409911"/>
            <a:chOff x="5391045" y="1297087"/>
            <a:chExt cx="1409911" cy="1409911"/>
          </a:xfrm>
        </p:grpSpPr>
        <p:sp>
          <p:nvSpPr>
            <p:cNvPr name="Freeform 4" id="4"/>
            <p:cNvSpPr/>
            <p:nvPr/>
          </p:nvSpPr>
          <p:spPr>
            <a:xfrm rot="0">
              <a:off x="5391045" y="1297087"/>
              <a:ext cx="1409911" cy="1409911"/>
            </a:xfrm>
            <a:custGeom>
              <a:avLst/>
              <a:gdLst/>
              <a:ahLst/>
              <a:cxnLst/>
              <a:rect r="r" b="b" t="t" l="l"/>
              <a:pathLst>
                <a:path h="1625022" w="1625021">
                  <a:moveTo>
                    <a:pt x="247132" y="108611"/>
                  </a:moveTo>
                  <a:cubicBezTo>
                    <a:pt x="173259" y="108611"/>
                    <a:pt x="113373" y="168497"/>
                    <a:pt x="113373" y="242370"/>
                  </a:cubicBezTo>
                  <a:lnTo>
                    <a:pt x="113373" y="1373126"/>
                  </a:lnTo>
                  <a:cubicBezTo>
                    <a:pt x="113373" y="1446999"/>
                    <a:pt x="173259" y="1506885"/>
                    <a:pt x="247132" y="1506885"/>
                  </a:cubicBezTo>
                  <a:lnTo>
                    <a:pt x="1377888" y="1506885"/>
                  </a:lnTo>
                  <a:cubicBezTo>
                    <a:pt x="1451761" y="1506885"/>
                    <a:pt x="1511647" y="1446999"/>
                    <a:pt x="1511647" y="1373126"/>
                  </a:cubicBezTo>
                  <a:lnTo>
                    <a:pt x="1511647" y="242370"/>
                  </a:lnTo>
                  <a:cubicBezTo>
                    <a:pt x="1511647" y="168497"/>
                    <a:pt x="1451761" y="108611"/>
                    <a:pt x="1377888" y="108611"/>
                  </a:cubicBezTo>
                  <a:close/>
                </a:path>
                <a:path h="1625022" w="1625021">
                  <a:moveTo>
                    <a:pt x="143668" y="0"/>
                  </a:moveTo>
                  <a:lnTo>
                    <a:pt x="1481353" y="0"/>
                  </a:lnTo>
                  <a:cubicBezTo>
                    <a:pt x="1560699" y="0"/>
                    <a:pt x="1625021" y="64322"/>
                    <a:pt x="1625021" y="143668"/>
                  </a:cubicBezTo>
                  <a:lnTo>
                    <a:pt x="1625021" y="1481354"/>
                  </a:lnTo>
                  <a:cubicBezTo>
                    <a:pt x="1625021" y="1560700"/>
                    <a:pt x="1560699" y="1625022"/>
                    <a:pt x="1481353" y="1625022"/>
                  </a:cubicBezTo>
                  <a:lnTo>
                    <a:pt x="143668" y="1625022"/>
                  </a:lnTo>
                  <a:cubicBezTo>
                    <a:pt x="64322" y="1625022"/>
                    <a:pt x="0" y="1560700"/>
                    <a:pt x="0" y="1481354"/>
                  </a:cubicBezTo>
                  <a:lnTo>
                    <a:pt x="0" y="143668"/>
                  </a:lnTo>
                  <a:cubicBezTo>
                    <a:pt x="0" y="64322"/>
                    <a:pt x="64322" y="0"/>
                    <a:pt x="143668" y="0"/>
                  </a:cubicBezTo>
                </a:path>
              </a:pathLst>
            </a:custGeom>
            <a:solidFill>
              <a:schemeClr val="accent1">
                <a:alpha val="100000"/>
                <a:lumMod val="95000"/>
              </a:schemeClr>
            </a:solidFill>
            <a:ln/>
          </p:spPr>
        </p:sp>
        <p:sp>
          <p:nvSpPr>
            <p:cNvPr name="AutoShape 5" id="5"/>
            <p:cNvSpPr/>
            <p:nvPr/>
          </p:nvSpPr>
          <p:spPr>
            <a:xfrm rot="0">
              <a:off x="5391045" y="1297087"/>
              <a:ext cx="1409911" cy="1409911"/>
            </a:xfrm>
            <a:prstGeom prst="roundRect">
              <a:avLst>
                <a:gd fmla="val 8841" name="adj"/>
              </a:avLst>
            </a:prstGeom>
            <a:noFill/>
            <a:ln/>
          </p:spPr>
        </p:sp>
        <p:sp>
          <p:nvSpPr>
            <p:cNvPr name="AutoShape 6" id="6"/>
            <p:cNvSpPr/>
            <p:nvPr/>
          </p:nvSpPr>
          <p:spPr>
            <a:xfrm rot="0">
              <a:off x="5489433" y="1395475"/>
              <a:ext cx="1213222" cy="1213222"/>
            </a:xfrm>
            <a:prstGeom prst="roundRect">
              <a:avLst>
                <a:gd fmla="val 9566" name="adj"/>
              </a:avLst>
            </a:prstGeom>
            <a:noFill/>
            <a:ln/>
          </p:spPr>
        </p:sp>
      </p:grpSp>
      <p:sp>
        <p:nvSpPr>
          <p:cNvPr name="Freeform 7" id="7"/>
          <p:cNvSpPr/>
          <p:nvPr/>
        </p:nvSpPr>
        <p:spPr>
          <a:xfrm rot="0">
            <a:off x="5624640" y="1789116"/>
            <a:ext cx="942720" cy="645361"/>
          </a:xfrm>
          <a:custGeom>
            <a:avLst/>
            <a:gdLst/>
            <a:ahLst/>
            <a:cxnLst/>
            <a:rect r="r" b="b" t="t" l="l"/>
            <a:pathLst>
              <a:path h="2131" w="3113">
                <a:moveTo>
                  <a:pt x="3057" y="497"/>
                </a:moveTo>
                <a:cubicBezTo>
                  <a:pt x="1582" y="5"/>
                  <a:pt x="1582" y="5"/>
                  <a:pt x="1582" y="5"/>
                </a:cubicBezTo>
                <a:cubicBezTo>
                  <a:pt x="1565" y="0"/>
                  <a:pt x="1547" y="0"/>
                  <a:pt x="1531" y="5"/>
                </a:cubicBezTo>
                <a:cubicBezTo>
                  <a:pt x="56" y="497"/>
                  <a:pt x="56" y="497"/>
                  <a:pt x="56" y="497"/>
                </a:cubicBezTo>
                <a:cubicBezTo>
                  <a:pt x="23" y="508"/>
                  <a:pt x="0" y="539"/>
                  <a:pt x="0" y="574"/>
                </a:cubicBezTo>
                <a:cubicBezTo>
                  <a:pt x="0" y="610"/>
                  <a:pt x="23" y="641"/>
                  <a:pt x="56" y="652"/>
                </a:cubicBezTo>
                <a:cubicBezTo>
                  <a:pt x="492" y="797"/>
                  <a:pt x="492" y="797"/>
                  <a:pt x="492" y="797"/>
                </a:cubicBezTo>
                <a:cubicBezTo>
                  <a:pt x="492" y="1230"/>
                  <a:pt x="492" y="1230"/>
                  <a:pt x="492" y="1230"/>
                </a:cubicBezTo>
                <a:cubicBezTo>
                  <a:pt x="492" y="1252"/>
                  <a:pt x="500" y="1272"/>
                  <a:pt x="515" y="1288"/>
                </a:cubicBezTo>
                <a:cubicBezTo>
                  <a:pt x="530" y="1302"/>
                  <a:pt x="875" y="1639"/>
                  <a:pt x="1556" y="1639"/>
                </a:cubicBezTo>
                <a:cubicBezTo>
                  <a:pt x="1804" y="1639"/>
                  <a:pt x="2036" y="1595"/>
                  <a:pt x="2244" y="1507"/>
                </a:cubicBezTo>
                <a:cubicBezTo>
                  <a:pt x="2285" y="1489"/>
                  <a:pt x="2305" y="1441"/>
                  <a:pt x="2287" y="1399"/>
                </a:cubicBezTo>
                <a:cubicBezTo>
                  <a:pt x="2270" y="1358"/>
                  <a:pt x="2222" y="1338"/>
                  <a:pt x="2180" y="1356"/>
                </a:cubicBezTo>
                <a:cubicBezTo>
                  <a:pt x="1992" y="1435"/>
                  <a:pt x="1782" y="1475"/>
                  <a:pt x="1557" y="1475"/>
                </a:cubicBezTo>
                <a:cubicBezTo>
                  <a:pt x="1238" y="1475"/>
                  <a:pt x="1004" y="1393"/>
                  <a:pt x="863" y="1324"/>
                </a:cubicBezTo>
                <a:cubicBezTo>
                  <a:pt x="759" y="1272"/>
                  <a:pt x="689" y="1221"/>
                  <a:pt x="656" y="1193"/>
                </a:cubicBezTo>
                <a:cubicBezTo>
                  <a:pt x="656" y="852"/>
                  <a:pt x="656" y="852"/>
                  <a:pt x="656" y="852"/>
                </a:cubicBezTo>
                <a:cubicBezTo>
                  <a:pt x="1531" y="1144"/>
                  <a:pt x="1531" y="1144"/>
                  <a:pt x="1531" y="1144"/>
                </a:cubicBezTo>
                <a:cubicBezTo>
                  <a:pt x="1539" y="1146"/>
                  <a:pt x="1548" y="1148"/>
                  <a:pt x="1557" y="1148"/>
                </a:cubicBezTo>
                <a:cubicBezTo>
                  <a:pt x="1565" y="1148"/>
                  <a:pt x="1574" y="1146"/>
                  <a:pt x="1583" y="1144"/>
                </a:cubicBezTo>
                <a:cubicBezTo>
                  <a:pt x="2458" y="852"/>
                  <a:pt x="2458" y="852"/>
                  <a:pt x="2458" y="852"/>
                </a:cubicBezTo>
                <a:cubicBezTo>
                  <a:pt x="2458" y="998"/>
                  <a:pt x="2458" y="998"/>
                  <a:pt x="2458" y="998"/>
                </a:cubicBezTo>
                <a:cubicBezTo>
                  <a:pt x="2362" y="1032"/>
                  <a:pt x="2294" y="1123"/>
                  <a:pt x="2294" y="1230"/>
                </a:cubicBezTo>
                <a:cubicBezTo>
                  <a:pt x="2294" y="1330"/>
                  <a:pt x="2354" y="1416"/>
                  <a:pt x="2440" y="1454"/>
                </a:cubicBezTo>
                <a:cubicBezTo>
                  <a:pt x="2296" y="2029"/>
                  <a:pt x="2296" y="2029"/>
                  <a:pt x="2296" y="2029"/>
                </a:cubicBezTo>
                <a:cubicBezTo>
                  <a:pt x="2290" y="2053"/>
                  <a:pt x="2296" y="2080"/>
                  <a:pt x="2311" y="2099"/>
                </a:cubicBezTo>
                <a:cubicBezTo>
                  <a:pt x="2327" y="2119"/>
                  <a:pt x="2351" y="2131"/>
                  <a:pt x="2376" y="2131"/>
                </a:cubicBezTo>
                <a:cubicBezTo>
                  <a:pt x="2704" y="2131"/>
                  <a:pt x="2704" y="2131"/>
                  <a:pt x="2704" y="2131"/>
                </a:cubicBezTo>
                <a:cubicBezTo>
                  <a:pt x="2729" y="2131"/>
                  <a:pt x="2753" y="2119"/>
                  <a:pt x="2768" y="2099"/>
                </a:cubicBezTo>
                <a:cubicBezTo>
                  <a:pt x="2784" y="2080"/>
                  <a:pt x="2789" y="2053"/>
                  <a:pt x="2783" y="2029"/>
                </a:cubicBezTo>
                <a:cubicBezTo>
                  <a:pt x="2639" y="1454"/>
                  <a:pt x="2639" y="1454"/>
                  <a:pt x="2639" y="1454"/>
                </a:cubicBezTo>
                <a:cubicBezTo>
                  <a:pt x="2725" y="1416"/>
                  <a:pt x="2785" y="1330"/>
                  <a:pt x="2785" y="1230"/>
                </a:cubicBezTo>
                <a:cubicBezTo>
                  <a:pt x="2785" y="1123"/>
                  <a:pt x="2717" y="1032"/>
                  <a:pt x="2622" y="998"/>
                </a:cubicBezTo>
                <a:cubicBezTo>
                  <a:pt x="2622" y="797"/>
                  <a:pt x="2622" y="797"/>
                  <a:pt x="2622" y="797"/>
                </a:cubicBezTo>
                <a:cubicBezTo>
                  <a:pt x="3057" y="652"/>
                  <a:pt x="3057" y="652"/>
                  <a:pt x="3057" y="652"/>
                </a:cubicBezTo>
                <a:cubicBezTo>
                  <a:pt x="3091" y="641"/>
                  <a:pt x="3113" y="610"/>
                  <a:pt x="3113" y="574"/>
                </a:cubicBezTo>
                <a:cubicBezTo>
                  <a:pt x="3113" y="539"/>
                  <a:pt x="3091" y="508"/>
                  <a:pt x="3057" y="497"/>
                </a:cubicBezTo>
                <a:close/>
              </a:path>
              <a:path h="2131" w="3113">
                <a:moveTo>
                  <a:pt x="2540" y="1148"/>
                </a:moveTo>
                <a:cubicBezTo>
                  <a:pt x="2585" y="1148"/>
                  <a:pt x="2621" y="1184"/>
                  <a:pt x="2621" y="1230"/>
                </a:cubicBezTo>
                <a:cubicBezTo>
                  <a:pt x="2621" y="1275"/>
                  <a:pt x="2585" y="1312"/>
                  <a:pt x="2540" y="1312"/>
                </a:cubicBezTo>
                <a:cubicBezTo>
                  <a:pt x="2494" y="1312"/>
                  <a:pt x="2458" y="1275"/>
                  <a:pt x="2458" y="1230"/>
                </a:cubicBezTo>
                <a:cubicBezTo>
                  <a:pt x="2458" y="1184"/>
                  <a:pt x="2494" y="1148"/>
                  <a:pt x="2540" y="1148"/>
                </a:cubicBezTo>
                <a:close/>
              </a:path>
              <a:path h="2131" w="3113">
                <a:moveTo>
                  <a:pt x="2481" y="1967"/>
                </a:moveTo>
                <a:cubicBezTo>
                  <a:pt x="2540" y="1731"/>
                  <a:pt x="2540" y="1731"/>
                  <a:pt x="2540" y="1731"/>
                </a:cubicBezTo>
                <a:cubicBezTo>
                  <a:pt x="2599" y="1967"/>
                  <a:pt x="2599" y="1967"/>
                  <a:pt x="2599" y="1967"/>
                </a:cubicBezTo>
                <a:cubicBezTo>
                  <a:pt x="2481" y="1967"/>
                  <a:pt x="2481" y="1967"/>
                  <a:pt x="2481" y="1967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1570" y="493"/>
                  <a:pt x="1570" y="493"/>
                  <a:pt x="1570" y="493"/>
                </a:cubicBezTo>
                <a:cubicBezTo>
                  <a:pt x="1525" y="486"/>
                  <a:pt x="1483" y="516"/>
                  <a:pt x="1476" y="561"/>
                </a:cubicBezTo>
                <a:cubicBezTo>
                  <a:pt x="1469" y="605"/>
                  <a:pt x="1499" y="648"/>
                  <a:pt x="1543" y="655"/>
                </a:cubicBezTo>
                <a:cubicBezTo>
                  <a:pt x="2201" y="765"/>
                  <a:pt x="2201" y="765"/>
                  <a:pt x="2201" y="765"/>
                </a:cubicBezTo>
                <a:cubicBezTo>
                  <a:pt x="1557" y="979"/>
                  <a:pt x="1557" y="979"/>
                  <a:pt x="1557" y="979"/>
                </a:cubicBezTo>
                <a:cubicBezTo>
                  <a:pt x="341" y="574"/>
                  <a:pt x="341" y="574"/>
                  <a:pt x="341" y="574"/>
                </a:cubicBezTo>
                <a:cubicBezTo>
                  <a:pt x="1557" y="169"/>
                  <a:pt x="1557" y="169"/>
                  <a:pt x="1557" y="169"/>
                </a:cubicBezTo>
                <a:cubicBezTo>
                  <a:pt x="2772" y="574"/>
                  <a:pt x="2772" y="574"/>
                  <a:pt x="2772" y="574"/>
                </a:cubicBezTo>
                <a:cubicBezTo>
                  <a:pt x="2533" y="654"/>
                  <a:pt x="2533" y="654"/>
                  <a:pt x="2533" y="654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2533" y="654"/>
                  <a:pt x="2533" y="654"/>
                  <a:pt x="2533" y="654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  <p:sp>
        <p:nvSpPr>
          <p:cNvPr name="TextBox 8" id="8"/>
          <p:cNvSpPr txBox="true"/>
          <p:nvPr/>
        </p:nvSpPr>
        <p:spPr>
          <a:xfrm rot="0">
            <a:off x="2614613" y="4724739"/>
            <a:ext cx="6962775" cy="514350"/>
          </a:xfrm>
          <a:prstGeom prst="rect">
            <a:avLst/>
          </a:prstGeom>
          <a:ln/>
        </p:spPr>
        <p:txBody>
          <a:bodyPr anchor="b" rtlCol="false" lIns="114300" rIns="114300" tIns="57150" bIns="57150" anchorCtr="false" vert="horz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1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感谢观看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2376488" y="3347599"/>
            <a:ext cx="7439025" cy="1266825"/>
          </a:xfrm>
          <a:prstGeom prst="rect">
            <a:avLst/>
          </a:prstGeom>
          <a:ln/>
        </p:spPr>
        <p:txBody>
          <a:bodyPr anchor="ctr" rtlCol="false" lIns="114300" rIns="114300" tIns="57150" bIns="57150" anchorCtr="false" vert="horz" wrap="square">
            <a:spAutoFit/>
          </a:bodyPr>
          <a:lstStyle/>
          <a:p>
            <a:pPr algn="ctr">
              <a:lnSpc>
                <a:spcPct val="56000"/>
              </a:lnSpc>
            </a:pPr>
            <a:r>
              <a:rPr lang="en-US" b="true" sz="9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THANKS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241668" y="14050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地理位置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241668" y="1916915"/>
            <a:ext cx="4314825" cy="916471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位于河北廊坊三河市燕郊地区，地处华北平原北部，临近北京市。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246698" y="14050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气候条件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246698" y="1916915"/>
            <a:ext cx="4295775" cy="966982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属暖温带大陆性季风气候，四季分明，冬季寒冷干燥，夏季炎热多雨。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241668" y="3037215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周边环境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41668" y="3547367"/>
            <a:ext cx="431482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周边有公园、湖泊等自然景观，同时紧邻城市主干道，交通便利。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246698" y="3037215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地质条件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246698" y="3547367"/>
            <a:ext cx="429577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地基稳定，无地震等自然灾害历史记录。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241668" y="46934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建筑用地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41668" y="5155321"/>
            <a:ext cx="431482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用地面积符合城市规划要求，且地势平坦，便于建设。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246698" y="4693420"/>
            <a:ext cx="2857500" cy="695325"/>
          </a:xfrm>
          <a:prstGeom prst="rect">
            <a:avLst/>
          </a:prstGeom>
          <a:ln/>
        </p:spPr>
        <p:txBody>
          <a:bodyPr anchor="b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环保要求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246698" y="5155321"/>
            <a:ext cx="4295775" cy="89193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周边无工业污染源，符合绿色建筑对环境的要求。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地理位置及环境特点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325363" y="1452351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231800" y="1461876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02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62865" y="3084545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03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231800" y="3094070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04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62865" y="4754608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05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231800" y="4754608"/>
            <a:ext cx="916305" cy="1143590"/>
          </a:xfrm>
          <a:prstGeom prst="rect">
            <a:avLst/>
          </a:prstGeom>
          <a:ln/>
        </p:spPr>
        <p:txBody>
          <a:bodyPr anchor="t" rtlCol="false" lIns="0" rIns="0" tIns="0" bIns="0" anchorCtr="false" vert="horz" wrap="square">
            <a:noAutofit/>
          </a:bodyPr>
          <a:lstStyle/>
          <a:p>
            <a:pPr algn="r">
              <a:lnSpc>
                <a:spcPct val="100000"/>
              </a:lnSpc>
              <a:spcBef>
                <a:spcPts val="375"/>
              </a:spcBef>
            </a:pPr>
            <a:r>
              <a:rPr lang="en-US" b="true" sz="4950">
                <a:solidFill>
                  <a:schemeClr val="accent1">
                    <a:alpha val="100000"/>
                  </a:schemeClr>
                </a:solidFill>
                <a:latin typeface="Helvetica"/>
                <a:ea typeface="Helvetica"/>
                <a:cs typeface="Helvetica"/>
              </a:rPr>
              <a:t>06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rot="5400000">
            <a:off x="4978772" y="2421551"/>
            <a:ext cx="2381250" cy="2857500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Freeform 3" id="3"/>
          <p:cNvSpPr/>
          <p:nvPr/>
        </p:nvSpPr>
        <p:spPr>
          <a:xfrm rot="5400000">
            <a:off x="6362772" y="2062242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4" id="4"/>
          <p:cNvSpPr/>
          <p:nvPr/>
        </p:nvSpPr>
        <p:spPr>
          <a:xfrm rot="5400000">
            <a:off x="7067094" y="3252867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5" id="5"/>
          <p:cNvSpPr/>
          <p:nvPr/>
        </p:nvSpPr>
        <p:spPr>
          <a:xfrm rot="5400000">
            <a:off x="6362772" y="4443492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6" id="6"/>
          <p:cNvSpPr/>
          <p:nvPr/>
        </p:nvSpPr>
        <p:spPr>
          <a:xfrm rot="5400000">
            <a:off x="4844523" y="2062242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7" id="7"/>
          <p:cNvSpPr/>
          <p:nvPr/>
        </p:nvSpPr>
        <p:spPr>
          <a:xfrm rot="5400000">
            <a:off x="4209594" y="3252867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5400000">
            <a:off x="4844523" y="4412533"/>
            <a:ext cx="1062105" cy="1194868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952500" y="0"/>
                </a:moveTo>
                <a:lnTo>
                  <a:pt x="0" y="571500"/>
                </a:lnTo>
                <a:lnTo>
                  <a:pt x="0" y="1333500"/>
                </a:lnTo>
                <a:lnTo>
                  <a:pt x="952500" y="1905000"/>
                </a:lnTo>
                <a:lnTo>
                  <a:pt x="1905000" y="1333500"/>
                </a:lnTo>
                <a:lnTo>
                  <a:pt x="1905000" y="571500"/>
                </a:lnTo>
                <a:lnTo>
                  <a:pt x="95250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9" id="9"/>
          <p:cNvSpPr txBox="true"/>
          <p:nvPr/>
        </p:nvSpPr>
        <p:spPr>
          <a:xfrm rot="0">
            <a:off x="7862875" y="1342173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环保需求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862875" y="1789482"/>
            <a:ext cx="3381375" cy="91440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符合绿色建筑标准，减少建筑对环境的影响。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8390508" y="3205037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节能需求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8390508" y="3652345"/>
            <a:ext cx="3381375" cy="91440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采用节能措施，降低建筑能耗，减少碳排放。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875146" y="5027311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安全需求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7875146" y="5474620"/>
            <a:ext cx="3381375" cy="955917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保证建筑结构安全，防火、防震等安全设施完备。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22228" y="1345950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功能定位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22228" y="1840526"/>
            <a:ext cx="3381375" cy="91440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作为宿舍楼，主要功能是为员工提供住宿服务。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09123" y="3180495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居住需求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09123" y="3627804"/>
            <a:ext cx="3381375" cy="914400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保证居住舒适度，提供适宜的室内温湿度、光照和空气质量。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22228" y="5051852"/>
            <a:ext cx="3381375" cy="55245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设施需求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922228" y="5499161"/>
            <a:ext cx="3381375" cy="814441"/>
          </a:xfrm>
          <a:prstGeom prst="rect">
            <a:avLst/>
          </a:prstGeom>
          <a:ln/>
        </p:spPr>
        <p:txBody>
          <a:bodyPr anchor="t" rtlCol="false" lIns="123825" rIns="57150" tIns="123825" bIns="123825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配备完善的设施，包括卫生间、浴室、厨房、公共活动区等。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建筑功能定位与需求分析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950761" y="2418693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01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6469009" y="2418693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06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315831" y="3609318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02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173331" y="3609318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05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4950761" y="4768984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03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6469009" y="4799943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04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rot="0">
            <a:off x="5768485" y="3856609"/>
            <a:ext cx="1333631" cy="1748539"/>
          </a:xfrm>
          <a:custGeom>
            <a:avLst/>
            <a:gdLst/>
            <a:ahLst/>
            <a:cxnLst/>
            <a:rect r="r" b="b" t="t" l="l"/>
            <a:pathLst>
              <a:path h="145" w="111">
                <a:moveTo>
                  <a:pt x="26" y="3"/>
                </a:moveTo>
                <a:cubicBezTo>
                  <a:pt x="14" y="0"/>
                  <a:pt x="0" y="30"/>
                  <a:pt x="12" y="68"/>
                </a:cubicBezTo>
                <a:cubicBezTo>
                  <a:pt x="26" y="112"/>
                  <a:pt x="50" y="142"/>
                  <a:pt x="81" y="143"/>
                </a:cubicBezTo>
                <a:cubicBezTo>
                  <a:pt x="110" y="145"/>
                  <a:pt x="111" y="119"/>
                  <a:pt x="93" y="78"/>
                </a:cubicBezTo>
                <a:cubicBezTo>
                  <a:pt x="76" y="43"/>
                  <a:pt x="38" y="5"/>
                  <a:pt x="26" y="3"/>
                </a:cubicBezTo>
              </a:path>
            </a:pathLst>
          </a:custGeom>
          <a:solidFill>
            <a:schemeClr val="accent1">
              <a:alpha val="32000"/>
            </a:schemeClr>
          </a:solidFill>
          <a:ln/>
        </p:spPr>
      </p:sp>
      <p:sp>
        <p:nvSpPr>
          <p:cNvPr name="Freeform 3" id="3"/>
          <p:cNvSpPr/>
          <p:nvPr/>
        </p:nvSpPr>
        <p:spPr>
          <a:xfrm rot="0">
            <a:off x="6359093" y="3744415"/>
            <a:ext cx="1466995" cy="1157930"/>
          </a:xfrm>
          <a:custGeom>
            <a:avLst/>
            <a:gdLst/>
            <a:ahLst/>
            <a:cxnLst/>
            <a:rect r="r" b="b" t="t" l="l"/>
            <a:pathLst>
              <a:path h="96" w="122">
                <a:moveTo>
                  <a:pt x="2" y="5"/>
                </a:moveTo>
                <a:cubicBezTo>
                  <a:pt x="0" y="13"/>
                  <a:pt x="34" y="53"/>
                  <a:pt x="69" y="74"/>
                </a:cubicBezTo>
                <a:cubicBezTo>
                  <a:pt x="103" y="94"/>
                  <a:pt x="122" y="96"/>
                  <a:pt x="119" y="75"/>
                </a:cubicBezTo>
                <a:cubicBezTo>
                  <a:pt x="116" y="55"/>
                  <a:pt x="97" y="37"/>
                  <a:pt x="67" y="19"/>
                </a:cubicBezTo>
                <a:cubicBezTo>
                  <a:pt x="52" y="10"/>
                  <a:pt x="36" y="4"/>
                  <a:pt x="24" y="2"/>
                </a:cubicBezTo>
                <a:cubicBezTo>
                  <a:pt x="11" y="0"/>
                  <a:pt x="2" y="1"/>
                  <a:pt x="2" y="5"/>
                </a:cubicBezTo>
              </a:path>
            </a:pathLst>
          </a:custGeom>
          <a:solidFill>
            <a:schemeClr val="accent1">
              <a:alpha val="40000"/>
            </a:schemeClr>
          </a:solidFill>
          <a:ln/>
        </p:spPr>
      </p:sp>
      <p:sp>
        <p:nvSpPr>
          <p:cNvPr name="Freeform 4" id="4"/>
          <p:cNvSpPr/>
          <p:nvPr/>
        </p:nvSpPr>
        <p:spPr>
          <a:xfrm rot="0">
            <a:off x="5205397" y="2290121"/>
            <a:ext cx="973763" cy="1049970"/>
          </a:xfrm>
          <a:custGeom>
            <a:avLst/>
            <a:gdLst/>
            <a:ahLst/>
            <a:cxnLst/>
            <a:rect r="r" b="b" t="t" l="l"/>
            <a:pathLst>
              <a:path h="87" w="81">
                <a:moveTo>
                  <a:pt x="62" y="84"/>
                </a:moveTo>
                <a:cubicBezTo>
                  <a:pt x="73" y="87"/>
                  <a:pt x="81" y="66"/>
                  <a:pt x="71" y="45"/>
                </a:cubicBezTo>
                <a:cubicBezTo>
                  <a:pt x="60" y="24"/>
                  <a:pt x="47" y="12"/>
                  <a:pt x="27" y="6"/>
                </a:cubicBezTo>
                <a:cubicBezTo>
                  <a:pt x="6" y="0"/>
                  <a:pt x="0" y="8"/>
                  <a:pt x="8" y="29"/>
                </a:cubicBezTo>
                <a:cubicBezTo>
                  <a:pt x="16" y="50"/>
                  <a:pt x="50" y="82"/>
                  <a:pt x="62" y="84"/>
                </a:cubicBezTo>
              </a:path>
            </a:pathLst>
          </a:custGeom>
          <a:solidFill>
            <a:schemeClr val="accent1">
              <a:alpha val="80000"/>
            </a:schemeClr>
          </a:solidFill>
          <a:ln/>
        </p:spPr>
      </p:sp>
      <p:sp>
        <p:nvSpPr>
          <p:cNvPr name="Freeform 5" id="5"/>
          <p:cNvSpPr/>
          <p:nvPr/>
        </p:nvSpPr>
        <p:spPr>
          <a:xfrm rot="0">
            <a:off x="4017829" y="2436186"/>
            <a:ext cx="1661748" cy="1047853"/>
          </a:xfrm>
          <a:custGeom>
            <a:avLst/>
            <a:gdLst/>
            <a:ahLst/>
            <a:cxnLst/>
            <a:rect r="r" b="b" t="t" l="l"/>
            <a:pathLst>
              <a:path h="87" w="138">
                <a:moveTo>
                  <a:pt x="135" y="83"/>
                </a:moveTo>
                <a:cubicBezTo>
                  <a:pt x="138" y="76"/>
                  <a:pt x="111" y="43"/>
                  <a:pt x="79" y="25"/>
                </a:cubicBezTo>
                <a:cubicBezTo>
                  <a:pt x="48" y="6"/>
                  <a:pt x="25" y="0"/>
                  <a:pt x="13" y="12"/>
                </a:cubicBezTo>
                <a:cubicBezTo>
                  <a:pt x="0" y="25"/>
                  <a:pt x="16" y="43"/>
                  <a:pt x="52" y="64"/>
                </a:cubicBezTo>
                <a:cubicBezTo>
                  <a:pt x="71" y="75"/>
                  <a:pt x="91" y="81"/>
                  <a:pt x="107" y="84"/>
                </a:cubicBezTo>
                <a:cubicBezTo>
                  <a:pt x="123" y="87"/>
                  <a:pt x="134" y="87"/>
                  <a:pt x="135" y="83"/>
                </a:cubicBez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6" id="6"/>
          <p:cNvSpPr/>
          <p:nvPr/>
        </p:nvSpPr>
        <p:spPr>
          <a:xfrm rot="0">
            <a:off x="6102952" y="2918834"/>
            <a:ext cx="988580" cy="749374"/>
          </a:xfrm>
          <a:custGeom>
            <a:avLst/>
            <a:gdLst/>
            <a:ahLst/>
            <a:cxnLst/>
            <a:rect r="r" b="b" t="t" l="l"/>
            <a:pathLst>
              <a:path h="62" w="82">
                <a:moveTo>
                  <a:pt x="7" y="44"/>
                </a:moveTo>
                <a:cubicBezTo>
                  <a:pt x="14" y="51"/>
                  <a:pt x="24" y="54"/>
                  <a:pt x="36" y="57"/>
                </a:cubicBezTo>
                <a:cubicBezTo>
                  <a:pt x="49" y="59"/>
                  <a:pt x="58" y="62"/>
                  <a:pt x="69" y="56"/>
                </a:cubicBezTo>
                <a:cubicBezTo>
                  <a:pt x="80" y="50"/>
                  <a:pt x="82" y="37"/>
                  <a:pt x="64" y="20"/>
                </a:cubicBezTo>
                <a:cubicBezTo>
                  <a:pt x="47" y="4"/>
                  <a:pt x="32" y="0"/>
                  <a:pt x="16" y="5"/>
                </a:cubicBezTo>
                <a:cubicBezTo>
                  <a:pt x="0" y="10"/>
                  <a:pt x="0" y="37"/>
                  <a:pt x="7" y="44"/>
                </a:cubicBezTo>
              </a:path>
            </a:pathLst>
          </a:custGeom>
          <a:solidFill>
            <a:schemeClr val="accent1">
              <a:alpha val="60000"/>
            </a:schemeClr>
          </a:solidFill>
          <a:ln/>
        </p:spPr>
      </p:sp>
      <p:sp>
        <p:nvSpPr>
          <p:cNvPr name="Freeform 7" id="7"/>
          <p:cNvSpPr/>
          <p:nvPr/>
        </p:nvSpPr>
        <p:spPr>
          <a:xfrm rot="0">
            <a:off x="4153309" y="3532728"/>
            <a:ext cx="1706201" cy="1166398"/>
          </a:xfrm>
          <a:custGeom>
            <a:avLst/>
            <a:gdLst/>
            <a:ahLst/>
            <a:cxnLst/>
            <a:rect r="r" b="b" t="t" l="l"/>
            <a:pathLst>
              <a:path h="97" w="142">
                <a:moveTo>
                  <a:pt x="132" y="19"/>
                </a:moveTo>
                <a:cubicBezTo>
                  <a:pt x="127" y="14"/>
                  <a:pt x="114" y="8"/>
                  <a:pt x="98" y="5"/>
                </a:cubicBezTo>
                <a:cubicBezTo>
                  <a:pt x="82" y="1"/>
                  <a:pt x="62" y="0"/>
                  <a:pt x="47" y="5"/>
                </a:cubicBezTo>
                <a:cubicBezTo>
                  <a:pt x="13" y="15"/>
                  <a:pt x="0" y="34"/>
                  <a:pt x="22" y="63"/>
                </a:cubicBezTo>
                <a:cubicBezTo>
                  <a:pt x="46" y="94"/>
                  <a:pt x="78" y="97"/>
                  <a:pt x="110" y="80"/>
                </a:cubicBezTo>
                <a:cubicBezTo>
                  <a:pt x="138" y="66"/>
                  <a:pt x="142" y="30"/>
                  <a:pt x="132" y="19"/>
                </a:cubicBezTo>
              </a:path>
            </a:pathLst>
          </a:custGeom>
          <a:solidFill>
            <a:schemeClr val="accent1">
              <a:alpha val="20000"/>
            </a:schemeClr>
          </a:solidFill>
          <a:ln/>
        </p:spPr>
      </p:sp>
      <p:cxnSp>
        <p:nvCxnSpPr>
          <p:cNvPr name="Connector 8" id="8"/>
          <p:cNvCxnSpPr/>
          <p:nvPr/>
        </p:nvCxnSpPr>
        <p:spPr>
          <a:xfrm flipV="true">
            <a:off x="6790269" y="2575899"/>
            <a:ext cx="1500864" cy="478414"/>
          </a:xfrm>
          <a:prstGeom prst="line">
            <a:avLst/>
          </a:prstGeom>
          <a:ln w="12700">
            <a:solidFill>
              <a:schemeClr val="accent1"/>
            </a:solidFill>
            <a:prstDash val="dash"/>
            <a:headEnd type="oval"/>
            <a:tailEnd type="triangl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name="Connector 9" id="9"/>
          <p:cNvCxnSpPr/>
          <p:nvPr/>
        </p:nvCxnSpPr>
        <p:spPr>
          <a:xfrm flipV="true">
            <a:off x="5698628" y="1249447"/>
            <a:ext cx="1403488" cy="1199440"/>
          </a:xfrm>
          <a:prstGeom prst="line">
            <a:avLst/>
          </a:prstGeom>
          <a:ln w="12700">
            <a:solidFill>
              <a:schemeClr val="accent1"/>
            </a:solidFill>
            <a:prstDash val="dash"/>
            <a:headEnd type="oval"/>
            <a:tailEnd type="triangl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name="Connector 10" id="10"/>
          <p:cNvCxnSpPr/>
          <p:nvPr/>
        </p:nvCxnSpPr>
        <p:spPr>
          <a:xfrm flipH="true" flipV="true">
            <a:off x="3708765" y="2112336"/>
            <a:ext cx="607494" cy="424825"/>
          </a:xfrm>
          <a:prstGeom prst="line">
            <a:avLst/>
          </a:prstGeom>
          <a:ln w="12700">
            <a:solidFill>
              <a:schemeClr val="accent1"/>
            </a:solidFill>
            <a:prstDash val="dash"/>
            <a:headEnd type="oval"/>
            <a:tailEnd type="triangl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name="Connector 11" id="11"/>
          <p:cNvCxnSpPr/>
          <p:nvPr/>
        </p:nvCxnSpPr>
        <p:spPr>
          <a:xfrm flipH="true">
            <a:off x="4143784" y="4423313"/>
            <a:ext cx="393539" cy="218663"/>
          </a:xfrm>
          <a:prstGeom prst="line">
            <a:avLst/>
          </a:prstGeom>
          <a:ln w="12700">
            <a:solidFill>
              <a:schemeClr val="accent1"/>
            </a:solidFill>
            <a:prstDash val="dash"/>
            <a:headEnd type="oval"/>
            <a:tailEnd type="triangl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name="Connector 12" id="12"/>
          <p:cNvCxnSpPr/>
          <p:nvPr/>
        </p:nvCxnSpPr>
        <p:spPr>
          <a:xfrm>
            <a:off x="7092590" y="5325239"/>
            <a:ext cx="1030836" cy="0"/>
          </a:xfrm>
          <a:prstGeom prst="line">
            <a:avLst/>
          </a:prstGeom>
          <a:ln w="12700">
            <a:solidFill>
              <a:schemeClr val="accent1"/>
            </a:solidFill>
            <a:prstDash val="dash"/>
            <a:headEnd type="oval"/>
            <a:tailEnd type="triangl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AutoShape 13" id="13"/>
          <p:cNvSpPr/>
          <p:nvPr/>
        </p:nvSpPr>
        <p:spPr>
          <a:xfrm rot="0">
            <a:off x="8789173" y="4164599"/>
            <a:ext cx="1280710" cy="245745"/>
          </a:xfrm>
          <a:prstGeom prst="rect">
            <a:avLst/>
          </a:prstGeom>
          <a:noFill/>
          <a:ln/>
        </p:spPr>
      </p:sp>
      <p:cxnSp>
        <p:nvCxnSpPr>
          <p:cNvPr name="Connector 14" id="14"/>
          <p:cNvCxnSpPr/>
          <p:nvPr/>
        </p:nvCxnSpPr>
        <p:spPr>
          <a:xfrm>
            <a:off x="7152970" y="4002674"/>
            <a:ext cx="1329213" cy="0"/>
          </a:xfrm>
          <a:prstGeom prst="line">
            <a:avLst/>
          </a:prstGeom>
          <a:ln w="12700">
            <a:solidFill>
              <a:schemeClr val="accent1"/>
            </a:solidFill>
            <a:prstDash val="dash"/>
            <a:headEnd type="oval"/>
            <a:tailEnd type="triangl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TextBox 15" id="15"/>
          <p:cNvSpPr txBox="true"/>
          <p:nvPr/>
        </p:nvSpPr>
        <p:spPr>
          <a:xfrm rot="0">
            <a:off x="245411" y="1788486"/>
            <a:ext cx="3371850" cy="647700"/>
          </a:xfrm>
          <a:prstGeom prst="rect">
            <a:avLst/>
          </a:prstGeom>
          <a:ln/>
        </p:spPr>
        <p:txBody>
          <a:bodyPr anchor="b" rtlCol="false" lIns="95250" rIns="47625" tIns="95250" bIns="95250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节能设计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88023" y="4381760"/>
            <a:ext cx="3371850" cy="647700"/>
          </a:xfrm>
          <a:prstGeom prst="rect">
            <a:avLst/>
          </a:prstGeom>
          <a:ln/>
        </p:spPr>
        <p:txBody>
          <a:bodyPr anchor="b" rtlCol="false" lIns="95250" rIns="47625" tIns="95250" bIns="95250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环保材料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220427" y="827004"/>
            <a:ext cx="3371850" cy="647700"/>
          </a:xfrm>
          <a:prstGeom prst="rect">
            <a:avLst/>
          </a:prstGeom>
          <a:ln/>
        </p:spPr>
        <p:txBody>
          <a:bodyPr anchor="b" rtlCol="false" lIns="95250" rIns="47625" tIns="95250" bIns="95250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自然资源利用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8387098" y="2167406"/>
            <a:ext cx="3190875" cy="647700"/>
          </a:xfrm>
          <a:prstGeom prst="rect">
            <a:avLst/>
          </a:prstGeom>
          <a:ln/>
        </p:spPr>
        <p:txBody>
          <a:bodyPr anchor="b" rtlCol="false" lIns="95250" rIns="47625" tIns="95250" bIns="95250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水资源利用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603034" y="3645964"/>
            <a:ext cx="3152775" cy="647700"/>
          </a:xfrm>
          <a:prstGeom prst="rect">
            <a:avLst/>
          </a:prstGeom>
          <a:ln/>
        </p:spPr>
        <p:txBody>
          <a:bodyPr anchor="b" rtlCol="false" lIns="95250" rIns="47625" tIns="95250" bIns="95250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绿化与景观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8206123" y="4978545"/>
            <a:ext cx="3371850" cy="647700"/>
          </a:xfrm>
          <a:prstGeom prst="rect">
            <a:avLst/>
          </a:prstGeom>
          <a:ln/>
        </p:spPr>
        <p:txBody>
          <a:bodyPr anchor="b" rtlCol="false" lIns="95250" rIns="47625" tIns="95250" bIns="95250" anchorCtr="false" vert="horz"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en-US" b="true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智能化管理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45411" y="2363050"/>
            <a:ext cx="3371850" cy="765143"/>
          </a:xfrm>
          <a:prstGeom prst="rect">
            <a:avLst/>
          </a:prstGeom>
          <a:ln/>
        </p:spPr>
        <p:txBody>
          <a:bodyPr anchor="t" rtlCol="false" lIns="95250" rIns="47625" tIns="95250" bIns="95250" anchorCtr="false" vert="horz" wrap="square">
            <a:noAutofit/>
          </a:bodyPr>
          <a:lstStyle/>
          <a:p>
            <a:pPr algn="r"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采用高效节能的采暖、通风、空调系统，降低建筑能耗。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88023" y="4919568"/>
            <a:ext cx="3371850" cy="768043"/>
          </a:xfrm>
          <a:prstGeom prst="rect">
            <a:avLst/>
          </a:prstGeom>
          <a:ln/>
        </p:spPr>
        <p:txBody>
          <a:bodyPr anchor="t" rtlCol="false" lIns="95250" rIns="47625" tIns="95250" bIns="95250" anchorCtr="false" vert="horz" wrap="square">
            <a:noAutofit/>
          </a:bodyPr>
          <a:lstStyle/>
          <a:p>
            <a:pPr algn="r"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选用环保、可再生的建筑材料，减少对环境的影响。</a:t>
            </a:r>
          </a:p>
        </p:txBody>
      </p:sp>
      <p:sp>
        <p:nvSpPr>
          <p:cNvPr name="AutoShape 23" id="23"/>
          <p:cNvSpPr/>
          <p:nvPr/>
        </p:nvSpPr>
        <p:spPr>
          <a:xfrm rot="0">
            <a:off x="8758048" y="4593719"/>
            <a:ext cx="1280710" cy="245745"/>
          </a:xfrm>
          <a:prstGeom prst="rect">
            <a:avLst/>
          </a:prstGeom>
          <a:noFill/>
          <a:ln/>
        </p:spPr>
      </p:sp>
      <p:sp>
        <p:nvSpPr>
          <p:cNvPr name="TextBox 24" id="24"/>
          <p:cNvSpPr txBox="true"/>
          <p:nvPr/>
        </p:nvSpPr>
        <p:spPr>
          <a:xfrm rot="0">
            <a:off x="7220427" y="1309554"/>
            <a:ext cx="3371850" cy="759511"/>
          </a:xfrm>
          <a:prstGeom prst="rect">
            <a:avLst/>
          </a:prstGeom>
          <a:ln/>
        </p:spPr>
        <p:txBody>
          <a:bodyPr anchor="t" rtlCol="false" lIns="95250" rIns="47625" tIns="95250" bIns="9525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充分利用太阳能、风能等可再生能源，为建筑提供清洁能源。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8383959" y="2667138"/>
            <a:ext cx="3371850" cy="772662"/>
          </a:xfrm>
          <a:prstGeom prst="rect">
            <a:avLst/>
          </a:prstGeom>
          <a:ln/>
        </p:spPr>
        <p:txBody>
          <a:bodyPr anchor="t" rtlCol="false" lIns="95250" rIns="47625" tIns="95250" bIns="9525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采用雨水收集、污水回用等技术，提高水资源利用效率。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8611541" y="4183060"/>
            <a:ext cx="3371850" cy="778365"/>
          </a:xfrm>
          <a:prstGeom prst="rect">
            <a:avLst/>
          </a:prstGeom>
          <a:ln/>
        </p:spPr>
        <p:txBody>
          <a:bodyPr anchor="t" rtlCol="false" lIns="95250" rIns="47625" tIns="95250" bIns="9525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加强建筑周边绿化，创造宜人的居住环境。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8206123" y="5512133"/>
            <a:ext cx="3371850" cy="858127"/>
          </a:xfrm>
          <a:prstGeom prst="rect">
            <a:avLst/>
          </a:prstGeom>
          <a:ln/>
        </p:spPr>
        <p:txBody>
          <a:bodyPr anchor="t" rtlCol="false" lIns="95250" rIns="47625" tIns="95250" bIns="95250" anchorCtr="false" vert="horz" wrap="square">
            <a:noAutofit/>
          </a:bodyPr>
          <a:lstStyle/>
          <a:p>
            <a:pPr>
              <a:lnSpc>
                <a:spcPct val="140000"/>
              </a:lnSpc>
              <a:spcBef>
                <a:spcPts val="375"/>
              </a:spcBef>
            </a:pPr>
            <a:r>
              <a:rPr lang="en-US" sz="1500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应用智能化技术，实现建筑的自动化、智能化管理。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绿色建筑理念在项目中应用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rot="0">
            <a:off x="7714438" y="5467531"/>
            <a:ext cx="4093945" cy="764921"/>
          </a:xfrm>
          <a:custGeom>
            <a:avLst/>
            <a:gdLst/>
            <a:ahLst/>
            <a:cxnLst/>
            <a:rect r="r" b="b" t="t" l="l"/>
            <a:pathLst>
              <a:path h="764921" w="4093945">
                <a:moveTo>
                  <a:pt x="945285" y="0"/>
                </a:moveTo>
                <a:lnTo>
                  <a:pt x="4093945" y="0"/>
                </a:lnTo>
                <a:lnTo>
                  <a:pt x="4093945" y="764921"/>
                </a:lnTo>
                <a:lnTo>
                  <a:pt x="0" y="764921"/>
                </a:lnTo>
                <a:lnTo>
                  <a:pt x="141807" y="713019"/>
                </a:lnTo>
                <a:cubicBezTo>
                  <a:pt x="444059" y="585177"/>
                  <a:pt x="701225" y="371613"/>
                  <a:pt x="882829" y="102805"/>
                </a:cubicBezTo>
                <a:lnTo>
                  <a:pt x="945285" y="0"/>
                </a:lnTo>
              </a:path>
            </a:pathLst>
          </a:custGeom>
          <a:solidFill>
            <a:schemeClr val="accent4">
              <a:alpha val="100000"/>
            </a:schemeClr>
          </a:solidFill>
          <a:ln/>
        </p:spPr>
      </p:sp>
      <p:sp>
        <p:nvSpPr>
          <p:cNvPr name="Freeform 3" id="3"/>
          <p:cNvSpPr/>
          <p:nvPr/>
        </p:nvSpPr>
        <p:spPr>
          <a:xfrm rot="0">
            <a:off x="355377" y="5467531"/>
            <a:ext cx="4136941" cy="764921"/>
          </a:xfrm>
          <a:custGeom>
            <a:avLst/>
            <a:gdLst/>
            <a:ahLst/>
            <a:cxnLst/>
            <a:rect r="r" b="b" t="t" l="l"/>
            <a:pathLst>
              <a:path h="764921" w="4136941">
                <a:moveTo>
                  <a:pt x="0" y="0"/>
                </a:moveTo>
                <a:lnTo>
                  <a:pt x="143448" y="0"/>
                </a:lnTo>
                <a:lnTo>
                  <a:pt x="296886" y="0"/>
                </a:lnTo>
                <a:lnTo>
                  <a:pt x="3191655" y="0"/>
                </a:lnTo>
                <a:lnTo>
                  <a:pt x="3254111" y="102805"/>
                </a:lnTo>
                <a:cubicBezTo>
                  <a:pt x="3435715" y="371613"/>
                  <a:pt x="3692881" y="585177"/>
                  <a:pt x="3995133" y="713019"/>
                </a:cubicBezTo>
                <a:lnTo>
                  <a:pt x="4136941" y="764921"/>
                </a:lnTo>
                <a:lnTo>
                  <a:pt x="143448" y="764921"/>
                </a:lnTo>
                <a:lnTo>
                  <a:pt x="143448" y="763674"/>
                </a:lnTo>
                <a:lnTo>
                  <a:pt x="0" y="763674"/>
                </a:lnTo>
              </a:path>
            </a:pathLst>
          </a:custGeom>
          <a:solidFill>
            <a:schemeClr val="accent2">
              <a:alpha val="100000"/>
            </a:schemeClr>
          </a:solidFill>
          <a:ln/>
        </p:spPr>
      </p:sp>
      <p:sp>
        <p:nvSpPr>
          <p:cNvPr name="AutoShape 4" id="4"/>
          <p:cNvSpPr/>
          <p:nvPr/>
        </p:nvSpPr>
        <p:spPr>
          <a:xfrm rot="0">
            <a:off x="346015" y="1281356"/>
            <a:ext cx="11462368" cy="1570405"/>
          </a:xfrm>
          <a:prstGeom prst="roundRect">
            <a:avLst>
              <a:gd fmla="val 0" name="adj"/>
            </a:avLst>
          </a:prstGeom>
          <a:solidFill>
            <a:schemeClr val="lt2">
              <a:alpha val="100000"/>
            </a:schemeClr>
          </a:solidFill>
          <a:ln/>
        </p:spPr>
      </p:sp>
      <p:sp>
        <p:nvSpPr>
          <p:cNvPr name="Freeform 5" id="5"/>
          <p:cNvSpPr/>
          <p:nvPr/>
        </p:nvSpPr>
        <p:spPr>
          <a:xfrm rot="0">
            <a:off x="3396000" y="3013217"/>
            <a:ext cx="2645692" cy="3217988"/>
          </a:xfrm>
          <a:custGeom>
            <a:avLst/>
            <a:gdLst/>
            <a:ahLst/>
            <a:cxnLst/>
            <a:rect r="r" b="b" t="t" l="l"/>
            <a:pathLst>
              <a:path h="3960000" w="3255742">
                <a:moveTo>
                  <a:pt x="1980000" y="0"/>
                </a:moveTo>
                <a:cubicBezTo>
                  <a:pt x="2458417" y="0"/>
                  <a:pt x="2897203" y="169677"/>
                  <a:pt x="3239464" y="452136"/>
                </a:cubicBezTo>
                <a:lnTo>
                  <a:pt x="3255741" y="466930"/>
                </a:lnTo>
                <a:lnTo>
                  <a:pt x="3201432" y="516289"/>
                </a:lnTo>
                <a:cubicBezTo>
                  <a:pt x="2826836" y="890886"/>
                  <a:pt x="2595143" y="1408386"/>
                  <a:pt x="2595143" y="1980000"/>
                </a:cubicBezTo>
                <a:cubicBezTo>
                  <a:pt x="2595143" y="2551615"/>
                  <a:pt x="2826836" y="3069115"/>
                  <a:pt x="3201432" y="3443711"/>
                </a:cubicBezTo>
                <a:lnTo>
                  <a:pt x="3255742" y="3493071"/>
                </a:lnTo>
                <a:lnTo>
                  <a:pt x="3239464" y="3507864"/>
                </a:lnTo>
                <a:cubicBezTo>
                  <a:pt x="2897203" y="3790323"/>
                  <a:pt x="2458417" y="3960000"/>
                  <a:pt x="1980000" y="3960000"/>
                </a:cubicBezTo>
                <a:cubicBezTo>
                  <a:pt x="886476" y="3960000"/>
                  <a:pt x="0" y="3073524"/>
                  <a:pt x="0" y="1980000"/>
                </a:cubicBezTo>
                <a:cubicBezTo>
                  <a:pt x="0" y="886476"/>
                  <a:pt x="886476" y="0"/>
                  <a:pt x="1980000" y="0"/>
                </a:cubicBezTo>
              </a:path>
            </a:pathLst>
          </a:custGeom>
          <a:solidFill>
            <a:schemeClr val="accent2">
              <a:alpha val="100000"/>
            </a:schemeClr>
          </a:solidFill>
          <a:ln/>
        </p:spPr>
      </p:sp>
      <p:sp>
        <p:nvSpPr>
          <p:cNvPr name="Freeform 6" id="6"/>
          <p:cNvSpPr/>
          <p:nvPr/>
        </p:nvSpPr>
        <p:spPr>
          <a:xfrm rot="0">
            <a:off x="5578010" y="3120955"/>
            <a:ext cx="3217990" cy="3110250"/>
          </a:xfrm>
          <a:custGeom>
            <a:avLst/>
            <a:gdLst/>
            <a:ahLst/>
            <a:cxnLst/>
            <a:rect r="r" b="b" t="t" l="l"/>
            <a:pathLst>
              <a:path h="3827420" w="3960000">
                <a:moveTo>
                  <a:pt x="2687816" y="0"/>
                </a:moveTo>
                <a:lnTo>
                  <a:pt x="2750705" y="23018"/>
                </a:lnTo>
                <a:cubicBezTo>
                  <a:pt x="3461357" y="323599"/>
                  <a:pt x="3960000" y="1027277"/>
                  <a:pt x="3960000" y="1847420"/>
                </a:cubicBezTo>
                <a:cubicBezTo>
                  <a:pt x="3960000" y="2940944"/>
                  <a:pt x="3073524" y="3827420"/>
                  <a:pt x="1980000" y="3827420"/>
                </a:cubicBezTo>
                <a:cubicBezTo>
                  <a:pt x="886476" y="3827420"/>
                  <a:pt x="0" y="2940944"/>
                  <a:pt x="0" y="1847420"/>
                </a:cubicBezTo>
                <a:lnTo>
                  <a:pt x="4880" y="1750793"/>
                </a:lnTo>
                <a:lnTo>
                  <a:pt x="14617" y="1754357"/>
                </a:lnTo>
                <a:cubicBezTo>
                  <a:pt x="209071" y="1814838"/>
                  <a:pt x="415817" y="1847420"/>
                  <a:pt x="630172" y="1847420"/>
                </a:cubicBezTo>
                <a:cubicBezTo>
                  <a:pt x="1630498" y="1847420"/>
                  <a:pt x="2465097" y="1137861"/>
                  <a:pt x="2658117" y="194597"/>
                </a:cubicBezTo>
                <a:lnTo>
                  <a:pt x="2687816" y="0"/>
                </a:lnTo>
              </a:path>
            </a:pathLst>
          </a:custGeom>
          <a:solidFill>
            <a:schemeClr val="accent4">
              <a:alpha val="100000"/>
            </a:schemeClr>
          </a:solidFill>
          <a:ln/>
        </p:spPr>
      </p:sp>
      <p:sp>
        <p:nvSpPr>
          <p:cNvPr name="Freeform 7" id="7"/>
          <p:cNvSpPr/>
          <p:nvPr/>
        </p:nvSpPr>
        <p:spPr>
          <a:xfrm rot="0">
            <a:off x="4481109" y="1327010"/>
            <a:ext cx="3217990" cy="3106125"/>
          </a:xfrm>
          <a:custGeom>
            <a:avLst/>
            <a:gdLst/>
            <a:ahLst/>
            <a:cxnLst/>
            <a:rect r="r" b="b" t="t" l="l"/>
            <a:pathLst>
              <a:path h="3822344" w="3960000">
                <a:moveTo>
                  <a:pt x="1980000" y="0"/>
                </a:moveTo>
                <a:cubicBezTo>
                  <a:pt x="3073524" y="0"/>
                  <a:pt x="3960000" y="886476"/>
                  <a:pt x="3960000" y="1980000"/>
                </a:cubicBezTo>
                <a:cubicBezTo>
                  <a:pt x="3960000" y="2800143"/>
                  <a:pt x="3461357" y="3503822"/>
                  <a:pt x="2750705" y="3804402"/>
                </a:cubicBezTo>
                <a:lnTo>
                  <a:pt x="2701684" y="3822344"/>
                </a:lnTo>
                <a:lnTo>
                  <a:pt x="2672630" y="3631974"/>
                </a:lnTo>
                <a:cubicBezTo>
                  <a:pt x="2479610" y="2688710"/>
                  <a:pt x="1645011" y="1979151"/>
                  <a:pt x="644685" y="1979151"/>
                </a:cubicBezTo>
                <a:cubicBezTo>
                  <a:pt x="430330" y="1979151"/>
                  <a:pt x="223584" y="2011733"/>
                  <a:pt x="29130" y="2072214"/>
                </a:cubicBezTo>
                <a:lnTo>
                  <a:pt x="5101" y="2081009"/>
                </a:lnTo>
                <a:lnTo>
                  <a:pt x="0" y="1980000"/>
                </a:lnTo>
                <a:cubicBezTo>
                  <a:pt x="0" y="886476"/>
                  <a:pt x="886476" y="0"/>
                  <a:pt x="1980000" y="0"/>
                </a:cubicBez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AutoShape 8" id="8"/>
          <p:cNvSpPr/>
          <p:nvPr/>
        </p:nvSpPr>
        <p:spPr>
          <a:xfrm rot="0">
            <a:off x="5489244" y="2464891"/>
            <a:ext cx="1295177" cy="332399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1800">
                <a:solidFill>
                  <a:srgbClr val="FBF6F8">
                    <a:alpha val="100000"/>
                  </a:srgbClr>
                </a:solidFill>
                <a:latin typeface="OPPOSans B"/>
                <a:ea typeface="OPPOSans B"/>
                <a:cs typeface="OPPOSans B"/>
              </a:rPr>
              <a:t>目标合理性</a:t>
            </a:r>
            <a:endParaRPr lang="en-US" sz="1100"/>
          </a:p>
        </p:txBody>
      </p:sp>
      <p:sp>
        <p:nvSpPr>
          <p:cNvPr name="AutoShape 9" id="9"/>
          <p:cNvSpPr/>
          <p:nvPr/>
        </p:nvSpPr>
        <p:spPr>
          <a:xfrm rot="0">
            <a:off x="6826531" y="5032348"/>
            <a:ext cx="1260459" cy="332399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1800">
                <a:solidFill>
                  <a:srgbClr val="F9F6F7">
                    <a:alpha val="100000"/>
                  </a:srgbClr>
                </a:solidFill>
                <a:latin typeface="OPPOSans B"/>
                <a:ea typeface="OPPOSans B"/>
                <a:cs typeface="OPPOSans B"/>
              </a:rPr>
              <a:t>执行策略高效</a:t>
            </a:r>
            <a:endParaRPr lang="en-US" sz="1100"/>
          </a:p>
        </p:txBody>
      </p:sp>
      <p:sp>
        <p:nvSpPr>
          <p:cNvPr name="AutoShape 10" id="10"/>
          <p:cNvSpPr/>
          <p:nvPr/>
        </p:nvSpPr>
        <p:spPr>
          <a:xfrm rot="0">
            <a:off x="4074593" y="5032348"/>
            <a:ext cx="1208401" cy="316305"/>
          </a:xfrm>
          <a:prstGeom prst="rect">
            <a:avLst/>
          </a:prstGeom>
          <a:noFill/>
          <a:ln/>
        </p:spPr>
        <p:txBody>
          <a:bodyPr anchor="t" rtlCol="false" tIns="0" lIns="0" bIns="0" rIns="0" anchorCtr="false" vert="horz" wrap="square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1800">
                <a:solidFill>
                  <a:srgbClr val="FDF9FB">
                    <a:alpha val="100000"/>
                  </a:srgbClr>
                </a:solidFill>
                <a:latin typeface="OPPOSans B"/>
                <a:ea typeface="OPPOSans B"/>
                <a:cs typeface="OPPOSans B"/>
              </a:rPr>
              <a:t>实施步骤细化</a:t>
            </a:r>
            <a:endParaRPr lang="en-US" sz="1100"/>
          </a:p>
        </p:txBody>
      </p:sp>
      <p:sp>
        <p:nvSpPr>
          <p:cNvPr name="TextBox 11" id="11"/>
          <p:cNvSpPr txBox="true"/>
          <p:nvPr/>
        </p:nvSpPr>
        <p:spPr>
          <a:xfrm rot="0" flipH="true">
            <a:off x="1470530" y="1956659"/>
            <a:ext cx="2752725" cy="5429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113999"/>
              </a:lnSpc>
            </a:pPr>
            <a:r>
              <a:rPr lang="en-US" sz="999">
                <a:solidFill>
                  <a:schemeClr val="dk1">
                    <a:alpha val="100000"/>
                  </a:schemeClr>
                </a:solidFill>
                <a:latin typeface="OPPOSans R"/>
                <a:ea typeface="OPPOSans R"/>
                <a:cs typeface="OPPOSans R"/>
              </a:rPr>
              <a:t>所设目标需具体明确、可量化评估，既具挑战性又切实可行，以确保团队动力，避免目标过高或过低带来的问题。</a:t>
            </a:r>
          </a:p>
        </p:txBody>
      </p:sp>
      <p:sp>
        <p:nvSpPr>
          <p:cNvPr name="TextBox 12" id="12"/>
          <p:cNvSpPr txBox="true"/>
          <p:nvPr/>
        </p:nvSpPr>
        <p:spPr>
          <a:xfrm rot="0" flipH="true">
            <a:off x="1470532" y="1630357"/>
            <a:ext cx="2915106" cy="23812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1550">
                <a:solidFill>
                  <a:schemeClr val="accent1">
                    <a:alpha val="100000"/>
                  </a:schemeClr>
                </a:solidFill>
                <a:latin typeface="OPPOSans M"/>
                <a:ea typeface="OPPOSans M"/>
                <a:cs typeface="OPPOSans M"/>
              </a:rPr>
              <a:t>具体可实现</a:t>
            </a:r>
          </a:p>
        </p:txBody>
      </p:sp>
      <p:sp>
        <p:nvSpPr>
          <p:cNvPr name="AutoShape 13" id="13"/>
          <p:cNvSpPr/>
          <p:nvPr/>
        </p:nvSpPr>
        <p:spPr>
          <a:xfrm rot="0">
            <a:off x="8298752" y="1665827"/>
            <a:ext cx="1500188" cy="345567"/>
          </a:xfrm>
          <a:prstGeom prst="roundRect">
            <a:avLst>
              <a:gd fmla="val 50000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14" id="14"/>
          <p:cNvSpPr txBox="true"/>
          <p:nvPr/>
        </p:nvSpPr>
        <p:spPr>
          <a:xfrm rot="0">
            <a:off x="8598408" y="1750219"/>
            <a:ext cx="1149382" cy="1809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清晰阐述目标</a:t>
            </a:r>
          </a:p>
        </p:txBody>
      </p:sp>
      <p:sp>
        <p:nvSpPr>
          <p:cNvPr name="AutoShape 15" id="15"/>
          <p:cNvSpPr/>
          <p:nvPr/>
        </p:nvSpPr>
        <p:spPr>
          <a:xfrm rot="0">
            <a:off x="8346377" y="1710880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16" id="16"/>
          <p:cNvSpPr/>
          <p:nvPr/>
        </p:nvSpPr>
        <p:spPr>
          <a:xfrm rot="2700000">
            <a:off x="8442198" y="1762696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3">
                <a:alpha val="100000"/>
              </a:schemeClr>
            </a:solidFill>
            <a:prstDash val="solid"/>
          </a:ln>
        </p:spPr>
      </p:sp>
      <p:sp>
        <p:nvSpPr>
          <p:cNvPr name="AutoShape 17" id="17"/>
          <p:cNvSpPr/>
          <p:nvPr/>
        </p:nvSpPr>
        <p:spPr>
          <a:xfrm rot="0">
            <a:off x="9995726" y="1665827"/>
            <a:ext cx="1500188" cy="345567"/>
          </a:xfrm>
          <a:prstGeom prst="roundRect">
            <a:avLst>
              <a:gd fmla="val 50000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18" id="18"/>
          <p:cNvSpPr txBox="true"/>
          <p:nvPr/>
        </p:nvSpPr>
        <p:spPr>
          <a:xfrm rot="0">
            <a:off x="10295477" y="1750219"/>
            <a:ext cx="1152525" cy="1809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规划可行路径</a:t>
            </a:r>
          </a:p>
        </p:txBody>
      </p:sp>
      <p:sp>
        <p:nvSpPr>
          <p:cNvPr name="AutoShape 19" id="19"/>
          <p:cNvSpPr/>
          <p:nvPr/>
        </p:nvSpPr>
        <p:spPr>
          <a:xfrm rot="0">
            <a:off x="10043446" y="1710880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20" id="20"/>
          <p:cNvSpPr/>
          <p:nvPr/>
        </p:nvSpPr>
        <p:spPr>
          <a:xfrm rot="2700000">
            <a:off x="10139172" y="1762696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3">
                <a:alpha val="100000"/>
              </a:schemeClr>
            </a:solidFill>
            <a:prstDash val="solid"/>
          </a:ln>
        </p:spPr>
      </p:sp>
      <p:sp>
        <p:nvSpPr>
          <p:cNvPr name="AutoShape 21" id="21"/>
          <p:cNvSpPr/>
          <p:nvPr/>
        </p:nvSpPr>
        <p:spPr>
          <a:xfrm rot="0">
            <a:off x="8298752" y="2137315"/>
            <a:ext cx="1500188" cy="345567"/>
          </a:xfrm>
          <a:prstGeom prst="roundRect">
            <a:avLst>
              <a:gd fmla="val 50000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22" id="22"/>
          <p:cNvSpPr txBox="true"/>
          <p:nvPr/>
        </p:nvSpPr>
        <p:spPr>
          <a:xfrm rot="0">
            <a:off x="8598408" y="2221706"/>
            <a:ext cx="1152525" cy="1809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明确责任分工</a:t>
            </a:r>
          </a:p>
        </p:txBody>
      </p:sp>
      <p:sp>
        <p:nvSpPr>
          <p:cNvPr name="AutoShape 23" id="23"/>
          <p:cNvSpPr/>
          <p:nvPr/>
        </p:nvSpPr>
        <p:spPr>
          <a:xfrm rot="0">
            <a:off x="8346377" y="2182368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  <p:txBody>
          <a:bodyPr anchor="t" rtlCol="false" tIns="45720" lIns="91440" bIns="45720" rIns="91440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Freeform 24" id="24"/>
          <p:cNvSpPr/>
          <p:nvPr/>
        </p:nvSpPr>
        <p:spPr>
          <a:xfrm rot="2700000">
            <a:off x="8442198" y="2234184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3">
                <a:alpha val="100000"/>
              </a:schemeClr>
            </a:solidFill>
            <a:prstDash val="solid"/>
          </a:ln>
        </p:spPr>
      </p:sp>
      <p:sp>
        <p:nvSpPr>
          <p:cNvPr name="AutoShape 25" id="25"/>
          <p:cNvSpPr/>
          <p:nvPr/>
        </p:nvSpPr>
        <p:spPr>
          <a:xfrm rot="0">
            <a:off x="9995726" y="2137315"/>
            <a:ext cx="1500188" cy="345567"/>
          </a:xfrm>
          <a:prstGeom prst="roundRect">
            <a:avLst>
              <a:gd fmla="val 50000" name="adj"/>
            </a:avLst>
          </a:prstGeom>
          <a:solidFill>
            <a:schemeClr val="accent3">
              <a:alpha val="100000"/>
            </a:schemeClr>
          </a:solidFill>
          <a:ln/>
        </p:spPr>
      </p:sp>
      <p:sp>
        <p:nvSpPr>
          <p:cNvPr name="TextBox 26" id="26"/>
          <p:cNvSpPr txBox="true"/>
          <p:nvPr/>
        </p:nvSpPr>
        <p:spPr>
          <a:xfrm rot="0">
            <a:off x="10295477" y="2221706"/>
            <a:ext cx="1152525" cy="180975"/>
          </a:xfrm>
          <a:prstGeom prst="rect">
            <a:avLst/>
          </a:prstGeom>
          <a:noFill/>
          <a:ln/>
        </p:spPr>
        <p:txBody>
          <a:bodyPr anchor="t" rtlCol="false" lIns="0" rIns="0" tIns="0" bIns="0" anchorCtr="false" vert="horz"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>
                <a:solidFill>
                  <a:srgbClr val="FFFFFF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持续跟踪进度</a:t>
            </a:r>
          </a:p>
        </p:txBody>
      </p:sp>
      <p:sp>
        <p:nvSpPr>
          <p:cNvPr name="AutoShape 27" id="27"/>
          <p:cNvSpPr/>
          <p:nvPr/>
        </p:nvSpPr>
        <p:spPr>
          <a:xfrm rot="0">
            <a:off x="10043446" y="2182368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  <p:txBody>
          <a:bodyPr anchor="t" rtlCol="false" tIns="45720" lIns="91440" bIns="45720" rIns="91440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Freeform 28" id="28"/>
          <p:cNvSpPr/>
          <p:nvPr/>
        </p:nvSpPr>
        <p:spPr>
          <a:xfrm rot="2700000">
            <a:off x="10139172" y="2234184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3">
                <a:alpha val="100000"/>
              </a:schemeClr>
            </a:solidFill>
            <a:prstDash val="solid"/>
          </a:ln>
        </p:spPr>
      </p:sp>
      <p:sp>
        <p:nvSpPr>
          <p:cNvPr name="TextBox 29" id="29"/>
          <p:cNvSpPr txBox="true"/>
          <p:nvPr/>
        </p:nvSpPr>
        <p:spPr>
          <a:xfrm rot="0">
            <a:off x="84288" y="5671682"/>
            <a:ext cx="4192905" cy="348615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>
                <a:solidFill>
                  <a:srgbClr val="F6F4F4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步骤详尽实操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8230821" y="5665325"/>
            <a:ext cx="3745230" cy="348615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>
                <a:solidFill>
                  <a:srgbClr val="FBF8F8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流程持续优化</a:t>
            </a:r>
          </a:p>
        </p:txBody>
      </p:sp>
      <p:sp>
        <p:nvSpPr>
          <p:cNvPr name="Freeform 31" id="31"/>
          <p:cNvSpPr/>
          <p:nvPr/>
        </p:nvSpPr>
        <p:spPr>
          <a:xfrm rot="0">
            <a:off x="566166" y="1653159"/>
            <a:ext cx="792004" cy="792004"/>
          </a:xfrm>
          <a:custGeom>
            <a:avLst/>
            <a:gdLst/>
            <a:ahLst/>
            <a:cxnLst/>
            <a:rect r="r" b="b" t="t" l="l"/>
            <a:pathLst>
              <a:path h="21600" w="21600">
                <a:moveTo>
                  <a:pt x="20573" y="8675"/>
                </a:moveTo>
                <a:cubicBezTo>
                  <a:pt x="19576" y="7884"/>
                  <a:pt x="19068" y="6656"/>
                  <a:pt x="19213" y="5391"/>
                </a:cubicBezTo>
                <a:cubicBezTo>
                  <a:pt x="19309" y="4564"/>
                  <a:pt x="19026" y="3752"/>
                  <a:pt x="18437" y="3163"/>
                </a:cubicBezTo>
                <a:cubicBezTo>
                  <a:pt x="17848" y="2574"/>
                  <a:pt x="17036" y="2291"/>
                  <a:pt x="16208" y="2387"/>
                </a:cubicBezTo>
                <a:cubicBezTo>
                  <a:pt x="14943" y="2532"/>
                  <a:pt x="13716" y="2024"/>
                  <a:pt x="12925" y="1027"/>
                </a:cubicBezTo>
                <a:cubicBezTo>
                  <a:pt x="12407" y="374"/>
                  <a:pt x="11633" y="0"/>
                  <a:pt x="10800" y="0"/>
                </a:cubicBezTo>
                <a:cubicBezTo>
                  <a:pt x="9967" y="0"/>
                  <a:pt x="9193" y="374"/>
                  <a:pt x="8675" y="1027"/>
                </a:cubicBezTo>
                <a:cubicBezTo>
                  <a:pt x="7884" y="2024"/>
                  <a:pt x="6657" y="2532"/>
                  <a:pt x="5392" y="2387"/>
                </a:cubicBezTo>
                <a:cubicBezTo>
                  <a:pt x="4564" y="2291"/>
                  <a:pt x="3752" y="2574"/>
                  <a:pt x="3163" y="3163"/>
                </a:cubicBezTo>
                <a:cubicBezTo>
                  <a:pt x="2574" y="3752"/>
                  <a:pt x="2291" y="4564"/>
                  <a:pt x="2387" y="5392"/>
                </a:cubicBezTo>
                <a:cubicBezTo>
                  <a:pt x="2532" y="6656"/>
                  <a:pt x="2024" y="7884"/>
                  <a:pt x="1026" y="8675"/>
                </a:cubicBezTo>
                <a:cubicBezTo>
                  <a:pt x="374" y="9193"/>
                  <a:pt x="0" y="9967"/>
                  <a:pt x="0" y="10800"/>
                </a:cubicBezTo>
                <a:cubicBezTo>
                  <a:pt x="0" y="11633"/>
                  <a:pt x="374" y="12407"/>
                  <a:pt x="1026" y="12925"/>
                </a:cubicBezTo>
                <a:cubicBezTo>
                  <a:pt x="2024" y="13716"/>
                  <a:pt x="2532" y="14944"/>
                  <a:pt x="2387" y="16209"/>
                </a:cubicBezTo>
                <a:cubicBezTo>
                  <a:pt x="2291" y="17036"/>
                  <a:pt x="2574" y="17848"/>
                  <a:pt x="3163" y="18437"/>
                </a:cubicBezTo>
                <a:cubicBezTo>
                  <a:pt x="3752" y="19026"/>
                  <a:pt x="4565" y="19309"/>
                  <a:pt x="5392" y="19213"/>
                </a:cubicBezTo>
                <a:cubicBezTo>
                  <a:pt x="6656" y="19068"/>
                  <a:pt x="7884" y="19576"/>
                  <a:pt x="8675" y="20573"/>
                </a:cubicBezTo>
                <a:cubicBezTo>
                  <a:pt x="9193" y="21226"/>
                  <a:pt x="9967" y="21600"/>
                  <a:pt x="10800" y="21600"/>
                </a:cubicBezTo>
                <a:cubicBezTo>
                  <a:pt x="11633" y="21600"/>
                  <a:pt x="12407" y="21226"/>
                  <a:pt x="12925" y="20573"/>
                </a:cubicBezTo>
                <a:cubicBezTo>
                  <a:pt x="13716" y="19576"/>
                  <a:pt x="14943" y="19068"/>
                  <a:pt x="16208" y="19213"/>
                </a:cubicBezTo>
                <a:cubicBezTo>
                  <a:pt x="17036" y="19308"/>
                  <a:pt x="17848" y="19026"/>
                  <a:pt x="18437" y="18437"/>
                </a:cubicBezTo>
                <a:cubicBezTo>
                  <a:pt x="19026" y="17848"/>
                  <a:pt x="19309" y="17036"/>
                  <a:pt x="19213" y="16208"/>
                </a:cubicBezTo>
                <a:cubicBezTo>
                  <a:pt x="19068" y="14944"/>
                  <a:pt x="19576" y="13716"/>
                  <a:pt x="20574" y="12925"/>
                </a:cubicBezTo>
                <a:cubicBezTo>
                  <a:pt x="21226" y="12407"/>
                  <a:pt x="21600" y="11633"/>
                  <a:pt x="21600" y="10800"/>
                </a:cubicBezTo>
                <a:cubicBezTo>
                  <a:pt x="21600" y="9967"/>
                  <a:pt x="21226" y="9193"/>
                  <a:pt x="20573" y="8675"/>
                </a:cubicBez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32" id="32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2799">
                <a:solidFill>
                  <a:schemeClr val="dk2">
                    <a:alpha val="100000"/>
                  </a:schemeClr>
                </a:solidFill>
                <a:latin typeface="OPPOSans B"/>
                <a:ea typeface="OPPOSans B"/>
                <a:cs typeface="OPPOSans B"/>
              </a:rPr>
              <a:t>目标设定及预期效果</a:t>
            </a:r>
          </a:p>
        </p:txBody>
      </p:sp>
      <p:sp>
        <p:nvSpPr>
          <p:cNvPr name="Freeform 33" id="33"/>
          <p:cNvSpPr/>
          <p:nvPr/>
        </p:nvSpPr>
        <p:spPr>
          <a:xfrm rot="0">
            <a:off x="750325" y="1867444"/>
            <a:ext cx="423687" cy="398229"/>
          </a:xfrm>
          <a:custGeom>
            <a:avLst/>
            <a:gdLst/>
            <a:ahLst/>
            <a:cxnLst/>
            <a:rect r="r" b="b" t="t" l="l"/>
            <a:pathLst>
              <a:path h="304800" w="304800">
                <a:moveTo>
                  <a:pt x="147409" y="185366"/>
                </a:moveTo>
                <a:lnTo>
                  <a:pt x="66913" y="266338"/>
                </a:lnTo>
                <a:lnTo>
                  <a:pt x="66913" y="47987"/>
                </a:lnTo>
                <a:lnTo>
                  <a:pt x="228371" y="47987"/>
                </a:lnTo>
                <a:lnTo>
                  <a:pt x="228371" y="266338"/>
                </a:lnTo>
                <a:lnTo>
                  <a:pt x="147409" y="185366"/>
                </a:lnTo>
              </a:path>
            </a:pathLst>
          </a:custGeom>
          <a:solidFill>
            <a:srgbClr val="F9F9F9">
              <a:alpha val="100000"/>
            </a:srgbClr>
          </a:solidFill>
          <a:ln/>
        </p:spPr>
      </p:sp>
      <p:sp>
        <p:nvSpPr>
          <p:cNvPr name="Freeform 34" id="34"/>
          <p:cNvSpPr/>
          <p:nvPr/>
        </p:nvSpPr>
        <p:spPr>
          <a:xfrm rot="0">
            <a:off x="5882161" y="1641869"/>
            <a:ext cx="629580" cy="629580"/>
          </a:xfrm>
          <a:custGeom>
            <a:avLst/>
            <a:gdLst/>
            <a:ahLst/>
            <a:cxnLst/>
            <a:rect r="r" b="b" t="t" l="l"/>
            <a:pathLst>
              <a:path h="304800" w="361950">
                <a:moveTo>
                  <a:pt x="202444" y="169259"/>
                </a:moveTo>
                <a:cubicBezTo>
                  <a:pt x="202444" y="169259"/>
                  <a:pt x="207007" y="107880"/>
                  <a:pt x="150762" y="100870"/>
                </a:cubicBezTo>
                <a:cubicBezTo>
                  <a:pt x="102546" y="95945"/>
                  <a:pt x="87878" y="140751"/>
                  <a:pt x="87878" y="140751"/>
                </a:cubicBezTo>
                <a:cubicBezTo>
                  <a:pt x="87878" y="140751"/>
                  <a:pt x="73362" y="126787"/>
                  <a:pt x="53664" y="138189"/>
                </a:cubicBezTo>
                <a:cubicBezTo>
                  <a:pt x="36033" y="149076"/>
                  <a:pt x="39157" y="168993"/>
                  <a:pt x="39157" y="168993"/>
                </a:cubicBezTo>
                <a:cubicBezTo>
                  <a:pt x="39157" y="168993"/>
                  <a:pt x="0" y="176603"/>
                  <a:pt x="0" y="216513"/>
                </a:cubicBezTo>
                <a:cubicBezTo>
                  <a:pt x="1086" y="257061"/>
                  <a:pt x="42272" y="256051"/>
                  <a:pt x="42272" y="256051"/>
                </a:cubicBezTo>
                <a:lnTo>
                  <a:pt x="196320" y="256451"/>
                </a:lnTo>
                <a:cubicBezTo>
                  <a:pt x="196320" y="256451"/>
                  <a:pt x="233191" y="256889"/>
                  <a:pt x="239906" y="218894"/>
                </a:cubicBezTo>
                <a:cubicBezTo>
                  <a:pt x="242497" y="177432"/>
                  <a:pt x="202444" y="169259"/>
                  <a:pt x="202444" y="169259"/>
                </a:cubicBezTo>
                <a:close/>
              </a:path>
              <a:path h="304800" w="361950">
                <a:moveTo>
                  <a:pt x="308486" y="174822"/>
                </a:moveTo>
                <a:cubicBezTo>
                  <a:pt x="308486" y="135360"/>
                  <a:pt x="276511" y="103384"/>
                  <a:pt x="237049" y="103384"/>
                </a:cubicBezTo>
                <a:cubicBezTo>
                  <a:pt x="230372" y="103384"/>
                  <a:pt x="216179" y="105556"/>
                  <a:pt x="202178" y="112805"/>
                </a:cubicBezTo>
                <a:cubicBezTo>
                  <a:pt x="202178" y="112824"/>
                  <a:pt x="193424" y="118777"/>
                  <a:pt x="193424" y="118777"/>
                </a:cubicBezTo>
                <a:cubicBezTo>
                  <a:pt x="193424" y="118777"/>
                  <a:pt x="207283" y="131359"/>
                  <a:pt x="208474" y="164697"/>
                </a:cubicBezTo>
                <a:cubicBezTo>
                  <a:pt x="208474" y="165287"/>
                  <a:pt x="245183" y="174708"/>
                  <a:pt x="245183" y="212808"/>
                </a:cubicBezTo>
                <a:cubicBezTo>
                  <a:pt x="245183" y="239001"/>
                  <a:pt x="231277" y="246202"/>
                  <a:pt x="231277" y="246202"/>
                </a:cubicBezTo>
                <a:lnTo>
                  <a:pt x="237049" y="246259"/>
                </a:lnTo>
                <a:cubicBezTo>
                  <a:pt x="237049" y="246259"/>
                  <a:pt x="308486" y="231381"/>
                  <a:pt x="308486" y="174822"/>
                </a:cubicBezTo>
                <a:close/>
              </a:path>
              <a:path h="304800" w="361950">
                <a:moveTo>
                  <a:pt x="237049" y="53378"/>
                </a:moveTo>
                <a:lnTo>
                  <a:pt x="216960" y="93564"/>
                </a:lnTo>
                <a:lnTo>
                  <a:pt x="257146" y="93564"/>
                </a:lnTo>
                <a:lnTo>
                  <a:pt x="237049" y="53378"/>
                </a:lnTo>
                <a:close/>
              </a:path>
              <a:path h="304800" w="361950">
                <a:moveTo>
                  <a:pt x="322878" y="88687"/>
                </a:moveTo>
                <a:lnTo>
                  <a:pt x="280254" y="102889"/>
                </a:lnTo>
                <a:lnTo>
                  <a:pt x="308667" y="131302"/>
                </a:lnTo>
                <a:lnTo>
                  <a:pt x="322878" y="88687"/>
                </a:lnTo>
                <a:close/>
              </a:path>
              <a:path h="304800" w="361950">
                <a:moveTo>
                  <a:pt x="318011" y="195205"/>
                </a:moveTo>
                <a:lnTo>
                  <a:pt x="358197" y="175117"/>
                </a:lnTo>
                <a:lnTo>
                  <a:pt x="318011" y="155029"/>
                </a:lnTo>
                <a:lnTo>
                  <a:pt x="318011" y="195205"/>
                </a:lnTo>
                <a:close/>
              </a:path>
              <a:path h="304800" w="361950">
                <a:moveTo>
                  <a:pt x="280264" y="246745"/>
                </a:moveTo>
                <a:lnTo>
                  <a:pt x="322888" y="260947"/>
                </a:lnTo>
                <a:lnTo>
                  <a:pt x="308686" y="218323"/>
                </a:lnTo>
                <a:lnTo>
                  <a:pt x="280264" y="246745"/>
                </a:lnTo>
              </a:path>
            </a:pathLst>
          </a:custGeom>
          <a:solidFill>
            <a:srgbClr val="FAFBFB">
              <a:alpha val="100000"/>
            </a:srgbClr>
          </a:solidFill>
          <a:ln/>
        </p:spPr>
      </p:sp>
      <p:sp>
        <p:nvSpPr>
          <p:cNvPr name="Freeform 35" id="35"/>
          <p:cNvSpPr/>
          <p:nvPr/>
        </p:nvSpPr>
        <p:spPr>
          <a:xfrm rot="0">
            <a:off x="4385638" y="4139980"/>
            <a:ext cx="586311" cy="586311"/>
          </a:xfrm>
          <a:custGeom>
            <a:avLst/>
            <a:gdLst/>
            <a:ahLst/>
            <a:cxnLst/>
            <a:rect r="r" b="b" t="t" l="l"/>
            <a:pathLst>
              <a:path h="304800" w="333375">
                <a:moveTo>
                  <a:pt x="202444" y="162220"/>
                </a:moveTo>
                <a:cubicBezTo>
                  <a:pt x="202444" y="162220"/>
                  <a:pt x="207007" y="100841"/>
                  <a:pt x="150752" y="93840"/>
                </a:cubicBezTo>
                <a:cubicBezTo>
                  <a:pt x="102537" y="88916"/>
                  <a:pt x="87868" y="133721"/>
                  <a:pt x="87868" y="133721"/>
                </a:cubicBezTo>
                <a:cubicBezTo>
                  <a:pt x="87868" y="133721"/>
                  <a:pt x="73352" y="119758"/>
                  <a:pt x="53654" y="131159"/>
                </a:cubicBezTo>
                <a:cubicBezTo>
                  <a:pt x="36024" y="142046"/>
                  <a:pt x="39148" y="161963"/>
                  <a:pt x="39148" y="161963"/>
                </a:cubicBezTo>
                <a:cubicBezTo>
                  <a:pt x="39148" y="161963"/>
                  <a:pt x="0" y="169574"/>
                  <a:pt x="0" y="209493"/>
                </a:cubicBezTo>
                <a:cubicBezTo>
                  <a:pt x="1076" y="250031"/>
                  <a:pt x="42262" y="249022"/>
                  <a:pt x="42262" y="249022"/>
                </a:cubicBezTo>
                <a:lnTo>
                  <a:pt x="196310" y="249431"/>
                </a:lnTo>
                <a:cubicBezTo>
                  <a:pt x="196310" y="249431"/>
                  <a:pt x="233182" y="249860"/>
                  <a:pt x="239897" y="211874"/>
                </a:cubicBezTo>
                <a:cubicBezTo>
                  <a:pt x="242497" y="170412"/>
                  <a:pt x="202444" y="162220"/>
                  <a:pt x="202444" y="162220"/>
                </a:cubicBezTo>
                <a:close/>
              </a:path>
              <a:path h="304800" w="333375">
                <a:moveTo>
                  <a:pt x="297694" y="124130"/>
                </a:moveTo>
                <a:cubicBezTo>
                  <a:pt x="297694" y="124130"/>
                  <a:pt x="302257" y="62751"/>
                  <a:pt x="246012" y="55740"/>
                </a:cubicBezTo>
                <a:cubicBezTo>
                  <a:pt x="197796" y="50816"/>
                  <a:pt x="182537" y="96212"/>
                  <a:pt x="182537" y="96212"/>
                </a:cubicBezTo>
                <a:cubicBezTo>
                  <a:pt x="182537" y="96212"/>
                  <a:pt x="210626" y="112509"/>
                  <a:pt x="211817" y="156562"/>
                </a:cubicBezTo>
                <a:cubicBezTo>
                  <a:pt x="229676" y="161925"/>
                  <a:pt x="248707" y="176660"/>
                  <a:pt x="249307" y="211188"/>
                </a:cubicBezTo>
                <a:lnTo>
                  <a:pt x="291560" y="211341"/>
                </a:lnTo>
                <a:cubicBezTo>
                  <a:pt x="291560" y="211341"/>
                  <a:pt x="328432" y="211769"/>
                  <a:pt x="335147" y="173784"/>
                </a:cubicBezTo>
                <a:cubicBezTo>
                  <a:pt x="337747" y="132302"/>
                  <a:pt x="297694" y="124130"/>
                  <a:pt x="297694" y="124130"/>
                </a:cubicBezTo>
              </a:path>
            </a:pathLst>
          </a:custGeom>
          <a:solidFill>
            <a:srgbClr val="F4F6F6">
              <a:alpha val="100000"/>
            </a:srgbClr>
          </a:solidFill>
          <a:ln/>
        </p:spPr>
      </p:sp>
      <p:sp>
        <p:nvSpPr>
          <p:cNvPr name="Freeform 36" id="36"/>
          <p:cNvSpPr/>
          <p:nvPr/>
        </p:nvSpPr>
        <p:spPr>
          <a:xfrm rot="0">
            <a:off x="7187005" y="4139980"/>
            <a:ext cx="624654" cy="624654"/>
          </a:xfrm>
          <a:custGeom>
            <a:avLst/>
            <a:gdLst/>
            <a:ahLst/>
            <a:cxnLst/>
            <a:rect r="r" b="b" t="t" l="l"/>
            <a:pathLst>
              <a:path h="304800" w="323850">
                <a:moveTo>
                  <a:pt x="265490" y="266700"/>
                </a:moveTo>
                <a:cubicBezTo>
                  <a:pt x="265490" y="266700"/>
                  <a:pt x="318068" y="266757"/>
                  <a:pt x="325450" y="215313"/>
                </a:cubicBezTo>
                <a:cubicBezTo>
                  <a:pt x="328965" y="159058"/>
                  <a:pt x="274625" y="147971"/>
                  <a:pt x="274625" y="147971"/>
                </a:cubicBezTo>
                <a:cubicBezTo>
                  <a:pt x="274625" y="147971"/>
                  <a:pt x="280807" y="64694"/>
                  <a:pt x="204511" y="55197"/>
                </a:cubicBezTo>
                <a:cubicBezTo>
                  <a:pt x="139122" y="48520"/>
                  <a:pt x="119224" y="109290"/>
                  <a:pt x="119224" y="109290"/>
                </a:cubicBezTo>
                <a:cubicBezTo>
                  <a:pt x="119224" y="109290"/>
                  <a:pt x="99527" y="90354"/>
                  <a:pt x="72809" y="105823"/>
                </a:cubicBezTo>
                <a:cubicBezTo>
                  <a:pt x="48892" y="120587"/>
                  <a:pt x="53121" y="147618"/>
                  <a:pt x="53121" y="147618"/>
                </a:cubicBezTo>
                <a:cubicBezTo>
                  <a:pt x="53121" y="147618"/>
                  <a:pt x="0" y="157944"/>
                  <a:pt x="0" y="212084"/>
                </a:cubicBezTo>
                <a:cubicBezTo>
                  <a:pt x="1191" y="266157"/>
                  <a:pt x="57693" y="266700"/>
                  <a:pt x="57693" y="266662"/>
                </a:cubicBezTo>
              </a:path>
            </a:pathLst>
          </a:custGeom>
          <a:solidFill>
            <a:srgbClr val="F4F6F6">
              <a:alpha val="100000"/>
            </a:srgbClr>
          </a:solidFill>
          <a:ln/>
        </p:spPr>
      </p:sp>
      <p:sp>
        <p:nvSpPr>
          <p:cNvPr name="AutoShape 37" id="37"/>
          <p:cNvSpPr/>
          <p:nvPr/>
        </p:nvSpPr>
        <p:spPr>
          <a:xfrm rot="0">
            <a:off x="9012269" y="3277267"/>
            <a:ext cx="2483739" cy="345567"/>
          </a:xfrm>
          <a:prstGeom prst="roundRect">
            <a:avLst>
              <a:gd fmla="val 50000" name="adj"/>
            </a:avLst>
          </a:prstGeom>
          <a:solidFill>
            <a:schemeClr val="accent4">
              <a:alpha val="100000"/>
            </a:schemeClr>
          </a:solidFill>
          <a:ln/>
        </p:spPr>
      </p:sp>
      <p:sp>
        <p:nvSpPr>
          <p:cNvPr name="AutoShape 38" id="38"/>
          <p:cNvSpPr/>
          <p:nvPr/>
        </p:nvSpPr>
        <p:spPr>
          <a:xfrm rot="0">
            <a:off x="8991695" y="3803938"/>
            <a:ext cx="2483739" cy="345567"/>
          </a:xfrm>
          <a:prstGeom prst="roundRect">
            <a:avLst>
              <a:gd fmla="val 50000" name="adj"/>
            </a:avLst>
          </a:prstGeom>
          <a:solidFill>
            <a:schemeClr val="accent4">
              <a:alpha val="100000"/>
            </a:schemeClr>
          </a:solidFill>
          <a:ln/>
        </p:spPr>
      </p:sp>
      <p:sp>
        <p:nvSpPr>
          <p:cNvPr name="AutoShape 39" id="39"/>
          <p:cNvSpPr/>
          <p:nvPr/>
        </p:nvSpPr>
        <p:spPr>
          <a:xfrm rot="0">
            <a:off x="9012269" y="4344638"/>
            <a:ext cx="2483739" cy="345567"/>
          </a:xfrm>
          <a:prstGeom prst="roundRect">
            <a:avLst>
              <a:gd fmla="val 50000" name="adj"/>
            </a:avLst>
          </a:prstGeom>
          <a:solidFill>
            <a:schemeClr val="accent4">
              <a:alpha val="100000"/>
            </a:schemeClr>
          </a:solidFill>
          <a:ln/>
        </p:spPr>
      </p:sp>
      <p:sp>
        <p:nvSpPr>
          <p:cNvPr name="AutoShape 40" id="40"/>
          <p:cNvSpPr/>
          <p:nvPr/>
        </p:nvSpPr>
        <p:spPr>
          <a:xfrm rot="0">
            <a:off x="9010745" y="4878614"/>
            <a:ext cx="2483739" cy="345567"/>
          </a:xfrm>
          <a:prstGeom prst="roundRect">
            <a:avLst>
              <a:gd fmla="val 50000" name="adj"/>
            </a:avLst>
          </a:prstGeom>
          <a:solidFill>
            <a:schemeClr val="accent4">
              <a:alpha val="100000"/>
            </a:schemeClr>
          </a:solidFill>
          <a:ln/>
        </p:spPr>
      </p:sp>
      <p:sp>
        <p:nvSpPr>
          <p:cNvPr name="TextBox 41" id="41"/>
          <p:cNvSpPr txBox="true"/>
          <p:nvPr/>
        </p:nvSpPr>
        <p:spPr>
          <a:xfrm rot="0">
            <a:off x="9391364" y="3327845"/>
            <a:ext cx="1906905" cy="2628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1200">
                <a:solidFill>
                  <a:srgbClr val="FDFBFB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职责分工明确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9381839" y="3835432"/>
            <a:ext cx="1906905" cy="3009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200">
                <a:solidFill>
                  <a:srgbClr val="FDFCFC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任务排序合理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9391364" y="4406946"/>
            <a:ext cx="1906905" cy="2628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1200">
                <a:solidFill>
                  <a:srgbClr val="F6F4F4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团队协作强化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9410414" y="4907756"/>
            <a:ext cx="1906905" cy="3009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200">
                <a:solidFill>
                  <a:srgbClr val="FBFBFB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动态调整进度</a:t>
            </a:r>
          </a:p>
        </p:txBody>
      </p:sp>
      <p:sp>
        <p:nvSpPr>
          <p:cNvPr name="AutoShape 45" id="45"/>
          <p:cNvSpPr/>
          <p:nvPr/>
        </p:nvSpPr>
        <p:spPr>
          <a:xfrm rot="0">
            <a:off x="9077420" y="3334417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46" id="46"/>
          <p:cNvSpPr/>
          <p:nvPr/>
        </p:nvSpPr>
        <p:spPr>
          <a:xfrm rot="2700000">
            <a:off x="9176004" y="3383375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4">
                <a:alpha val="100000"/>
              </a:schemeClr>
            </a:solidFill>
            <a:prstDash val="solid"/>
          </a:ln>
        </p:spPr>
      </p:sp>
      <p:sp>
        <p:nvSpPr>
          <p:cNvPr name="AutoShape 47" id="47"/>
          <p:cNvSpPr/>
          <p:nvPr/>
        </p:nvSpPr>
        <p:spPr>
          <a:xfrm rot="0">
            <a:off x="9058370" y="3849848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48" id="48"/>
          <p:cNvSpPr/>
          <p:nvPr/>
        </p:nvSpPr>
        <p:spPr>
          <a:xfrm rot="2700000">
            <a:off x="9147429" y="3911155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4">
                <a:alpha val="100000"/>
              </a:schemeClr>
            </a:solidFill>
            <a:prstDash val="solid"/>
          </a:ln>
        </p:spPr>
      </p:sp>
      <p:sp>
        <p:nvSpPr>
          <p:cNvPr name="AutoShape 49" id="49"/>
          <p:cNvSpPr/>
          <p:nvPr/>
        </p:nvSpPr>
        <p:spPr>
          <a:xfrm rot="0">
            <a:off x="9080278" y="4387120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50" id="50"/>
          <p:cNvSpPr/>
          <p:nvPr/>
        </p:nvSpPr>
        <p:spPr>
          <a:xfrm rot="2700000">
            <a:off x="9176004" y="4439031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4">
                <a:alpha val="100000"/>
              </a:schemeClr>
            </a:solidFill>
            <a:prstDash val="solid"/>
          </a:ln>
        </p:spPr>
      </p:sp>
      <p:sp>
        <p:nvSpPr>
          <p:cNvPr name="AutoShape 51" id="51"/>
          <p:cNvSpPr/>
          <p:nvPr/>
        </p:nvSpPr>
        <p:spPr>
          <a:xfrm rot="0">
            <a:off x="9080278" y="4929854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52" id="52"/>
          <p:cNvSpPr/>
          <p:nvPr/>
        </p:nvSpPr>
        <p:spPr>
          <a:xfrm rot="2700000">
            <a:off x="9176004" y="4981670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4">
                <a:alpha val="100000"/>
              </a:schemeClr>
            </a:solidFill>
            <a:prstDash val="solid"/>
          </a:ln>
        </p:spPr>
      </p:sp>
      <p:sp>
        <p:nvSpPr>
          <p:cNvPr name="AutoShape 53" id="53"/>
          <p:cNvSpPr/>
          <p:nvPr/>
        </p:nvSpPr>
        <p:spPr>
          <a:xfrm rot="0">
            <a:off x="566166" y="3277267"/>
            <a:ext cx="2483739" cy="345567"/>
          </a:xfrm>
          <a:prstGeom prst="roundRect">
            <a:avLst>
              <a:gd fmla="val 50000" name="adj"/>
            </a:avLst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AutoShape 54" id="54"/>
          <p:cNvSpPr/>
          <p:nvPr/>
        </p:nvSpPr>
        <p:spPr>
          <a:xfrm rot="0">
            <a:off x="566166" y="3813463"/>
            <a:ext cx="2483739" cy="345567"/>
          </a:xfrm>
          <a:prstGeom prst="roundRect">
            <a:avLst>
              <a:gd fmla="val 50000" name="adj"/>
            </a:avLst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AutoShape 55" id="55"/>
          <p:cNvSpPr/>
          <p:nvPr/>
        </p:nvSpPr>
        <p:spPr>
          <a:xfrm rot="0">
            <a:off x="566166" y="4340038"/>
            <a:ext cx="2483739" cy="345567"/>
          </a:xfrm>
          <a:prstGeom prst="roundRect">
            <a:avLst>
              <a:gd fmla="val 50000" name="adj"/>
            </a:avLst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AutoShape 56" id="56"/>
          <p:cNvSpPr/>
          <p:nvPr/>
        </p:nvSpPr>
        <p:spPr>
          <a:xfrm rot="0">
            <a:off x="566166" y="4888139"/>
            <a:ext cx="2483739" cy="345567"/>
          </a:xfrm>
          <a:prstGeom prst="roundRect">
            <a:avLst>
              <a:gd fmla="val 50000" name="adj"/>
            </a:avLst>
          </a:prstGeom>
          <a:solidFill>
            <a:schemeClr val="accent2">
              <a:alpha val="100000"/>
            </a:schemeClr>
          </a:solidFill>
          <a:ln/>
        </p:spPr>
      </p:sp>
      <p:sp>
        <p:nvSpPr>
          <p:cNvPr name="TextBox 57" id="57"/>
          <p:cNvSpPr txBox="true"/>
          <p:nvPr/>
        </p:nvSpPr>
        <p:spPr>
          <a:xfrm rot="0">
            <a:off x="968216" y="3327845"/>
            <a:ext cx="2081689" cy="272415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1200">
                <a:solidFill>
                  <a:srgbClr val="F9F8F8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逐级分解目标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962168" y="3838990"/>
            <a:ext cx="2087737" cy="3009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200">
                <a:solidFill>
                  <a:srgbClr val="FBF9F9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落实具体任务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968216" y="4387596"/>
            <a:ext cx="2081689" cy="272415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1200">
                <a:solidFill>
                  <a:srgbClr val="FFFCFC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资源调配优化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968216" y="4907756"/>
            <a:ext cx="2034207" cy="300990"/>
          </a:xfrm>
          <a:prstGeom prst="rect">
            <a:avLst/>
          </a:prstGeom>
          <a:noFill/>
          <a:ln/>
        </p:spPr>
        <p:txBody>
          <a:bodyPr anchor="t" rtlCol="false" lIns="91440" rIns="91440" tIns="45720" bIns="45720" anchorCtr="false" vert="horz"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200">
                <a:solidFill>
                  <a:srgbClr val="FDFBFB">
                    <a:alpha val="100000"/>
                  </a:srgbClr>
                </a:solidFill>
                <a:latin typeface="OPPOSans M"/>
                <a:ea typeface="OPPOSans M"/>
                <a:cs typeface="OPPOSans M"/>
              </a:rPr>
              <a:t>风险预防机制</a:t>
            </a:r>
          </a:p>
        </p:txBody>
      </p:sp>
      <p:sp>
        <p:nvSpPr>
          <p:cNvPr name="AutoShape 61" id="61"/>
          <p:cNvSpPr/>
          <p:nvPr/>
        </p:nvSpPr>
        <p:spPr>
          <a:xfrm rot="0">
            <a:off x="637985" y="3331464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  <p:txBody>
          <a:bodyPr anchor="t" rtlCol="false" tIns="45720" lIns="91440" bIns="45720" rIns="91440" anchorCtr="false" vert="horz" wrap="square">
            <a:normAutofit/>
          </a:bodyPr>
          <a:lstStyle/>
          <a:p>
            <a:pPr algn="l">
              <a:lnSpc>
                <a:spcPct val="100000"/>
              </a:lnSpc>
              <a:spcBef>
                <a:spcPts val="375"/>
              </a:spcBef>
              <a:defRPr/>
            </a:pPr>
            <a:r>
              <a:rPr lang="en-US" sz="90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/>
            </a:r>
            <a:endParaRPr lang="en-US" sz="1100"/>
          </a:p>
        </p:txBody>
      </p:sp>
      <p:sp>
        <p:nvSpPr>
          <p:cNvPr name="Freeform 62" id="62"/>
          <p:cNvSpPr/>
          <p:nvPr/>
        </p:nvSpPr>
        <p:spPr>
          <a:xfrm rot="2700000">
            <a:off x="733711" y="3383375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2">
                <a:alpha val="100000"/>
              </a:schemeClr>
            </a:solidFill>
            <a:prstDash val="solid"/>
          </a:ln>
        </p:spPr>
      </p:sp>
      <p:sp>
        <p:nvSpPr>
          <p:cNvPr name="AutoShape 63" id="63"/>
          <p:cNvSpPr/>
          <p:nvPr/>
        </p:nvSpPr>
        <p:spPr>
          <a:xfrm rot="0">
            <a:off x="637985" y="3859339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64" id="64"/>
          <p:cNvSpPr/>
          <p:nvPr/>
        </p:nvSpPr>
        <p:spPr>
          <a:xfrm rot="2700000">
            <a:off x="733711" y="3911155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2">
                <a:alpha val="100000"/>
              </a:schemeClr>
            </a:solidFill>
            <a:prstDash val="solid"/>
          </a:ln>
        </p:spPr>
      </p:sp>
      <p:sp>
        <p:nvSpPr>
          <p:cNvPr name="AutoShape 65" id="65"/>
          <p:cNvSpPr/>
          <p:nvPr/>
        </p:nvSpPr>
        <p:spPr>
          <a:xfrm rot="0">
            <a:off x="637985" y="4387120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66" id="66"/>
          <p:cNvSpPr/>
          <p:nvPr/>
        </p:nvSpPr>
        <p:spPr>
          <a:xfrm rot="2700000">
            <a:off x="733711" y="4439031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2">
                <a:alpha val="100000"/>
              </a:schemeClr>
            </a:solidFill>
            <a:prstDash val="solid"/>
          </a:ln>
        </p:spPr>
      </p:sp>
      <p:sp>
        <p:nvSpPr>
          <p:cNvPr name="AutoShape 67" id="67"/>
          <p:cNvSpPr/>
          <p:nvPr/>
        </p:nvSpPr>
        <p:spPr>
          <a:xfrm rot="0">
            <a:off x="637985" y="4929854"/>
            <a:ext cx="252031" cy="252031"/>
          </a:xfrm>
          <a:prstGeom prst="ellipse">
            <a:avLst/>
          </a:prstGeom>
          <a:solidFill>
            <a:srgbClr val="FFFFFF">
              <a:alpha val="100000"/>
            </a:srgbClr>
          </a:solidFill>
          <a:ln/>
        </p:spPr>
      </p:sp>
      <p:sp>
        <p:nvSpPr>
          <p:cNvPr name="Freeform 68" id="68"/>
          <p:cNvSpPr/>
          <p:nvPr/>
        </p:nvSpPr>
        <p:spPr>
          <a:xfrm rot="2700000">
            <a:off x="733711" y="4981670"/>
            <a:ext cx="65818" cy="112871"/>
          </a:xfrm>
          <a:custGeom>
            <a:avLst/>
            <a:gdLst/>
            <a:ahLst/>
            <a:cxnLst/>
            <a:rect r="r" b="b" t="t" l="l"/>
            <a:pathLst>
              <a:path h="415436" w="218174">
                <a:moveTo>
                  <a:pt x="218174" y="0"/>
                </a:moveTo>
                <a:lnTo>
                  <a:pt x="218174" y="415436"/>
                </a:lnTo>
                <a:lnTo>
                  <a:pt x="0" y="415436"/>
                </a:lnTo>
              </a:path>
            </a:pathLst>
          </a:custGeom>
          <a:noFill/>
          <a:ln w="38100">
            <a:solidFill>
              <a:schemeClr val="accent2">
                <a:alpha val="100000"/>
              </a:schemeClr>
            </a:solidFill>
            <a:prstDash val="solid"/>
          </a:ln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571585" y="1029917"/>
            <a:ext cx="8686800" cy="13430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b="true" sz="8475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02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97052" y="2763839"/>
            <a:ext cx="8024317" cy="187261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b="true" sz="4575">
                <a:solidFill>
                  <a:srgbClr val="FFFFFF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绿色建筑技术选型及策略制定</a:t>
            </a:r>
          </a:p>
        </p:txBody>
      </p:sp>
      <p:sp>
        <p:nvSpPr>
          <p:cNvPr name="Freeform 4" id="4"/>
          <p:cNvSpPr/>
          <p:nvPr/>
        </p:nvSpPr>
        <p:spPr>
          <a:xfrm rot="0">
            <a:off x="3033917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TextBox 5" id="5"/>
          <p:cNvSpPr txBox="true"/>
          <p:nvPr/>
        </p:nvSpPr>
        <p:spPr>
          <a:xfrm rot="0">
            <a:off x="1097052" y="5602490"/>
            <a:ext cx="3105150" cy="466725"/>
          </a:xfrm>
          <a:prstGeom prst="rect">
            <a:avLst/>
          </a:prstGeom>
          <a:ln/>
        </p:spPr>
        <p:txBody>
          <a:bodyPr anchor="t" rtlCol="false" lIns="114300" rIns="114300" tIns="57150" bIns="57150" anchorCtr="false" vert="horz" wrap="square">
            <a:spAutoFit/>
          </a:bodyPr>
          <a:lstStyle/>
          <a:p>
            <a:pPr>
              <a:lnSpc>
                <a:spcPct val="77000"/>
              </a:lnSpc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Chapter</a:t>
            </a:r>
          </a:p>
        </p:txBody>
      </p:sp>
      <p:cxnSp>
        <p:nvCxnSpPr>
          <p:cNvPr name="Connector 6" id="6"/>
          <p:cNvCxnSpPr/>
          <p:nvPr/>
        </p:nvCxnSpPr>
        <p:spPr>
          <a:xfrm>
            <a:off x="3377035" y="5849950"/>
            <a:ext cx="8820012" cy="0"/>
          </a:xfrm>
          <a:prstGeom prst="line">
            <a:avLst/>
          </a:prstGeom>
          <a:ln w="9525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name="Freeform 7" id="7"/>
          <p:cNvSpPr/>
          <p:nvPr/>
        </p:nvSpPr>
        <p:spPr>
          <a:xfrm rot="0">
            <a:off x="286235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Freeform 8" id="8"/>
          <p:cNvSpPr/>
          <p:nvPr/>
        </p:nvSpPr>
        <p:spPr>
          <a:xfrm rot="0">
            <a:off x="2690798" y="5678391"/>
            <a:ext cx="343119" cy="343119"/>
          </a:xfrm>
          <a:custGeom>
            <a:avLst/>
            <a:gdLst/>
            <a:ahLst/>
            <a:cxnLst/>
            <a:rect r="r" b="b" t="t" l="l"/>
            <a:pathLst>
              <a:path h="1905000" w="1905000">
                <a:moveTo>
                  <a:pt x="0" y="0"/>
                </a:moveTo>
                <a:lnTo>
                  <a:pt x="762000" y="0"/>
                </a:lnTo>
                <a:lnTo>
                  <a:pt x="1905000" y="952500"/>
                </a:lnTo>
                <a:lnTo>
                  <a:pt x="762000" y="1905000"/>
                </a:lnTo>
                <a:lnTo>
                  <a:pt x="0" y="1905000"/>
                </a:lnTo>
                <a:lnTo>
                  <a:pt x="1143000" y="952500"/>
                </a:lnTo>
                <a:lnTo>
                  <a:pt x="0" y="0"/>
                </a:lnTo>
              </a:path>
            </a:pathLst>
          </a:custGeom>
          <a:solidFill>
            <a:schemeClr val="accent1">
              <a:alpha val="100000"/>
            </a:schemeClr>
          </a:solidFill>
          <a:ln/>
        </p:spPr>
      </p:sp>
      <p:sp>
        <p:nvSpPr>
          <p:cNvPr name="AutoShape 9" id="9"/>
          <p:cNvSpPr/>
          <p:nvPr/>
        </p:nvSpPr>
        <p:spPr>
          <a:xfrm rot="0">
            <a:off x="1097052" y="1098977"/>
            <a:ext cx="1335306" cy="1335306"/>
          </a:xfrm>
          <a:prstGeom prst="roundRect">
            <a:avLst>
              <a:gd fmla="val 8841" name="adj"/>
            </a:avLst>
          </a:prstGeom>
          <a:gradFill>
            <a:gsLst>
              <a:gs pos="0">
                <a:schemeClr val="accent1">
                  <a:alpha val="100000"/>
                  <a:lumMod val="85000"/>
                </a:schemeClr>
              </a:gs>
              <a:gs pos="100000">
                <a:schemeClr val="accent1">
                  <a:alpha val="100000"/>
                </a:schemeClr>
              </a:gs>
            </a:gsLst>
            <a:lin ang="2700000"/>
          </a:gradFill>
          <a:ln/>
          <a:effectLst>
            <a:outerShdw dir="2700000" blurRad="203200" dist="101600">
              <a:srgbClr val="000000">
                <a:alpha val="30000"/>
              </a:srgbClr>
            </a:outerShdw>
          </a:effectLst>
        </p:spPr>
      </p:sp>
      <p:grpSp>
        <p:nvGrpSpPr>
          <p:cNvPr name="Group 10" id="10"/>
          <p:cNvGrpSpPr/>
          <p:nvPr/>
        </p:nvGrpSpPr>
        <p:grpSpPr>
          <a:xfrm rot="0">
            <a:off x="1133886" y="1135811"/>
            <a:ext cx="1261638" cy="1261638"/>
            <a:chOff x="1133886" y="1135811"/>
            <a:chExt cx="1261638" cy="1261638"/>
          </a:xfrm>
        </p:grpSpPr>
        <p:sp>
          <p:nvSpPr>
            <p:cNvPr name="Freeform 11" id="11"/>
            <p:cNvSpPr/>
            <p:nvPr/>
          </p:nvSpPr>
          <p:spPr>
            <a:xfrm rot="0">
              <a:off x="1133886" y="1135811"/>
              <a:ext cx="1261638" cy="1261638"/>
            </a:xfrm>
            <a:custGeom>
              <a:avLst/>
              <a:gdLst/>
              <a:ahLst/>
              <a:cxnLst/>
              <a:rect r="r" b="b" t="t" l="l"/>
              <a:pathLst>
                <a:path h="1625022" w="1625021">
                  <a:moveTo>
                    <a:pt x="247132" y="108611"/>
                  </a:moveTo>
                  <a:cubicBezTo>
                    <a:pt x="173259" y="108611"/>
                    <a:pt x="113373" y="168497"/>
                    <a:pt x="113373" y="242370"/>
                  </a:cubicBezTo>
                  <a:lnTo>
                    <a:pt x="113373" y="1373126"/>
                  </a:lnTo>
                  <a:cubicBezTo>
                    <a:pt x="113373" y="1446999"/>
                    <a:pt x="173259" y="1506885"/>
                    <a:pt x="247132" y="1506885"/>
                  </a:cubicBezTo>
                  <a:lnTo>
                    <a:pt x="1377888" y="1506885"/>
                  </a:lnTo>
                  <a:cubicBezTo>
                    <a:pt x="1451761" y="1506885"/>
                    <a:pt x="1511647" y="1446999"/>
                    <a:pt x="1511647" y="1373126"/>
                  </a:cubicBezTo>
                  <a:lnTo>
                    <a:pt x="1511647" y="242370"/>
                  </a:lnTo>
                  <a:cubicBezTo>
                    <a:pt x="1511647" y="168497"/>
                    <a:pt x="1451761" y="108611"/>
                    <a:pt x="1377888" y="108611"/>
                  </a:cubicBezTo>
                  <a:close/>
                </a:path>
                <a:path h="1625022" w="1625021">
                  <a:moveTo>
                    <a:pt x="143668" y="0"/>
                  </a:moveTo>
                  <a:lnTo>
                    <a:pt x="1481353" y="0"/>
                  </a:lnTo>
                  <a:cubicBezTo>
                    <a:pt x="1560699" y="0"/>
                    <a:pt x="1625021" y="64322"/>
                    <a:pt x="1625021" y="143668"/>
                  </a:cubicBezTo>
                  <a:lnTo>
                    <a:pt x="1625021" y="1481354"/>
                  </a:lnTo>
                  <a:cubicBezTo>
                    <a:pt x="1625021" y="1560700"/>
                    <a:pt x="1560699" y="1625022"/>
                    <a:pt x="1481353" y="1625022"/>
                  </a:cubicBezTo>
                  <a:lnTo>
                    <a:pt x="143668" y="1625022"/>
                  </a:lnTo>
                  <a:cubicBezTo>
                    <a:pt x="64322" y="1625022"/>
                    <a:pt x="0" y="1560700"/>
                    <a:pt x="0" y="1481354"/>
                  </a:cubicBezTo>
                  <a:lnTo>
                    <a:pt x="0" y="143668"/>
                  </a:lnTo>
                  <a:cubicBezTo>
                    <a:pt x="0" y="64322"/>
                    <a:pt x="64322" y="0"/>
                    <a:pt x="143668" y="0"/>
                  </a:cubicBezTo>
                </a:path>
              </a:pathLst>
            </a:custGeom>
            <a:solidFill>
              <a:schemeClr val="accent1">
                <a:alpha val="100000"/>
                <a:lumMod val="95000"/>
              </a:schemeClr>
            </a:solidFill>
            <a:ln/>
          </p:spPr>
        </p:sp>
        <p:sp>
          <p:nvSpPr>
            <p:cNvPr name="AutoShape 12" id="12"/>
            <p:cNvSpPr/>
            <p:nvPr/>
          </p:nvSpPr>
          <p:spPr>
            <a:xfrm rot="0">
              <a:off x="1133886" y="1135811"/>
              <a:ext cx="1261638" cy="1261638"/>
            </a:xfrm>
            <a:prstGeom prst="roundRect">
              <a:avLst>
                <a:gd fmla="val 8841" name="adj"/>
              </a:avLst>
            </a:prstGeom>
            <a:noFill/>
            <a:ln/>
          </p:spPr>
        </p:sp>
        <p:sp>
          <p:nvSpPr>
            <p:cNvPr name="AutoShape 13" id="13"/>
            <p:cNvSpPr/>
            <p:nvPr/>
          </p:nvSpPr>
          <p:spPr>
            <a:xfrm rot="0">
              <a:off x="1221928" y="1223852"/>
              <a:ext cx="1085633" cy="1085633"/>
            </a:xfrm>
            <a:prstGeom prst="roundRect">
              <a:avLst>
                <a:gd fmla="val 9566" name="adj"/>
              </a:avLst>
            </a:prstGeom>
            <a:noFill/>
            <a:ln/>
          </p:spPr>
        </p:sp>
      </p:grpSp>
      <p:sp>
        <p:nvSpPr>
          <p:cNvPr name="Freeform 14" id="14"/>
          <p:cNvSpPr/>
          <p:nvPr/>
        </p:nvSpPr>
        <p:spPr>
          <a:xfrm rot="0">
            <a:off x="1342916" y="1576096"/>
            <a:ext cx="843579" cy="577491"/>
          </a:xfrm>
          <a:custGeom>
            <a:avLst/>
            <a:gdLst/>
            <a:ahLst/>
            <a:cxnLst/>
            <a:rect r="r" b="b" t="t" l="l"/>
            <a:pathLst>
              <a:path h="2131" w="3113">
                <a:moveTo>
                  <a:pt x="3057" y="497"/>
                </a:moveTo>
                <a:cubicBezTo>
                  <a:pt x="1582" y="5"/>
                  <a:pt x="1582" y="5"/>
                  <a:pt x="1582" y="5"/>
                </a:cubicBezTo>
                <a:cubicBezTo>
                  <a:pt x="1565" y="0"/>
                  <a:pt x="1547" y="0"/>
                  <a:pt x="1531" y="5"/>
                </a:cubicBezTo>
                <a:cubicBezTo>
                  <a:pt x="56" y="497"/>
                  <a:pt x="56" y="497"/>
                  <a:pt x="56" y="497"/>
                </a:cubicBezTo>
                <a:cubicBezTo>
                  <a:pt x="23" y="508"/>
                  <a:pt x="0" y="539"/>
                  <a:pt x="0" y="574"/>
                </a:cubicBezTo>
                <a:cubicBezTo>
                  <a:pt x="0" y="610"/>
                  <a:pt x="23" y="641"/>
                  <a:pt x="56" y="652"/>
                </a:cubicBezTo>
                <a:cubicBezTo>
                  <a:pt x="492" y="797"/>
                  <a:pt x="492" y="797"/>
                  <a:pt x="492" y="797"/>
                </a:cubicBezTo>
                <a:cubicBezTo>
                  <a:pt x="492" y="1230"/>
                  <a:pt x="492" y="1230"/>
                  <a:pt x="492" y="1230"/>
                </a:cubicBezTo>
                <a:cubicBezTo>
                  <a:pt x="492" y="1252"/>
                  <a:pt x="500" y="1272"/>
                  <a:pt x="515" y="1288"/>
                </a:cubicBezTo>
                <a:cubicBezTo>
                  <a:pt x="530" y="1302"/>
                  <a:pt x="875" y="1639"/>
                  <a:pt x="1556" y="1639"/>
                </a:cubicBezTo>
                <a:cubicBezTo>
                  <a:pt x="1804" y="1639"/>
                  <a:pt x="2036" y="1595"/>
                  <a:pt x="2244" y="1507"/>
                </a:cubicBezTo>
                <a:cubicBezTo>
                  <a:pt x="2285" y="1489"/>
                  <a:pt x="2305" y="1441"/>
                  <a:pt x="2287" y="1399"/>
                </a:cubicBezTo>
                <a:cubicBezTo>
                  <a:pt x="2270" y="1358"/>
                  <a:pt x="2222" y="1338"/>
                  <a:pt x="2180" y="1356"/>
                </a:cubicBezTo>
                <a:cubicBezTo>
                  <a:pt x="1992" y="1435"/>
                  <a:pt x="1782" y="1475"/>
                  <a:pt x="1557" y="1475"/>
                </a:cubicBezTo>
                <a:cubicBezTo>
                  <a:pt x="1238" y="1475"/>
                  <a:pt x="1004" y="1393"/>
                  <a:pt x="863" y="1324"/>
                </a:cubicBezTo>
                <a:cubicBezTo>
                  <a:pt x="759" y="1272"/>
                  <a:pt x="689" y="1221"/>
                  <a:pt x="656" y="1193"/>
                </a:cubicBezTo>
                <a:cubicBezTo>
                  <a:pt x="656" y="852"/>
                  <a:pt x="656" y="852"/>
                  <a:pt x="656" y="852"/>
                </a:cubicBezTo>
                <a:cubicBezTo>
                  <a:pt x="1531" y="1144"/>
                  <a:pt x="1531" y="1144"/>
                  <a:pt x="1531" y="1144"/>
                </a:cubicBezTo>
                <a:cubicBezTo>
                  <a:pt x="1539" y="1146"/>
                  <a:pt x="1548" y="1148"/>
                  <a:pt x="1557" y="1148"/>
                </a:cubicBezTo>
                <a:cubicBezTo>
                  <a:pt x="1565" y="1148"/>
                  <a:pt x="1574" y="1146"/>
                  <a:pt x="1583" y="1144"/>
                </a:cubicBezTo>
                <a:cubicBezTo>
                  <a:pt x="2458" y="852"/>
                  <a:pt x="2458" y="852"/>
                  <a:pt x="2458" y="852"/>
                </a:cubicBezTo>
                <a:cubicBezTo>
                  <a:pt x="2458" y="998"/>
                  <a:pt x="2458" y="998"/>
                  <a:pt x="2458" y="998"/>
                </a:cubicBezTo>
                <a:cubicBezTo>
                  <a:pt x="2362" y="1032"/>
                  <a:pt x="2294" y="1123"/>
                  <a:pt x="2294" y="1230"/>
                </a:cubicBezTo>
                <a:cubicBezTo>
                  <a:pt x="2294" y="1330"/>
                  <a:pt x="2354" y="1416"/>
                  <a:pt x="2440" y="1454"/>
                </a:cubicBezTo>
                <a:cubicBezTo>
                  <a:pt x="2296" y="2029"/>
                  <a:pt x="2296" y="2029"/>
                  <a:pt x="2296" y="2029"/>
                </a:cubicBezTo>
                <a:cubicBezTo>
                  <a:pt x="2290" y="2053"/>
                  <a:pt x="2296" y="2080"/>
                  <a:pt x="2311" y="2099"/>
                </a:cubicBezTo>
                <a:cubicBezTo>
                  <a:pt x="2327" y="2119"/>
                  <a:pt x="2351" y="2131"/>
                  <a:pt x="2376" y="2131"/>
                </a:cubicBezTo>
                <a:cubicBezTo>
                  <a:pt x="2704" y="2131"/>
                  <a:pt x="2704" y="2131"/>
                  <a:pt x="2704" y="2131"/>
                </a:cubicBezTo>
                <a:cubicBezTo>
                  <a:pt x="2729" y="2131"/>
                  <a:pt x="2753" y="2119"/>
                  <a:pt x="2768" y="2099"/>
                </a:cubicBezTo>
                <a:cubicBezTo>
                  <a:pt x="2784" y="2080"/>
                  <a:pt x="2789" y="2053"/>
                  <a:pt x="2783" y="2029"/>
                </a:cubicBezTo>
                <a:cubicBezTo>
                  <a:pt x="2639" y="1454"/>
                  <a:pt x="2639" y="1454"/>
                  <a:pt x="2639" y="1454"/>
                </a:cubicBezTo>
                <a:cubicBezTo>
                  <a:pt x="2725" y="1416"/>
                  <a:pt x="2785" y="1330"/>
                  <a:pt x="2785" y="1230"/>
                </a:cubicBezTo>
                <a:cubicBezTo>
                  <a:pt x="2785" y="1123"/>
                  <a:pt x="2717" y="1032"/>
                  <a:pt x="2622" y="998"/>
                </a:cubicBezTo>
                <a:cubicBezTo>
                  <a:pt x="2622" y="797"/>
                  <a:pt x="2622" y="797"/>
                  <a:pt x="2622" y="797"/>
                </a:cubicBezTo>
                <a:cubicBezTo>
                  <a:pt x="3057" y="652"/>
                  <a:pt x="3057" y="652"/>
                  <a:pt x="3057" y="652"/>
                </a:cubicBezTo>
                <a:cubicBezTo>
                  <a:pt x="3091" y="641"/>
                  <a:pt x="3113" y="610"/>
                  <a:pt x="3113" y="574"/>
                </a:cubicBezTo>
                <a:cubicBezTo>
                  <a:pt x="3113" y="539"/>
                  <a:pt x="3091" y="508"/>
                  <a:pt x="3057" y="497"/>
                </a:cubicBezTo>
                <a:close/>
              </a:path>
              <a:path h="2131" w="3113">
                <a:moveTo>
                  <a:pt x="2540" y="1148"/>
                </a:moveTo>
                <a:cubicBezTo>
                  <a:pt x="2585" y="1148"/>
                  <a:pt x="2621" y="1184"/>
                  <a:pt x="2621" y="1230"/>
                </a:cubicBezTo>
                <a:cubicBezTo>
                  <a:pt x="2621" y="1275"/>
                  <a:pt x="2585" y="1312"/>
                  <a:pt x="2540" y="1312"/>
                </a:cubicBezTo>
                <a:cubicBezTo>
                  <a:pt x="2494" y="1312"/>
                  <a:pt x="2458" y="1275"/>
                  <a:pt x="2458" y="1230"/>
                </a:cubicBezTo>
                <a:cubicBezTo>
                  <a:pt x="2458" y="1184"/>
                  <a:pt x="2494" y="1148"/>
                  <a:pt x="2540" y="1148"/>
                </a:cubicBezTo>
                <a:close/>
              </a:path>
              <a:path h="2131" w="3113">
                <a:moveTo>
                  <a:pt x="2481" y="1967"/>
                </a:moveTo>
                <a:cubicBezTo>
                  <a:pt x="2540" y="1731"/>
                  <a:pt x="2540" y="1731"/>
                  <a:pt x="2540" y="1731"/>
                </a:cubicBezTo>
                <a:cubicBezTo>
                  <a:pt x="2599" y="1967"/>
                  <a:pt x="2599" y="1967"/>
                  <a:pt x="2599" y="1967"/>
                </a:cubicBezTo>
                <a:cubicBezTo>
                  <a:pt x="2481" y="1967"/>
                  <a:pt x="2481" y="1967"/>
                  <a:pt x="2481" y="1967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1570" y="493"/>
                  <a:pt x="1570" y="493"/>
                  <a:pt x="1570" y="493"/>
                </a:cubicBezTo>
                <a:cubicBezTo>
                  <a:pt x="1525" y="486"/>
                  <a:pt x="1483" y="516"/>
                  <a:pt x="1476" y="561"/>
                </a:cubicBezTo>
                <a:cubicBezTo>
                  <a:pt x="1469" y="605"/>
                  <a:pt x="1499" y="648"/>
                  <a:pt x="1543" y="655"/>
                </a:cubicBezTo>
                <a:cubicBezTo>
                  <a:pt x="2201" y="765"/>
                  <a:pt x="2201" y="765"/>
                  <a:pt x="2201" y="765"/>
                </a:cubicBezTo>
                <a:cubicBezTo>
                  <a:pt x="1557" y="979"/>
                  <a:pt x="1557" y="979"/>
                  <a:pt x="1557" y="979"/>
                </a:cubicBezTo>
                <a:cubicBezTo>
                  <a:pt x="341" y="574"/>
                  <a:pt x="341" y="574"/>
                  <a:pt x="341" y="574"/>
                </a:cubicBezTo>
                <a:cubicBezTo>
                  <a:pt x="1557" y="169"/>
                  <a:pt x="1557" y="169"/>
                  <a:pt x="1557" y="169"/>
                </a:cubicBezTo>
                <a:cubicBezTo>
                  <a:pt x="2772" y="574"/>
                  <a:pt x="2772" y="574"/>
                  <a:pt x="2772" y="574"/>
                </a:cubicBezTo>
                <a:cubicBezTo>
                  <a:pt x="2533" y="654"/>
                  <a:pt x="2533" y="654"/>
                  <a:pt x="2533" y="654"/>
                </a:cubicBezTo>
                <a:close/>
              </a:path>
              <a:path h="2131" w="3113">
                <a:moveTo>
                  <a:pt x="2533" y="654"/>
                </a:moveTo>
                <a:cubicBezTo>
                  <a:pt x="2533" y="654"/>
                  <a:pt x="2533" y="654"/>
                  <a:pt x="2533" y="654"/>
                </a:cubicBezTo>
              </a:path>
            </a:pathLst>
          </a:custGeom>
          <a:solidFill>
            <a:srgbClr val="FFFFFF">
              <a:alpha val="100000"/>
            </a:srgbClr>
          </a:solidFill>
          <a:ln/>
        </p:spPr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true">
          <a:blip r:embed="rId2">
            <a:alphaModFix amt="100000"/>
          </a:blip>
          <a:srcRect/>
          <a:stretch>
            <a:fillRect b="0" t="0" l="0" r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7195174" y="2054018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3" id="3"/>
          <p:cNvSpPr/>
          <p:nvPr/>
        </p:nvSpPr>
        <p:spPr>
          <a:xfrm rot="0">
            <a:off x="7195174" y="5014854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4" id="4"/>
          <p:cNvSpPr/>
          <p:nvPr/>
        </p:nvSpPr>
        <p:spPr>
          <a:xfrm rot="0">
            <a:off x="7786731" y="3573017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5" id="5"/>
          <p:cNvSpPr/>
          <p:nvPr/>
        </p:nvSpPr>
        <p:spPr>
          <a:xfrm rot="0">
            <a:off x="4422454" y="2066288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6" id="6"/>
          <p:cNvSpPr/>
          <p:nvPr/>
        </p:nvSpPr>
        <p:spPr>
          <a:xfrm rot="0">
            <a:off x="3752022" y="3585288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7" id="7"/>
          <p:cNvSpPr/>
          <p:nvPr/>
        </p:nvSpPr>
        <p:spPr>
          <a:xfrm rot="0">
            <a:off x="4422454" y="5027125"/>
            <a:ext cx="617410" cy="617410"/>
          </a:xfrm>
          <a:prstGeom prst="ellipse">
            <a:avLst/>
          </a:prstGeom>
          <a:solidFill>
            <a:schemeClr val="lt1">
              <a:alpha val="100000"/>
            </a:schemeClr>
          </a:solidFill>
          <a:ln w="19050">
            <a:solidFill>
              <a:schemeClr val="accent1">
                <a:alpha val="100000"/>
              </a:schemeClr>
            </a:solidFill>
            <a:prstDash val="solid"/>
          </a:ln>
        </p:spPr>
      </p:sp>
      <p:sp>
        <p:nvSpPr>
          <p:cNvPr name="AutoShape 8" id="8"/>
          <p:cNvSpPr/>
          <p:nvPr/>
        </p:nvSpPr>
        <p:spPr>
          <a:xfrm rot="0">
            <a:off x="5346335" y="3132057"/>
            <a:ext cx="1499330" cy="1499330"/>
          </a:xfrm>
          <a:prstGeom prst="ellipse">
            <a:avLst/>
          </a:prstGeom>
          <a:solidFill>
            <a:schemeClr val="accent1">
              <a:alpha val="100000"/>
            </a:schemeClr>
          </a:solidFill>
          <a:ln/>
        </p:spPr>
      </p:sp>
      <p:grpSp>
        <p:nvGrpSpPr>
          <p:cNvPr name="Group 9" id="9"/>
          <p:cNvGrpSpPr/>
          <p:nvPr/>
        </p:nvGrpSpPr>
        <p:grpSpPr>
          <a:xfrm rot="0">
            <a:off x="5804249" y="3601163"/>
            <a:ext cx="583501" cy="561118"/>
            <a:chOff x="5804249" y="3601163"/>
            <a:chExt cx="583501" cy="561118"/>
          </a:xfrm>
        </p:grpSpPr>
        <p:sp>
          <p:nvSpPr>
            <p:cNvPr name="AutoShape 10" id="10"/>
            <p:cNvSpPr/>
            <p:nvPr/>
          </p:nvSpPr>
          <p:spPr>
            <a:xfrm rot="0">
              <a:off x="5964745" y="3601163"/>
              <a:ext cx="262604" cy="265938"/>
            </a:xfrm>
            <a:prstGeom prst="ellipse">
              <a:avLst/>
            </a:prstGeom>
            <a:solidFill>
              <a:schemeClr val="lt1">
                <a:alpha val="100000"/>
              </a:schemeClr>
            </a:solidFill>
            <a:ln w="19050">
              <a:solidFill>
                <a:schemeClr val="accent1">
                  <a:alpha val="100000"/>
                </a:schemeClr>
              </a:solidFill>
              <a:prstDash val="solid"/>
            </a:ln>
          </p:spPr>
        </p:sp>
        <p:sp>
          <p:nvSpPr>
            <p:cNvPr name="Freeform 11" id="11"/>
            <p:cNvSpPr/>
            <p:nvPr/>
          </p:nvSpPr>
          <p:spPr>
            <a:xfrm rot="0">
              <a:off x="5804249" y="3908535"/>
              <a:ext cx="583501" cy="253746"/>
            </a:xfrm>
            <a:custGeom>
              <a:avLst/>
              <a:gdLst/>
              <a:ahLst/>
              <a:cxnLst/>
              <a:rect r="r" b="b" t="t" l="l"/>
              <a:pathLst>
                <a:path h="87" w="200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</a:path>
              </a:pathLst>
            </a:custGeom>
            <a:solidFill>
              <a:schemeClr val="lt1">
                <a:alpha val="100000"/>
              </a:schemeClr>
            </a:solidFill>
            <a:ln w="19050">
              <a:solidFill>
                <a:schemeClr val="accent1">
                  <a:alpha val="100000"/>
                </a:schemeClr>
              </a:solidFill>
              <a:prstDash val="solid"/>
            </a:ln>
          </p:spPr>
        </p:sp>
      </p:grpSp>
      <p:sp>
        <p:nvSpPr>
          <p:cNvPr name="TextBox 12" id="12"/>
          <p:cNvSpPr txBox="true"/>
          <p:nvPr/>
        </p:nvSpPr>
        <p:spPr>
          <a:xfrm rot="0">
            <a:off x="986573" y="1625969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高效节能照明系统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986573" y="2070247"/>
            <a:ext cx="3286271" cy="949747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采用LED灯具、智能感应控制等技术手段，降低能耗。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16141" y="3178234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高效节能空调系统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334499" y="3632036"/>
            <a:ext cx="3286271" cy="937998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选用变频空调机组，结合新风系统，减少能源消耗。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86573" y="4731698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太阳能光热系统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986995" y="5195026"/>
            <a:ext cx="3286271" cy="936111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r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安装太阳能集热器，供热水使用，减少热水能耗。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954269" y="1601428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高效外墙保温系统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954269" y="2045706"/>
            <a:ext cx="3286271" cy="949747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采用保温性能优良的外墙材料，减少建筑热损失。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8545826" y="3153693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雨水收集与利用系统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8556922" y="3607495"/>
            <a:ext cx="3286271" cy="937998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收集雨水用于绿化、冲厕等，实现水资源循环利用。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7954269" y="4731698"/>
            <a:ext cx="3286271" cy="490334"/>
          </a:xfrm>
          <a:prstGeom prst="rect">
            <a:avLst/>
          </a:prstGeom>
          <a:ln/>
        </p:spPr>
        <p:txBody>
          <a:bodyPr anchor="b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b="true" sz="20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节能型门窗系统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7947560" y="5195026"/>
            <a:ext cx="3286271" cy="936111"/>
          </a:xfrm>
          <a:prstGeom prst="rect">
            <a:avLst/>
          </a:prstGeom>
          <a:ln/>
        </p:spPr>
        <p:txBody>
          <a:bodyPr anchor="t" rtlCol="false" lIns="66008" rIns="66008" tIns="33052" bIns="33052" anchorCtr="false" vert="horz" wrap="square">
            <a:noAutofit/>
          </a:bodyPr>
          <a:lstStyle/>
          <a:p>
            <a:pPr algn="l">
              <a:lnSpc>
                <a:spcPct val="140000"/>
              </a:lnSpc>
            </a:pPr>
            <a:r>
              <a:rPr lang="en-US" sz="1275">
                <a:solidFill>
                  <a:schemeClr val="dk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选用气密性、保温性、隔声性均良好的门窗，减少能量损失。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76023" y="265328"/>
            <a:ext cx="11239500" cy="914400"/>
          </a:xfrm>
          <a:prstGeom prst="rect">
            <a:avLst/>
          </a:prstGeom>
          <a:ln/>
        </p:spPr>
        <p:txBody>
          <a:bodyPr anchor="ctr" rtlCol="false" lIns="123825" rIns="57150" tIns="123825" bIns="123825" anchorCtr="false" vert="horz"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en-US" b="true" sz="3000">
                <a:solidFill>
                  <a:schemeClr val="dk2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节能环保技术选型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306344" y="2134011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01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7079064" y="2121740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635912" y="3653010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02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7670621" y="3640740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05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306344" y="5094847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03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7079064" y="5082576"/>
            <a:ext cx="849630" cy="481965"/>
          </a:xfrm>
          <a:prstGeom prst="rect">
            <a:avLst/>
          </a:prstGeom>
          <a:ln/>
        </p:spPr>
        <p:txBody>
          <a:bodyPr anchor="ctr" rtlCol="false" lIns="91440" rIns="91440" tIns="45720" bIns="45720" anchorCtr="false" vert="horz"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en-US" sz="2400">
                <a:solidFill>
                  <a:schemeClr val="accent1">
                    <a:alpha val="100000"/>
                  </a:schemeClr>
                </a:solidFill>
                <a:latin typeface="Microsoft Yahei"/>
                <a:ea typeface="Microsoft Yahei"/>
                <a:cs typeface="Microsoft Yahei"/>
              </a:rPr>
              <a:t>06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FFFFFF"/>
      </a:dk1>
      <a:lt1>
        <a:srgbClr val="505462"/>
      </a:lt1>
      <a:dk2>
        <a:srgbClr val="02B9A4"/>
      </a:dk2>
      <a:lt2>
        <a:srgbClr val="757884"/>
      </a:lt2>
      <a:accent1>
        <a:srgbClr val="02B9A4"/>
      </a:accent1>
      <a:accent2>
        <a:srgbClr val="02B9A4"/>
      </a:accent2>
      <a:accent3>
        <a:srgbClr val="109E95"/>
      </a:accent3>
      <a:accent4>
        <a:srgbClr val="00857D"/>
      </a:accent4>
      <a:accent5>
        <a:srgbClr val="00766F"/>
      </a:accent5>
      <a:accent6>
        <a:srgbClr val="00686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