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56" r:id="rId2"/>
    <p:sldId id="262" r:id="rId3"/>
    <p:sldId id="263" r:id="rId4"/>
    <p:sldId id="259" r:id="rId5"/>
    <p:sldId id="258" r:id="rId6"/>
    <p:sldId id="264" r:id="rId7"/>
    <p:sldId id="260" r:id="rId8"/>
    <p:sldId id="265" r:id="rId9"/>
    <p:sldId id="267" r:id="rId10"/>
    <p:sldId id="268" r:id="rId11"/>
    <p:sldId id="269" r:id="rId12"/>
    <p:sldId id="270" r:id="rId13"/>
    <p:sldId id="266" r:id="rId14"/>
    <p:sldId id="271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89" userDrawn="1">
          <p15:clr>
            <a:srgbClr val="A4A3A4"/>
          </p15:clr>
        </p15:guide>
        <p15:guide id="2" pos="2933" userDrawn="1">
          <p15:clr>
            <a:srgbClr val="A4A3A4"/>
          </p15:clr>
        </p15:guide>
        <p15:guide id="3" pos="4112" userDrawn="1">
          <p15:clr>
            <a:srgbClr val="A4A3A4"/>
          </p15:clr>
        </p15:guide>
        <p15:guide id="4" pos="5790" userDrawn="1">
          <p15:clr>
            <a:srgbClr val="A4A3A4"/>
          </p15:clr>
        </p15:guide>
        <p15:guide id="5" orient="horz" pos="368" userDrawn="1">
          <p15:clr>
            <a:srgbClr val="A4A3A4"/>
          </p15:clr>
        </p15:guide>
        <p15:guide id="6" orient="horz" pos="981" userDrawn="1">
          <p15:clr>
            <a:srgbClr val="A4A3A4"/>
          </p15:clr>
        </p15:guide>
        <p15:guide id="7" orient="horz" pos="1207" userDrawn="1">
          <p15:clr>
            <a:srgbClr val="A4A3A4"/>
          </p15:clr>
        </p15:guide>
        <p15:guide id="8" orient="horz" pos="2319" userDrawn="1">
          <p15:clr>
            <a:srgbClr val="A4A3A4"/>
          </p15:clr>
        </p15:guide>
        <p15:guide id="9" orient="horz" pos="4224" userDrawn="1">
          <p15:clr>
            <a:srgbClr val="A4A3A4"/>
          </p15:clr>
        </p15:guide>
        <p15:guide id="10" orient="horz" pos="2636" userDrawn="1">
          <p15:clr>
            <a:srgbClr val="A4A3A4"/>
          </p15:clr>
        </p15:guide>
        <p15:guide id="11" orient="horz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E8D9"/>
    <a:srgbClr val="DDED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360" y="664"/>
      </p:cViewPr>
      <p:guideLst>
        <p:guide pos="189"/>
        <p:guide pos="2933"/>
        <p:guide pos="4112"/>
        <p:guide pos="5790"/>
        <p:guide orient="horz" pos="368"/>
        <p:guide orient="horz" pos="981"/>
        <p:guide orient="horz" pos="1207"/>
        <p:guide orient="horz" pos="2319"/>
        <p:guide orient="horz" pos="4224"/>
        <p:guide orient="horz" pos="2636"/>
        <p:guide orient="horz" pos="38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2025/3/9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410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2025/3/9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136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2025/3/9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51400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2025/3/9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2338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2025/3/9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915729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2025/3/9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9118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2025/3/9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1481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2025/3/9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612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DDED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2025/3/9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6904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2025/3/9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582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2025/3/9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19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2025/3/9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58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2025/3/9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83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2025/3/9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232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2025/3/9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991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2025/3/9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735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E8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2025/3/9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326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EF3B3E-69F1-8967-D7A3-00304EA0BE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 sz="6000" dirty="0"/>
              <a:t>菁菁之筑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0B07EBC-9AC5-768E-00B1-F9F2AF0D1F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——</a:t>
            </a:r>
            <a:r>
              <a:rPr lang="zh-CN" altLang="en-US" sz="2400" dirty="0"/>
              <a:t>大学生活动中心改造设计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4E40BB-FB7A-508F-994F-B2732F41A49A}"/>
              </a:ext>
            </a:extLst>
          </p:cNvPr>
          <p:cNvSpPr txBox="1"/>
          <p:nvPr/>
        </p:nvSpPr>
        <p:spPr>
          <a:xfrm>
            <a:off x="-407772" y="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	BKB70027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8842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47996A-2849-B87B-FF93-5F37885C8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D343F95-3E0E-B185-791B-80517FA9CCE9}"/>
              </a:ext>
            </a:extLst>
          </p:cNvPr>
          <p:cNvSpPr txBox="1"/>
          <p:nvPr/>
        </p:nvSpPr>
        <p:spPr>
          <a:xfrm>
            <a:off x="-407772" y="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	BKB70027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EB3CEE72-C96C-1008-3BC4-12F4A74E01A5}"/>
              </a:ext>
            </a:extLst>
          </p:cNvPr>
          <p:cNvSpPr txBox="1">
            <a:spLocks/>
          </p:cNvSpPr>
          <p:nvPr/>
        </p:nvSpPr>
        <p:spPr>
          <a:xfrm>
            <a:off x="133635" y="364524"/>
            <a:ext cx="2831985" cy="37276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/>
              <a:t>四、改造思路与措施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70FEFCF-AB6F-066A-E5E3-5485070E24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36" y="1773238"/>
            <a:ext cx="4582164" cy="2667372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5B9D9151-770F-1B3D-CF89-2314E327CAD7}"/>
              </a:ext>
            </a:extLst>
          </p:cNvPr>
          <p:cNvSpPr txBox="1"/>
          <p:nvPr/>
        </p:nvSpPr>
        <p:spPr>
          <a:xfrm>
            <a:off x="300038" y="1273691"/>
            <a:ext cx="2129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二、屋顶改造措施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9236F029-BBB2-10B0-8C8E-652C64DF96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204" y="1773238"/>
            <a:ext cx="3581929" cy="2659730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D0CF2FBD-B133-0870-567F-7980E269E5E2}"/>
              </a:ext>
            </a:extLst>
          </p:cNvPr>
          <p:cNvSpPr txBox="1"/>
          <p:nvPr/>
        </p:nvSpPr>
        <p:spPr>
          <a:xfrm>
            <a:off x="300038" y="4864668"/>
            <a:ext cx="989382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本次改造的屋顶有两种:</a:t>
            </a:r>
          </a:p>
          <a:p>
            <a:r>
              <a:rPr lang="zh-CN" altLang="en-US" dirty="0"/>
              <a:t>         b屋面:一层报告厅屋顶，可上人屋面，改造前为空地，空间利用率较低。改造主要针对它的使用率，通过绿化的布置来做到低碳环保的同时，将雨水通过绿植过滤系统来收集。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32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AE77F-B4C7-7C27-B7F4-0E501F27B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FE7F543-E954-7D7C-6F35-41C382754F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0" t="23958" r="11908" b="28027"/>
          <a:stretch/>
        </p:blipFill>
        <p:spPr>
          <a:xfrm>
            <a:off x="300038" y="1273691"/>
            <a:ext cx="7950201" cy="329304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87DB233-09EC-05F7-7075-63B6B56657F1}"/>
              </a:ext>
            </a:extLst>
          </p:cNvPr>
          <p:cNvSpPr txBox="1"/>
          <p:nvPr/>
        </p:nvSpPr>
        <p:spPr>
          <a:xfrm>
            <a:off x="-407772" y="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	BKB70027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6CD705A1-ECF0-9A59-9BFF-5F47753C0BB7}"/>
              </a:ext>
            </a:extLst>
          </p:cNvPr>
          <p:cNvSpPr txBox="1">
            <a:spLocks/>
          </p:cNvSpPr>
          <p:nvPr/>
        </p:nvSpPr>
        <p:spPr>
          <a:xfrm>
            <a:off x="133635" y="364524"/>
            <a:ext cx="2831985" cy="37276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/>
              <a:t>四、改造思路与措施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9BFD1B0-8E06-8254-2EC9-4819843C7CB7}"/>
              </a:ext>
            </a:extLst>
          </p:cNvPr>
          <p:cNvSpPr txBox="1"/>
          <p:nvPr/>
        </p:nvSpPr>
        <p:spPr>
          <a:xfrm>
            <a:off x="300038" y="1273691"/>
            <a:ext cx="2129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二、屋顶改造措施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3F42157-9831-37E8-839F-E78E83F9AF78}"/>
              </a:ext>
            </a:extLst>
          </p:cNvPr>
          <p:cNvSpPr txBox="1"/>
          <p:nvPr/>
        </p:nvSpPr>
        <p:spPr>
          <a:xfrm>
            <a:off x="300038" y="4864668"/>
            <a:ext cx="989382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本次改造的屋顶有两种:</a:t>
            </a:r>
          </a:p>
          <a:p>
            <a:r>
              <a:rPr lang="zh-CN" altLang="en-US" dirty="0"/>
              <a:t>         b屋面:一层报告厅屋顶，可上人屋面，改造前为空地，空间利用率较低。改造主要针对它的使用率，通过绿化的布置来做到低碳环保的同时，将雨水通过绿植过滤系统来收集。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228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832832-0D28-6943-E9E9-D9AE69D3BB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53BA6F1-FF81-EE6C-7756-51A17ABDBFA8}"/>
              </a:ext>
            </a:extLst>
          </p:cNvPr>
          <p:cNvSpPr txBox="1"/>
          <p:nvPr/>
        </p:nvSpPr>
        <p:spPr>
          <a:xfrm>
            <a:off x="-407772" y="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	BKB70027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EA3E01CB-D4B9-D402-3012-5DF225C96121}"/>
              </a:ext>
            </a:extLst>
          </p:cNvPr>
          <p:cNvSpPr txBox="1">
            <a:spLocks/>
          </p:cNvSpPr>
          <p:nvPr/>
        </p:nvSpPr>
        <p:spPr>
          <a:xfrm>
            <a:off x="133635" y="364524"/>
            <a:ext cx="2831985" cy="37276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/>
              <a:t>四、改造思路与措施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EDD7A6A-C147-E6B2-511F-168902775549}"/>
              </a:ext>
            </a:extLst>
          </p:cNvPr>
          <p:cNvSpPr txBox="1"/>
          <p:nvPr/>
        </p:nvSpPr>
        <p:spPr>
          <a:xfrm>
            <a:off x="300038" y="1273691"/>
            <a:ext cx="2129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二、屋顶改造措施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141C3A7-A8D3-D031-7208-E6AA782C0A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9876"/>
          <a:stretch/>
        </p:blipFill>
        <p:spPr>
          <a:xfrm>
            <a:off x="300039" y="1773239"/>
            <a:ext cx="4356100" cy="252669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2F2928C-98EE-2ECD-A5EA-2EC3023CE16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01" t="41261"/>
          <a:stretch/>
        </p:blipFill>
        <p:spPr>
          <a:xfrm>
            <a:off x="4800600" y="1022433"/>
            <a:ext cx="4658498" cy="4028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64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2A4720-4E61-9D3D-EE23-40F39C490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C02E513-2043-0845-1B4A-EEC3DA844C0A}"/>
              </a:ext>
            </a:extLst>
          </p:cNvPr>
          <p:cNvSpPr txBox="1"/>
          <p:nvPr/>
        </p:nvSpPr>
        <p:spPr>
          <a:xfrm>
            <a:off x="-407772" y="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	BKB70027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F602E859-5B1C-6714-1CA4-5966489FE45C}"/>
              </a:ext>
            </a:extLst>
          </p:cNvPr>
          <p:cNvSpPr txBox="1">
            <a:spLocks/>
          </p:cNvSpPr>
          <p:nvPr/>
        </p:nvSpPr>
        <p:spPr>
          <a:xfrm>
            <a:off x="133635" y="364524"/>
            <a:ext cx="2831985" cy="37276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/>
              <a:t>五、改造后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589CE46-A5CA-218B-F442-6BDA41DF44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0999" y="1089026"/>
            <a:ext cx="5342465" cy="410271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CD1F88C-3B31-B82D-2169-F87EED2C24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49" r="16612" b="3256"/>
          <a:stretch/>
        </p:blipFill>
        <p:spPr>
          <a:xfrm>
            <a:off x="276925" y="1089025"/>
            <a:ext cx="4379213" cy="4095604"/>
          </a:xfrm>
          <a:prstGeom prst="rect">
            <a:avLst/>
          </a:prstGeom>
        </p:spPr>
      </p:pic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617D8156-D404-FF45-7995-76ED53A87C83}"/>
              </a:ext>
            </a:extLst>
          </p:cNvPr>
          <p:cNvCxnSpPr/>
          <p:nvPr/>
        </p:nvCxnSpPr>
        <p:spPr>
          <a:xfrm>
            <a:off x="4741333" y="3429000"/>
            <a:ext cx="719666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EA069CD3-C24F-E0F4-EE1A-FA230A2AC843}"/>
              </a:ext>
            </a:extLst>
          </p:cNvPr>
          <p:cNvSpPr txBox="1"/>
          <p:nvPr/>
        </p:nvSpPr>
        <p:spPr>
          <a:xfrm>
            <a:off x="2116667" y="5214349"/>
            <a:ext cx="200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改造前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55DE5FD-F723-15D1-B5BE-E636EACC151A}"/>
              </a:ext>
            </a:extLst>
          </p:cNvPr>
          <p:cNvSpPr txBox="1"/>
          <p:nvPr/>
        </p:nvSpPr>
        <p:spPr>
          <a:xfrm>
            <a:off x="7696200" y="5214349"/>
            <a:ext cx="200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改造后</a:t>
            </a:r>
          </a:p>
        </p:txBody>
      </p:sp>
    </p:spTree>
    <p:extLst>
      <p:ext uri="{BB962C8B-B14F-4D97-AF65-F5344CB8AC3E}">
        <p14:creationId xmlns:p14="http://schemas.microsoft.com/office/powerpoint/2010/main" val="585762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9A3F85-15D5-BB34-BC72-5678E6B486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1459F59-B255-168D-EBA7-21F941CE0948}"/>
              </a:ext>
            </a:extLst>
          </p:cNvPr>
          <p:cNvSpPr txBox="1"/>
          <p:nvPr/>
        </p:nvSpPr>
        <p:spPr>
          <a:xfrm>
            <a:off x="-407772" y="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	BKB70027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AAF873F6-EE77-F9CC-03B3-B22DB6934783}"/>
              </a:ext>
            </a:extLst>
          </p:cNvPr>
          <p:cNvSpPr txBox="1">
            <a:spLocks/>
          </p:cNvSpPr>
          <p:nvPr/>
        </p:nvSpPr>
        <p:spPr>
          <a:xfrm>
            <a:off x="133635" y="364524"/>
            <a:ext cx="2831985" cy="37276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/>
              <a:t>五、改造后分析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0624AA4-AEAA-8E1A-4D29-F51E663A4C9E}"/>
              </a:ext>
            </a:extLst>
          </p:cNvPr>
          <p:cNvSpPr txBox="1"/>
          <p:nvPr/>
        </p:nvSpPr>
        <p:spPr>
          <a:xfrm>
            <a:off x="6727846" y="3340766"/>
            <a:ext cx="1164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能耗分析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32C1759-BE0E-24E1-472B-0418988C2262}"/>
              </a:ext>
            </a:extLst>
          </p:cNvPr>
          <p:cNvSpPr txBox="1"/>
          <p:nvPr/>
        </p:nvSpPr>
        <p:spPr>
          <a:xfrm>
            <a:off x="6587066" y="145885"/>
            <a:ext cx="1733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碳排放量分析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0A9288E-0F60-02F8-385A-D2360B5C82B8}"/>
              </a:ext>
            </a:extLst>
          </p:cNvPr>
          <p:cNvSpPr txBox="1"/>
          <p:nvPr/>
        </p:nvSpPr>
        <p:spPr>
          <a:xfrm>
            <a:off x="6662209" y="1633664"/>
            <a:ext cx="1733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声环境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E01E794-9DD4-967A-0F92-0097C240B819}"/>
              </a:ext>
            </a:extLst>
          </p:cNvPr>
          <p:cNvSpPr txBox="1"/>
          <p:nvPr/>
        </p:nvSpPr>
        <p:spPr>
          <a:xfrm>
            <a:off x="9580086" y="3573782"/>
            <a:ext cx="1733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热环境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1BEEFDC-3DCC-6646-C21B-C7CC7AD8D83C}"/>
              </a:ext>
            </a:extLst>
          </p:cNvPr>
          <p:cNvSpPr txBox="1"/>
          <p:nvPr/>
        </p:nvSpPr>
        <p:spPr>
          <a:xfrm>
            <a:off x="305036" y="1161756"/>
            <a:ext cx="1733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改造前总平面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F466EF2-006C-4A35-A223-BB2F1D9EAC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90" y="1773237"/>
            <a:ext cx="5814810" cy="446545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CA30672-6B6C-21CC-BB04-CC1ADFB4E5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800" y="3681413"/>
            <a:ext cx="2663825" cy="310564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EB0143E-8396-C3BE-76BD-EB9DF0E56C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7066" y="1949540"/>
            <a:ext cx="4575838" cy="143510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D706BBF-56DC-D5FA-E6C1-AC0976F1EC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7800" y="584200"/>
            <a:ext cx="5266267" cy="88229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FBE6765-37F8-50F5-0B0D-66BB003CA8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32082" y="4184650"/>
            <a:ext cx="2741384" cy="1808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39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EA71CB-9DC1-4DB4-C584-4CC706F85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677EDE63-A3D1-E558-7634-97282E9F3987}"/>
              </a:ext>
            </a:extLst>
          </p:cNvPr>
          <p:cNvSpPr txBox="1">
            <a:spLocks/>
          </p:cNvSpPr>
          <p:nvPr/>
        </p:nvSpPr>
        <p:spPr>
          <a:xfrm>
            <a:off x="82834" y="428139"/>
            <a:ext cx="2831985" cy="37276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/>
              <a:t>一、项目背景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E31B0E8-7AB0-EBA5-7447-AA822CD57DA1}"/>
              </a:ext>
            </a:extLst>
          </p:cNvPr>
          <p:cNvSpPr txBox="1"/>
          <p:nvPr/>
        </p:nvSpPr>
        <p:spPr>
          <a:xfrm>
            <a:off x="-407772" y="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	BKB70027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9D3E8F2-43AB-5716-59E0-03EBB7BF6B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1089025"/>
            <a:ext cx="4365939" cy="307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1C9F9DA6-CBC6-C881-3C42-317B8FD7BC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089025"/>
            <a:ext cx="4433888" cy="307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4E68C65-7159-43C4-DACB-EE6CDF6D6EBD}"/>
              </a:ext>
            </a:extLst>
          </p:cNvPr>
          <p:cNvSpPr txBox="1"/>
          <p:nvPr/>
        </p:nvSpPr>
        <p:spPr>
          <a:xfrm>
            <a:off x="224368" y="4615497"/>
            <a:ext cx="932603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      本次改造位于三实楼位于江西理工大学内主要分为绿化改造、光伏改造、水系改造、风环境改造与屋顶绿化改造五大部分。力求打造一个安静、舒适、实用的学习与生活环境。“菁菁之筑”中的“菁菁”取自《诗经 小雅 菁菁者莪》，这首诗中多次出现“菁菁”，描绘了植物生长茂盛的样子，也借此表达了见到君子的喜悦心情，这也是我们改造的初衷，将大学生活动中心打造成大家喜爱的样子。 </a:t>
            </a:r>
          </a:p>
        </p:txBody>
      </p:sp>
    </p:spTree>
    <p:extLst>
      <p:ext uri="{BB962C8B-B14F-4D97-AF65-F5344CB8AC3E}">
        <p14:creationId xmlns:p14="http://schemas.microsoft.com/office/powerpoint/2010/main" val="416640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45DD2-9D12-FFF3-1DFB-43B7658DB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3A703DE6-B262-A51C-0B83-B1C5F77D278E}"/>
              </a:ext>
            </a:extLst>
          </p:cNvPr>
          <p:cNvSpPr txBox="1">
            <a:spLocks/>
          </p:cNvSpPr>
          <p:nvPr/>
        </p:nvSpPr>
        <p:spPr>
          <a:xfrm>
            <a:off x="82834" y="428139"/>
            <a:ext cx="2831985" cy="37276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/>
              <a:t>一、项目背景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B310C9-8925-A4ED-EA38-0A3EB9E6A923}"/>
              </a:ext>
            </a:extLst>
          </p:cNvPr>
          <p:cNvSpPr txBox="1"/>
          <p:nvPr/>
        </p:nvSpPr>
        <p:spPr>
          <a:xfrm>
            <a:off x="-407772" y="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	BKB70027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1437BC7-19FC-4322-05F3-875130F271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665" y="1101810"/>
            <a:ext cx="4368801" cy="32766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2CAB7AB-B8D5-E756-5CB7-830426A551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99" y="1101810"/>
            <a:ext cx="4368800" cy="327660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04E7199-BE7D-3735-A6EB-ED8A487D5D7B}"/>
              </a:ext>
            </a:extLst>
          </p:cNvPr>
          <p:cNvSpPr txBox="1"/>
          <p:nvPr/>
        </p:nvSpPr>
        <p:spPr>
          <a:xfrm>
            <a:off x="2914819" y="4607467"/>
            <a:ext cx="4141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入口前广场空旷</a:t>
            </a:r>
            <a:r>
              <a:rPr lang="en-US" altLang="zh-CN" sz="2000" dirty="0"/>
              <a:t>——</a:t>
            </a:r>
            <a:r>
              <a:rPr lang="zh-CN" altLang="en-US" sz="2000" dirty="0">
                <a:solidFill>
                  <a:srgbClr val="FF0000"/>
                </a:solidFill>
              </a:rPr>
              <a:t>利用率较低</a:t>
            </a:r>
            <a:endParaRPr lang="en-US" altLang="zh-CN" sz="2000" dirty="0">
              <a:solidFill>
                <a:srgbClr val="FF0000"/>
              </a:solidFill>
            </a:endParaRPr>
          </a:p>
          <a:p>
            <a:r>
              <a:rPr lang="zh-CN" altLang="en-US" sz="2000" dirty="0"/>
              <a:t>入口面向西侧</a:t>
            </a:r>
            <a:r>
              <a:rPr lang="en-US" altLang="zh-CN" sz="2000" dirty="0"/>
              <a:t>——</a:t>
            </a:r>
            <a:r>
              <a:rPr lang="zh-CN" altLang="en-US" sz="2000" dirty="0">
                <a:solidFill>
                  <a:srgbClr val="FF0000"/>
                </a:solidFill>
              </a:rPr>
              <a:t>严重的西晒问题</a:t>
            </a:r>
            <a:endParaRPr lang="en-US" altLang="zh-CN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36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D2993D0-38E1-5BE5-368F-F84813EF5075}"/>
              </a:ext>
            </a:extLst>
          </p:cNvPr>
          <p:cNvSpPr txBox="1"/>
          <p:nvPr/>
        </p:nvSpPr>
        <p:spPr>
          <a:xfrm>
            <a:off x="-407772" y="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	BKB70027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2254EB1E-6798-4691-34AC-6BB5E5A8BAE1}"/>
              </a:ext>
            </a:extLst>
          </p:cNvPr>
          <p:cNvSpPr txBox="1">
            <a:spLocks/>
          </p:cNvSpPr>
          <p:nvPr/>
        </p:nvSpPr>
        <p:spPr>
          <a:xfrm>
            <a:off x="133635" y="364524"/>
            <a:ext cx="2831985" cy="37276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/>
              <a:t>一、项目背景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7DA9329-287C-FAF2-31D9-6FDB42158A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8" y="1101810"/>
            <a:ext cx="4368800" cy="32766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640F6F2-440C-798A-0195-2D8F2E308A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29" t="32716" r="288" b="17407"/>
          <a:stretch/>
        </p:blipFill>
        <p:spPr>
          <a:xfrm>
            <a:off x="4800600" y="1089025"/>
            <a:ext cx="4391025" cy="328938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BD2D642B-EB64-3F3B-028C-5B2A7331EAB3}"/>
              </a:ext>
            </a:extLst>
          </p:cNvPr>
          <p:cNvSpPr txBox="1"/>
          <p:nvPr/>
        </p:nvSpPr>
        <p:spPr>
          <a:xfrm>
            <a:off x="2914819" y="4607467"/>
            <a:ext cx="4141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三层大平台空旷</a:t>
            </a:r>
            <a:r>
              <a:rPr lang="en-US" altLang="zh-CN" sz="2000" dirty="0"/>
              <a:t>——</a:t>
            </a:r>
            <a:r>
              <a:rPr lang="zh-CN" altLang="en-US" sz="2000" dirty="0">
                <a:solidFill>
                  <a:srgbClr val="FF0000"/>
                </a:solidFill>
              </a:rPr>
              <a:t>利用率较低</a:t>
            </a:r>
            <a:endParaRPr lang="en-US" altLang="zh-CN" sz="2000" dirty="0">
              <a:solidFill>
                <a:srgbClr val="FF0000"/>
              </a:solidFill>
            </a:endParaRPr>
          </a:p>
          <a:p>
            <a:r>
              <a:rPr lang="zh-CN" altLang="en-US" sz="2000" dirty="0"/>
              <a:t>空调外机裸露</a:t>
            </a:r>
            <a:r>
              <a:rPr lang="en-US" altLang="zh-CN" sz="2000" dirty="0"/>
              <a:t>——</a:t>
            </a:r>
            <a:r>
              <a:rPr lang="zh-CN" altLang="en-US" sz="2000" dirty="0">
                <a:solidFill>
                  <a:srgbClr val="FF0000"/>
                </a:solidFill>
              </a:rPr>
              <a:t>严重的噪声污染</a:t>
            </a:r>
            <a:endParaRPr lang="en-US" altLang="zh-CN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950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1CD3D394-9F32-A032-1F16-078BA3847088}"/>
              </a:ext>
            </a:extLst>
          </p:cNvPr>
          <p:cNvSpPr txBox="1">
            <a:spLocks/>
          </p:cNvSpPr>
          <p:nvPr/>
        </p:nvSpPr>
        <p:spPr>
          <a:xfrm>
            <a:off x="82834" y="428139"/>
            <a:ext cx="3989633" cy="37276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sz="2000" dirty="0"/>
              <a:t>二、区位分析与人群分析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9F0617-4360-FB71-B4D5-B32F0BF0CA8A}"/>
              </a:ext>
            </a:extLst>
          </p:cNvPr>
          <p:cNvSpPr txBox="1"/>
          <p:nvPr/>
        </p:nvSpPr>
        <p:spPr>
          <a:xfrm>
            <a:off x="-407772" y="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	BKB70027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03AEC167-47F4-C6B8-7C2E-CAF0368E4C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34" y="937393"/>
            <a:ext cx="5208833" cy="359343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9527BA2-6601-BFCD-C751-A3347FAE06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1667" y="937392"/>
            <a:ext cx="6264045" cy="3660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23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E1CF5-5FD6-0EEE-E31A-5675C7D321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47ADA4BD-A65F-69C1-84A9-6D9A5A7E9477}"/>
              </a:ext>
            </a:extLst>
          </p:cNvPr>
          <p:cNvSpPr txBox="1">
            <a:spLocks/>
          </p:cNvSpPr>
          <p:nvPr/>
        </p:nvSpPr>
        <p:spPr>
          <a:xfrm>
            <a:off x="82834" y="428139"/>
            <a:ext cx="2831985" cy="37276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/>
              <a:t>二、区位分析与人群分析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7DEA2F-73CF-9CC7-1A4F-7B045E03B5BB}"/>
              </a:ext>
            </a:extLst>
          </p:cNvPr>
          <p:cNvSpPr txBox="1"/>
          <p:nvPr/>
        </p:nvSpPr>
        <p:spPr>
          <a:xfrm>
            <a:off x="-407772" y="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	BKB70027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BF0B4E8-4D9F-5832-5814-B4FA26E45E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4096" y="1089025"/>
            <a:ext cx="7764808" cy="436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981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4DF27C-3BEF-7C5E-1A43-8DF40E3302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90EE8C5-5A15-81CE-2A47-A18461B4E855}"/>
              </a:ext>
            </a:extLst>
          </p:cNvPr>
          <p:cNvSpPr txBox="1"/>
          <p:nvPr/>
        </p:nvSpPr>
        <p:spPr>
          <a:xfrm>
            <a:off x="-407772" y="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	BKB70027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9712FE46-4243-ABD1-D8FB-62E020910C6D}"/>
              </a:ext>
            </a:extLst>
          </p:cNvPr>
          <p:cNvSpPr txBox="1">
            <a:spLocks/>
          </p:cNvSpPr>
          <p:nvPr/>
        </p:nvSpPr>
        <p:spPr>
          <a:xfrm>
            <a:off x="133635" y="364524"/>
            <a:ext cx="2831985" cy="37276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/>
              <a:t>三、旧建筑分析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7A057EC-50CD-69E7-B4BC-9A925BFB2C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5505" y="3710098"/>
            <a:ext cx="2694072" cy="296738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49ACFED-8372-D147-F446-3F08B3CD71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7066" y="603182"/>
            <a:ext cx="5449060" cy="97168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384F8C1-CE1E-93CD-7B1F-6BA91D36DF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5505" y="1954645"/>
            <a:ext cx="5494567" cy="148282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B487F6FC-C107-1973-E5A8-3CDBE817B5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1288" y="4189108"/>
            <a:ext cx="2076740" cy="1876687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A106D300-A459-631B-A365-ABB97AB1D1DC}"/>
              </a:ext>
            </a:extLst>
          </p:cNvPr>
          <p:cNvSpPr txBox="1"/>
          <p:nvPr/>
        </p:nvSpPr>
        <p:spPr>
          <a:xfrm>
            <a:off x="6727846" y="3340766"/>
            <a:ext cx="1164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能耗分析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C695F27-9D7F-5096-5E20-B47A9C194EE3}"/>
              </a:ext>
            </a:extLst>
          </p:cNvPr>
          <p:cNvSpPr txBox="1"/>
          <p:nvPr/>
        </p:nvSpPr>
        <p:spPr>
          <a:xfrm>
            <a:off x="6587066" y="145885"/>
            <a:ext cx="1733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碳排放量分析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26267A2-AD2E-DD34-91C1-E81A49D8CDC6}"/>
              </a:ext>
            </a:extLst>
          </p:cNvPr>
          <p:cNvSpPr txBox="1"/>
          <p:nvPr/>
        </p:nvSpPr>
        <p:spPr>
          <a:xfrm>
            <a:off x="6662209" y="1633664"/>
            <a:ext cx="1733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声环境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F93EF5A-AC4D-E340-7B20-09D6FA3EC780}"/>
              </a:ext>
            </a:extLst>
          </p:cNvPr>
          <p:cNvSpPr txBox="1"/>
          <p:nvPr/>
        </p:nvSpPr>
        <p:spPr>
          <a:xfrm>
            <a:off x="9580086" y="3573782"/>
            <a:ext cx="1733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热环境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4ECF8703-B2E6-917A-D209-7D4B1EE4DE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8" y="1773238"/>
            <a:ext cx="5795962" cy="3885106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C8279F58-37F6-445B-CF51-E03A534D4839}"/>
              </a:ext>
            </a:extLst>
          </p:cNvPr>
          <p:cNvSpPr txBox="1"/>
          <p:nvPr/>
        </p:nvSpPr>
        <p:spPr>
          <a:xfrm>
            <a:off x="305036" y="1161756"/>
            <a:ext cx="1733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改造前总平面</a:t>
            </a:r>
          </a:p>
        </p:txBody>
      </p:sp>
    </p:spTree>
    <p:extLst>
      <p:ext uri="{BB962C8B-B14F-4D97-AF65-F5344CB8AC3E}">
        <p14:creationId xmlns:p14="http://schemas.microsoft.com/office/powerpoint/2010/main" val="158616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223BFB-2FC1-1060-A584-5C49C9DDFE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0ED4F6-2C8F-E93D-BA75-3778CD1A15A3}"/>
              </a:ext>
            </a:extLst>
          </p:cNvPr>
          <p:cNvSpPr txBox="1"/>
          <p:nvPr/>
        </p:nvSpPr>
        <p:spPr>
          <a:xfrm>
            <a:off x="-407772" y="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	BKB70027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1BB6BFB7-B0F2-5750-5B63-630E6632F0FD}"/>
              </a:ext>
            </a:extLst>
          </p:cNvPr>
          <p:cNvSpPr txBox="1">
            <a:spLocks/>
          </p:cNvSpPr>
          <p:nvPr/>
        </p:nvSpPr>
        <p:spPr>
          <a:xfrm>
            <a:off x="133635" y="364524"/>
            <a:ext cx="2831985" cy="37276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/>
              <a:t>四、改造思路与措施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8281F72-DC0F-E9D5-74A8-242CFE8020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8" y="1851025"/>
            <a:ext cx="10126488" cy="275310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70A1603-03AB-C95C-C427-BF55DF970776}"/>
              </a:ext>
            </a:extLst>
          </p:cNvPr>
          <p:cNvSpPr txBox="1"/>
          <p:nvPr/>
        </p:nvSpPr>
        <p:spPr>
          <a:xfrm>
            <a:off x="300038" y="1273691"/>
            <a:ext cx="2129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</a:t>
            </a:r>
            <a:r>
              <a:rPr lang="zh-CN" altLang="en-US" dirty="0"/>
              <a:t>、改造思路</a:t>
            </a:r>
          </a:p>
        </p:txBody>
      </p:sp>
    </p:spTree>
    <p:extLst>
      <p:ext uri="{BB962C8B-B14F-4D97-AF65-F5344CB8AC3E}">
        <p14:creationId xmlns:p14="http://schemas.microsoft.com/office/powerpoint/2010/main" val="328640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823499-F636-5764-2CCD-22CD50008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357AE65-E172-30A5-9AE8-E511168C6D3E}"/>
              </a:ext>
            </a:extLst>
          </p:cNvPr>
          <p:cNvSpPr txBox="1"/>
          <p:nvPr/>
        </p:nvSpPr>
        <p:spPr>
          <a:xfrm>
            <a:off x="-407772" y="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	BKB70027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BD6862D8-976B-FDB2-EEB6-A0CB95245C17}"/>
              </a:ext>
            </a:extLst>
          </p:cNvPr>
          <p:cNvSpPr txBox="1">
            <a:spLocks/>
          </p:cNvSpPr>
          <p:nvPr/>
        </p:nvSpPr>
        <p:spPr>
          <a:xfrm>
            <a:off x="133635" y="364524"/>
            <a:ext cx="2831985" cy="37276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/>
              <a:t>四、改造思路与措施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466F27F-A45E-257E-3C43-F3564D1D1C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3316" b="58801"/>
          <a:stretch/>
        </p:blipFill>
        <p:spPr>
          <a:xfrm>
            <a:off x="2550319" y="1773238"/>
            <a:ext cx="4500562" cy="272097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6F41E24-8945-6756-3340-BD74865D61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1267" y="1809895"/>
            <a:ext cx="3022600" cy="2715037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7CC4FF45-59FB-5FD2-6BEE-81A81733296B}"/>
              </a:ext>
            </a:extLst>
          </p:cNvPr>
          <p:cNvSpPr txBox="1"/>
          <p:nvPr/>
        </p:nvSpPr>
        <p:spPr>
          <a:xfrm>
            <a:off x="300038" y="1273691"/>
            <a:ext cx="2129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二、屋顶改造措施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42006CDA-78D7-0294-DB93-939BC03837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038" y="1778489"/>
            <a:ext cx="2129895" cy="2746443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264B9B7E-265E-3F7A-D760-E619B7304CDE}"/>
              </a:ext>
            </a:extLst>
          </p:cNvPr>
          <p:cNvSpPr txBox="1"/>
          <p:nvPr/>
        </p:nvSpPr>
        <p:spPr>
          <a:xfrm>
            <a:off x="300038" y="4864668"/>
            <a:ext cx="989382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本次改造的屋顶有两种:</a:t>
            </a:r>
          </a:p>
          <a:p>
            <a:r>
              <a:rPr lang="zh-CN" altLang="en-US" dirty="0"/>
              <a:t>        a屋面:建筑顶楼屋面，不可上人屋面，为坡屋顶，在坡屋顶外侧，和内侧朝南一边布置了光伏板收集太阳能。</a:t>
            </a:r>
          </a:p>
        </p:txBody>
      </p:sp>
    </p:spTree>
    <p:extLst>
      <p:ext uri="{BB962C8B-B14F-4D97-AF65-F5344CB8AC3E}">
        <p14:creationId xmlns:p14="http://schemas.microsoft.com/office/powerpoint/2010/main" val="37193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</p:bldLst>
  </p:timing>
</p:sld>
</file>

<file path=ppt/theme/theme1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平面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TM02900688[[fn=平面]]</Template>
  <TotalTime>97</TotalTime>
  <Words>453</Words>
  <Application>Microsoft Office PowerPoint</Application>
  <PresentationFormat>宽屏</PresentationFormat>
  <Paragraphs>57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Arial</vt:lpstr>
      <vt:lpstr>Trebuchet MS</vt:lpstr>
      <vt:lpstr>Wingdings 3</vt:lpstr>
      <vt:lpstr>平面</vt:lpstr>
      <vt:lpstr>菁菁之筑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李沛垚</dc:creator>
  <cp:lastModifiedBy>沛垚 李</cp:lastModifiedBy>
  <cp:revision>3</cp:revision>
  <dcterms:created xsi:type="dcterms:W3CDTF">2023-08-09T12:44:55Z</dcterms:created>
  <dcterms:modified xsi:type="dcterms:W3CDTF">2025-03-09T04:18:50Z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2052-12.1.0.15259</vt:lpwstr>
  </property>
</Properties>
</file>