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"/>
  </p:notesMasterIdLst>
  <p:sldIdLst>
    <p:sldId id="264" r:id="rId2"/>
  </p:sldIdLst>
  <p:sldSz cx="10799763" cy="28079700"/>
  <p:notesSz cx="6858000" cy="9144000"/>
  <p:defaultTextStyle>
    <a:defPPr>
      <a:defRPr lang="zh-CN"/>
    </a:defPPr>
    <a:lvl1pPr marL="0" algn="l" defTabSz="276445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1pPr>
    <a:lvl2pPr marL="1382229" algn="l" defTabSz="276445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2pPr>
    <a:lvl3pPr marL="2764458" algn="l" defTabSz="276445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3pPr>
    <a:lvl4pPr marL="4146689" algn="l" defTabSz="276445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4pPr>
    <a:lvl5pPr marL="5528918" algn="l" defTabSz="276445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5pPr>
    <a:lvl6pPr marL="6911146" algn="l" defTabSz="276445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6pPr>
    <a:lvl7pPr marL="8293375" algn="l" defTabSz="276445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7pPr>
    <a:lvl8pPr marL="9675606" algn="l" defTabSz="276445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8pPr>
    <a:lvl9pPr marL="11057835" algn="l" defTabSz="2764458" rtl="0" eaLnBrk="1" latinLnBrk="0" hangingPunct="1">
      <a:defRPr sz="54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2F0"/>
    <a:srgbClr val="D56341"/>
    <a:srgbClr val="FBFBFB"/>
    <a:srgbClr val="E59881"/>
    <a:srgbClr val="F8E5DF"/>
    <a:srgbClr val="ECB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>
      <p:cViewPr>
        <p:scale>
          <a:sx n="66" d="100"/>
          <a:sy n="66" d="100"/>
        </p:scale>
        <p:origin x="2808" y="-46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809982" y="4595453"/>
            <a:ext cx="9179799" cy="9775896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49971" y="14748344"/>
            <a:ext cx="8099822" cy="6779426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CD2-BD07-4E64-AA38-42C984E9FE89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195-22B3-47C3-ADAC-5334CC48B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7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8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CD2-BD07-4E64-AA38-42C984E9FE89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10486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195-22B3-47C3-ADAC-5334CC48B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1494984"/>
            <a:ext cx="2328699" cy="2379624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6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1494984"/>
            <a:ext cx="6851100" cy="2379624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CD2-BD07-4E64-AA38-42C984E9FE89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10486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195-22B3-47C3-ADAC-5334CC48B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CD2-BD07-4E64-AA38-42C984E9FE89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10486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195-22B3-47C3-ADAC-5334CC48B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>
          <a:xfrm>
            <a:off x="736859" y="7000433"/>
            <a:ext cx="9314796" cy="11680373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84" name="Text Placeholder 2"/>
          <p:cNvSpPr>
            <a:spLocks noGrp="1"/>
          </p:cNvSpPr>
          <p:nvPr>
            <p:ph type="body" idx="1"/>
          </p:nvPr>
        </p:nvSpPr>
        <p:spPr>
          <a:xfrm>
            <a:off x="736859" y="18791308"/>
            <a:ext cx="9314796" cy="6142432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/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8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CD2-BD07-4E64-AA38-42C984E9FE89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104868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195-22B3-47C3-ADAC-5334CC48B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89" name="Content Placeholder 2"/>
          <p:cNvSpPr>
            <a:spLocks noGrp="1"/>
          </p:cNvSpPr>
          <p:nvPr>
            <p:ph sz="half" idx="1"/>
          </p:nvPr>
        </p:nvSpPr>
        <p:spPr>
          <a:xfrm>
            <a:off x="742484" y="7474920"/>
            <a:ext cx="4589899" cy="17816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90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7474920"/>
            <a:ext cx="4589899" cy="178163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CD2-BD07-4E64-AA38-42C984E9FE89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10486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195-22B3-47C3-ADAC-5334CC48B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>
          <a:xfrm>
            <a:off x="743890" y="1494990"/>
            <a:ext cx="9314796" cy="542744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95" name="Text Placeholder 2"/>
          <p:cNvSpPr>
            <a:spLocks noGrp="1"/>
          </p:cNvSpPr>
          <p:nvPr>
            <p:ph type="body" idx="1"/>
          </p:nvPr>
        </p:nvSpPr>
        <p:spPr>
          <a:xfrm>
            <a:off x="743892" y="6883428"/>
            <a:ext cx="4568805" cy="3373462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96" name="Content Placeholder 3"/>
          <p:cNvSpPr>
            <a:spLocks noGrp="1"/>
          </p:cNvSpPr>
          <p:nvPr>
            <p:ph sz="half" idx="2"/>
          </p:nvPr>
        </p:nvSpPr>
        <p:spPr>
          <a:xfrm>
            <a:off x="743892" y="10256890"/>
            <a:ext cx="4568805" cy="150863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6883428"/>
            <a:ext cx="4591306" cy="3373462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98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10256890"/>
            <a:ext cx="4591306" cy="150863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6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CD2-BD07-4E64-AA38-42C984E9FE89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10487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195-22B3-47C3-ADAC-5334CC48B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5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CD2-BD07-4E64-AA38-42C984E9FE89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104866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195-22B3-47C3-ADAC-5334CC48B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CD2-BD07-4E64-AA38-42C984E9FE89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104870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0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195-22B3-47C3-ADAC-5334CC48B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>
          <a:xfrm>
            <a:off x="743890" y="1871980"/>
            <a:ext cx="3483205" cy="655193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706" name="Content Placeholder 2"/>
          <p:cNvSpPr>
            <a:spLocks noGrp="1"/>
          </p:cNvSpPr>
          <p:nvPr>
            <p:ph idx="1"/>
          </p:nvPr>
        </p:nvSpPr>
        <p:spPr>
          <a:xfrm>
            <a:off x="4591306" y="4042963"/>
            <a:ext cx="5467380" cy="19954787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707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8423910"/>
            <a:ext cx="3483205" cy="15606335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CD2-BD07-4E64-AA38-42C984E9FE89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10487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195-22B3-47C3-ADAC-5334CC48B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743890" y="1871980"/>
            <a:ext cx="3483205" cy="6551930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67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4042963"/>
            <a:ext cx="5467380" cy="19954787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104867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8423910"/>
            <a:ext cx="3483205" cy="15606335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67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FCD2-BD07-4E64-AA38-42C984E9FE89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104867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77195-22B3-47C3-ADAC-5334CC48B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742484" y="1494990"/>
            <a:ext cx="9314796" cy="5427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742484" y="7474920"/>
            <a:ext cx="9314796" cy="1781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26025728"/>
            <a:ext cx="2429947" cy="1494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AFCD2-BD07-4E64-AA38-42C984E9FE89}" type="datetimeFigureOut">
              <a:rPr lang="zh-CN" altLang="en-US" smtClean="0"/>
              <a:t>2024/7/15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26025728"/>
            <a:ext cx="3644920" cy="1494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26025728"/>
            <a:ext cx="2429947" cy="14949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77195-22B3-47C3-ADAC-5334CC48B02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3"/>
          <p:cNvPicPr>
            <a:picLocks noChangeAspect="1"/>
          </p:cNvPicPr>
          <p:nvPr/>
        </p:nvPicPr>
        <p:blipFill rotWithShape="1">
          <a:blip r:embed="rId2" cstate="print"/>
          <a:srcRect t="-2" b="91963"/>
          <a:stretch>
            <a:fillRect/>
          </a:stretch>
        </p:blipFill>
        <p:spPr>
          <a:xfrm>
            <a:off x="3" y="-2201864"/>
            <a:ext cx="10796709" cy="2930771"/>
          </a:xfrm>
          <a:prstGeom prst="rect">
            <a:avLst/>
          </a:prstGeom>
        </p:spPr>
      </p:pic>
      <p:sp>
        <p:nvSpPr>
          <p:cNvPr id="1048586" name="矩形 12"/>
          <p:cNvSpPr/>
          <p:nvPr/>
        </p:nvSpPr>
        <p:spPr>
          <a:xfrm>
            <a:off x="504845" y="1976904"/>
            <a:ext cx="9830703" cy="6078413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F8E5DF"/>
                </a:gs>
                <a:gs pos="76000">
                  <a:srgbClr val="ECB8AA"/>
                </a:gs>
                <a:gs pos="100000">
                  <a:srgbClr val="E5988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97154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14" y="1061062"/>
            <a:ext cx="10173068" cy="754198"/>
          </a:xfrm>
          <a:prstGeom prst="rect">
            <a:avLst/>
          </a:prstGeom>
        </p:spPr>
      </p:pic>
      <p:sp>
        <p:nvSpPr>
          <p:cNvPr id="1048587" name="文本框 25"/>
          <p:cNvSpPr txBox="1"/>
          <p:nvPr/>
        </p:nvSpPr>
        <p:spPr>
          <a:xfrm>
            <a:off x="504849" y="1252434"/>
            <a:ext cx="2215969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背景与挑战</a:t>
            </a:r>
          </a:p>
        </p:txBody>
      </p:sp>
      <p:sp>
        <p:nvSpPr>
          <p:cNvPr id="1048588" name="文本框 31"/>
          <p:cNvSpPr txBox="1"/>
          <p:nvPr/>
        </p:nvSpPr>
        <p:spPr>
          <a:xfrm>
            <a:off x="835823" y="-74876"/>
            <a:ext cx="912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D5634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智慧建筑一体机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9C2AB76-99DE-47A1-9DC9-33058B7A6719}"/>
              </a:ext>
            </a:extLst>
          </p:cNvPr>
          <p:cNvGrpSpPr/>
          <p:nvPr/>
        </p:nvGrpSpPr>
        <p:grpSpPr>
          <a:xfrm>
            <a:off x="429355" y="8381205"/>
            <a:ext cx="10403684" cy="8420718"/>
            <a:chOff x="429355" y="8381205"/>
            <a:chExt cx="10403684" cy="8420718"/>
          </a:xfrm>
        </p:grpSpPr>
        <p:sp>
          <p:nvSpPr>
            <p:cNvPr id="1048589" name="矩形 34"/>
            <p:cNvSpPr/>
            <p:nvPr/>
          </p:nvSpPr>
          <p:spPr>
            <a:xfrm>
              <a:off x="507700" y="9179393"/>
              <a:ext cx="9827848" cy="7622530"/>
            </a:xfrm>
            <a:prstGeom prst="rect">
              <a:avLst/>
            </a:prstGeom>
            <a:noFill/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9000">
                    <a:srgbClr val="F8E5DF"/>
                  </a:gs>
                  <a:gs pos="76000">
                    <a:srgbClr val="ECB8AA"/>
                  </a:gs>
                  <a:gs pos="100000">
                    <a:srgbClr val="E5988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97155" name="图片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29355" y="8381205"/>
              <a:ext cx="10070323" cy="746580"/>
            </a:xfrm>
            <a:prstGeom prst="rect">
              <a:avLst/>
            </a:prstGeom>
          </p:spPr>
        </p:pic>
        <p:sp>
          <p:nvSpPr>
            <p:cNvPr id="1048590" name="文本框 43"/>
            <p:cNvSpPr txBox="1"/>
            <p:nvPr/>
          </p:nvSpPr>
          <p:spPr>
            <a:xfrm>
              <a:off x="8512626" y="8563800"/>
              <a:ext cx="232041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99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解决方案</a:t>
              </a:r>
            </a:p>
          </p:txBody>
        </p:sp>
      </p:grpSp>
      <p:pic>
        <p:nvPicPr>
          <p:cNvPr id="2097157" name="图片 67"/>
          <p:cNvPicPr>
            <a:picLocks noChangeAspect="1"/>
          </p:cNvPicPr>
          <p:nvPr/>
        </p:nvPicPr>
        <p:blipFill rotWithShape="1">
          <a:blip r:embed="rId4" cstate="print"/>
          <a:srcRect l="42940" t="34249" r="16504" b="53933"/>
          <a:stretch>
            <a:fillRect/>
          </a:stretch>
        </p:blipFill>
        <p:spPr>
          <a:xfrm>
            <a:off x="603908" y="-1358912"/>
            <a:ext cx="1054372" cy="1037390"/>
          </a:xfrm>
          <a:prstGeom prst="rect">
            <a:avLst/>
          </a:prstGeom>
        </p:spPr>
      </p:pic>
      <p:sp>
        <p:nvSpPr>
          <p:cNvPr id="1048606" name="矩形 1"/>
          <p:cNvSpPr/>
          <p:nvPr/>
        </p:nvSpPr>
        <p:spPr>
          <a:xfrm>
            <a:off x="504849" y="1962227"/>
            <a:ext cx="9659430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黑简体" panose="02000000000000000000" charset="-122"/>
              </a:rPr>
              <a:t>传统园区建筑管理面临设备种类繁多、集成难、运营效率低等挑战。智慧建筑一体机方案，面向园区建筑管理，提供设施和子系统的融合集成能力，实现对人、车、事、物可视化管理，提升建筑整体管理质量、效率，改善园区用户体验，提升运营效率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方正兰亭黑简体" panose="02000000000000000000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3E4CA5F6-6206-4E3B-B048-4FA4AE955BCD}"/>
              </a:ext>
            </a:extLst>
          </p:cNvPr>
          <p:cNvGrpSpPr/>
          <p:nvPr/>
        </p:nvGrpSpPr>
        <p:grpSpPr>
          <a:xfrm>
            <a:off x="682671" y="3519012"/>
            <a:ext cx="9354283" cy="1947181"/>
            <a:chOff x="682671" y="3739403"/>
            <a:chExt cx="9354283" cy="1947181"/>
          </a:xfrm>
        </p:grpSpPr>
        <p:sp>
          <p:nvSpPr>
            <p:cNvPr id="153" name="object 45">
              <a:extLst>
                <a:ext uri="{FF2B5EF4-FFF2-40B4-BE49-F238E27FC236}">
                  <a16:creationId xmlns:a16="http://schemas.microsoft.com/office/drawing/2014/main" id="{03AA33A3-6CFD-45A7-8BF7-D224281B9A84}"/>
                </a:ext>
              </a:extLst>
            </p:cNvPr>
            <p:cNvSpPr/>
            <p:nvPr/>
          </p:nvSpPr>
          <p:spPr>
            <a:xfrm>
              <a:off x="688325" y="4220404"/>
              <a:ext cx="3019574" cy="1466180"/>
            </a:xfrm>
            <a:custGeom>
              <a:avLst/>
              <a:gdLst/>
              <a:ahLst/>
              <a:cxnLst/>
              <a:rect l="l" t="t" r="r" b="b"/>
              <a:pathLst>
                <a:path w="1805939" h="1022985">
                  <a:moveTo>
                    <a:pt x="1805851" y="1022553"/>
                  </a:moveTo>
                  <a:lnTo>
                    <a:pt x="0" y="1022553"/>
                  </a:lnTo>
                  <a:lnTo>
                    <a:pt x="0" y="0"/>
                  </a:lnTo>
                  <a:lnTo>
                    <a:pt x="1805851" y="0"/>
                  </a:lnTo>
                  <a:lnTo>
                    <a:pt x="1805851" y="1022553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pPr defTabSz="914400"/>
              <a:endParaRPr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object 54">
              <a:extLst>
                <a:ext uri="{FF2B5EF4-FFF2-40B4-BE49-F238E27FC236}">
                  <a16:creationId xmlns:a16="http://schemas.microsoft.com/office/drawing/2014/main" id="{A02D0BCC-9FEE-47AD-AC6E-2A2E9B5C955E}"/>
                </a:ext>
              </a:extLst>
            </p:cNvPr>
            <p:cNvSpPr txBox="1"/>
            <p:nvPr/>
          </p:nvSpPr>
          <p:spPr>
            <a:xfrm>
              <a:off x="682671" y="4414412"/>
              <a:ext cx="2947167" cy="110042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07975" marR="116205" indent="-171450" defTabSz="914400">
                <a:lnSpc>
                  <a:spcPts val="2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设备厂家和协议多，系统集成接入难、成本高；</a:t>
              </a:r>
              <a:endParaRPr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黑简体" panose="02000000000000000000" charset="-122"/>
              </a:endParaRPr>
            </a:p>
            <a:p>
              <a:pPr marL="307975" marR="85090" indent="-171450" defTabSz="914400">
                <a:lnSpc>
                  <a:spcPts val="2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应用协议的多样化，业务系统复杂，使用难度大。</a:t>
              </a:r>
              <a:endParaRPr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黑简体" panose="02000000000000000000" charset="-122"/>
              </a:endParaRPr>
            </a:p>
          </p:txBody>
        </p:sp>
        <p:sp>
          <p:nvSpPr>
            <p:cNvPr id="165" name="object 45">
              <a:extLst>
                <a:ext uri="{FF2B5EF4-FFF2-40B4-BE49-F238E27FC236}">
                  <a16:creationId xmlns:a16="http://schemas.microsoft.com/office/drawing/2014/main" id="{7EA095F2-E4A4-49B0-80C6-91E7F481E310}"/>
                </a:ext>
              </a:extLst>
            </p:cNvPr>
            <p:cNvSpPr/>
            <p:nvPr/>
          </p:nvSpPr>
          <p:spPr>
            <a:xfrm>
              <a:off x="3852853" y="4220404"/>
              <a:ext cx="3019574" cy="1466180"/>
            </a:xfrm>
            <a:custGeom>
              <a:avLst/>
              <a:gdLst/>
              <a:ahLst/>
              <a:cxnLst/>
              <a:rect l="l" t="t" r="r" b="b"/>
              <a:pathLst>
                <a:path w="1805939" h="1022985">
                  <a:moveTo>
                    <a:pt x="1805851" y="1022553"/>
                  </a:moveTo>
                  <a:lnTo>
                    <a:pt x="0" y="1022553"/>
                  </a:lnTo>
                  <a:lnTo>
                    <a:pt x="0" y="0"/>
                  </a:lnTo>
                  <a:lnTo>
                    <a:pt x="1805851" y="0"/>
                  </a:lnTo>
                  <a:lnTo>
                    <a:pt x="1805851" y="1022553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pPr defTabSz="914400"/>
              <a:endParaRPr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object 45">
              <a:extLst>
                <a:ext uri="{FF2B5EF4-FFF2-40B4-BE49-F238E27FC236}">
                  <a16:creationId xmlns:a16="http://schemas.microsoft.com/office/drawing/2014/main" id="{6482F7BB-7F7D-4858-87C5-A3F33253B30C}"/>
                </a:ext>
              </a:extLst>
            </p:cNvPr>
            <p:cNvSpPr/>
            <p:nvPr/>
          </p:nvSpPr>
          <p:spPr>
            <a:xfrm>
              <a:off x="7017380" y="4220404"/>
              <a:ext cx="3019574" cy="1466180"/>
            </a:xfrm>
            <a:custGeom>
              <a:avLst/>
              <a:gdLst/>
              <a:ahLst/>
              <a:cxnLst/>
              <a:rect l="l" t="t" r="r" b="b"/>
              <a:pathLst>
                <a:path w="1805939" h="1022985">
                  <a:moveTo>
                    <a:pt x="1805851" y="1022553"/>
                  </a:moveTo>
                  <a:lnTo>
                    <a:pt x="0" y="1022553"/>
                  </a:lnTo>
                  <a:lnTo>
                    <a:pt x="0" y="0"/>
                  </a:lnTo>
                  <a:lnTo>
                    <a:pt x="1805851" y="0"/>
                  </a:lnTo>
                  <a:lnTo>
                    <a:pt x="1805851" y="1022553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pPr defTabSz="914400"/>
              <a:endParaRPr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5FDF659-E5C3-49C0-97E9-4E3A8DD8FC40}"/>
                </a:ext>
              </a:extLst>
            </p:cNvPr>
            <p:cNvGrpSpPr/>
            <p:nvPr/>
          </p:nvGrpSpPr>
          <p:grpSpPr>
            <a:xfrm>
              <a:off x="1500649" y="3739403"/>
              <a:ext cx="1394927" cy="380917"/>
              <a:chOff x="1500649" y="3588932"/>
              <a:chExt cx="1394927" cy="380917"/>
            </a:xfrm>
          </p:grpSpPr>
          <p:sp>
            <p:nvSpPr>
              <p:cNvPr id="156" name="object 48">
                <a:extLst>
                  <a:ext uri="{FF2B5EF4-FFF2-40B4-BE49-F238E27FC236}">
                    <a16:creationId xmlns:a16="http://schemas.microsoft.com/office/drawing/2014/main" id="{D1887E00-6211-42BC-BF8B-06846CC1D41F}"/>
                  </a:ext>
                </a:extLst>
              </p:cNvPr>
              <p:cNvSpPr txBox="1"/>
              <p:nvPr/>
            </p:nvSpPr>
            <p:spPr>
              <a:xfrm>
                <a:off x="1500649" y="3588932"/>
                <a:ext cx="1394927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algn="ctr">
                  <a:spcBef>
                    <a:spcPts val="105"/>
                  </a:spcBef>
                </a:pPr>
                <a:r>
                  <a:rPr lang="zh-CN" altLang="en-US" sz="20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接入集成难</a:t>
                </a:r>
                <a:endParaRPr sz="2000" b="1" spc="-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" name="直接连接符 2">
                <a:extLst>
                  <a:ext uri="{FF2B5EF4-FFF2-40B4-BE49-F238E27FC236}">
                    <a16:creationId xmlns:a16="http://schemas.microsoft.com/office/drawing/2014/main" id="{64A1BDBF-609B-4E7A-ADF5-D98678FF0EBA}"/>
                  </a:ext>
                </a:extLst>
              </p:cNvPr>
              <p:cNvCxnSpPr/>
              <p:nvPr/>
            </p:nvCxnSpPr>
            <p:spPr>
              <a:xfrm>
                <a:off x="1569146" y="3969849"/>
                <a:ext cx="1257932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组合 170">
              <a:extLst>
                <a:ext uri="{FF2B5EF4-FFF2-40B4-BE49-F238E27FC236}">
                  <a16:creationId xmlns:a16="http://schemas.microsoft.com/office/drawing/2014/main" id="{5843DF62-B8D9-44F4-8EB0-DE6238B3CDEB}"/>
                </a:ext>
              </a:extLst>
            </p:cNvPr>
            <p:cNvGrpSpPr/>
            <p:nvPr/>
          </p:nvGrpSpPr>
          <p:grpSpPr>
            <a:xfrm>
              <a:off x="4708200" y="3739403"/>
              <a:ext cx="1394927" cy="380917"/>
              <a:chOff x="1500649" y="3588932"/>
              <a:chExt cx="1394927" cy="380917"/>
            </a:xfrm>
          </p:grpSpPr>
          <p:sp>
            <p:nvSpPr>
              <p:cNvPr id="172" name="object 48">
                <a:extLst>
                  <a:ext uri="{FF2B5EF4-FFF2-40B4-BE49-F238E27FC236}">
                    <a16:creationId xmlns:a16="http://schemas.microsoft.com/office/drawing/2014/main" id="{272922C5-EA7B-4119-9BE6-AB69D6D0E4DA}"/>
                  </a:ext>
                </a:extLst>
              </p:cNvPr>
              <p:cNvSpPr txBox="1"/>
              <p:nvPr/>
            </p:nvSpPr>
            <p:spPr>
              <a:xfrm>
                <a:off x="1500649" y="3588932"/>
                <a:ext cx="1394927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algn="ctr">
                  <a:spcBef>
                    <a:spcPts val="105"/>
                  </a:spcBef>
                </a:pPr>
                <a:r>
                  <a:rPr lang="zh-CN" altLang="en-US" sz="20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智能化不足</a:t>
                </a:r>
              </a:p>
            </p:txBody>
          </p:sp>
          <p:cxnSp>
            <p:nvCxnSpPr>
              <p:cNvPr id="173" name="直接连接符 172">
                <a:extLst>
                  <a:ext uri="{FF2B5EF4-FFF2-40B4-BE49-F238E27FC236}">
                    <a16:creationId xmlns:a16="http://schemas.microsoft.com/office/drawing/2014/main" id="{A2201A22-6283-4E12-9D96-7450E9E46A37}"/>
                  </a:ext>
                </a:extLst>
              </p:cNvPr>
              <p:cNvCxnSpPr/>
              <p:nvPr/>
            </p:nvCxnSpPr>
            <p:spPr>
              <a:xfrm>
                <a:off x="1569146" y="3969849"/>
                <a:ext cx="1257932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组合 173">
              <a:extLst>
                <a:ext uri="{FF2B5EF4-FFF2-40B4-BE49-F238E27FC236}">
                  <a16:creationId xmlns:a16="http://schemas.microsoft.com/office/drawing/2014/main" id="{EAC458B5-AE30-4230-AF20-CBCAEABEBE5F}"/>
                </a:ext>
              </a:extLst>
            </p:cNvPr>
            <p:cNvGrpSpPr/>
            <p:nvPr/>
          </p:nvGrpSpPr>
          <p:grpSpPr>
            <a:xfrm>
              <a:off x="7839145" y="3739403"/>
              <a:ext cx="1394927" cy="380917"/>
              <a:chOff x="1500649" y="3588932"/>
              <a:chExt cx="1394927" cy="380917"/>
            </a:xfrm>
          </p:grpSpPr>
          <p:sp>
            <p:nvSpPr>
              <p:cNvPr id="175" name="object 48">
                <a:extLst>
                  <a:ext uri="{FF2B5EF4-FFF2-40B4-BE49-F238E27FC236}">
                    <a16:creationId xmlns:a16="http://schemas.microsoft.com/office/drawing/2014/main" id="{77E21D89-AD82-4D33-8C7D-E404E8E12B24}"/>
                  </a:ext>
                </a:extLst>
              </p:cNvPr>
              <p:cNvSpPr txBox="1"/>
              <p:nvPr/>
            </p:nvSpPr>
            <p:spPr>
              <a:xfrm>
                <a:off x="1500649" y="3588932"/>
                <a:ext cx="1394927" cy="3206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algn="ctr">
                  <a:spcBef>
                    <a:spcPts val="105"/>
                  </a:spcBef>
                </a:pPr>
                <a:r>
                  <a:rPr lang="zh-CN" altLang="en-US" sz="2000" b="1" spc="-5" dirty="0">
                    <a:solidFill>
                      <a:srgbClr val="C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服务体验差</a:t>
                </a:r>
              </a:p>
            </p:txBody>
          </p:sp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F038FB0D-D913-46FA-B305-386E4401EF09}"/>
                  </a:ext>
                </a:extLst>
              </p:cNvPr>
              <p:cNvCxnSpPr/>
              <p:nvPr/>
            </p:nvCxnSpPr>
            <p:spPr>
              <a:xfrm>
                <a:off x="1569146" y="3969849"/>
                <a:ext cx="1257932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7" name="object 54">
              <a:extLst>
                <a:ext uri="{FF2B5EF4-FFF2-40B4-BE49-F238E27FC236}">
                  <a16:creationId xmlns:a16="http://schemas.microsoft.com/office/drawing/2014/main" id="{0C3EFEDF-7A15-4AEE-BFA8-81DFBA973137}"/>
                </a:ext>
              </a:extLst>
            </p:cNvPr>
            <p:cNvSpPr txBox="1"/>
            <p:nvPr/>
          </p:nvSpPr>
          <p:spPr>
            <a:xfrm>
              <a:off x="3864614" y="4414412"/>
              <a:ext cx="2947167" cy="110042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07975" marR="116205" indent="-171450" defTabSz="914400">
                <a:lnSpc>
                  <a:spcPts val="2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运维依赖个人经验，缺少辅助分析工具；</a:t>
              </a:r>
            </a:p>
            <a:p>
              <a:pPr marL="307975" marR="116205" indent="-171450" defTabSz="914400">
                <a:lnSpc>
                  <a:spcPts val="2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各系统独立，数据割裂、系统间缺少互通、智能联动。</a:t>
              </a:r>
            </a:p>
          </p:txBody>
        </p:sp>
        <p:sp>
          <p:nvSpPr>
            <p:cNvPr id="178" name="object 54">
              <a:extLst>
                <a:ext uri="{FF2B5EF4-FFF2-40B4-BE49-F238E27FC236}">
                  <a16:creationId xmlns:a16="http://schemas.microsoft.com/office/drawing/2014/main" id="{C8DD797C-2E7B-458C-BFA2-529195DEDA19}"/>
                </a:ext>
              </a:extLst>
            </p:cNvPr>
            <p:cNvSpPr txBox="1"/>
            <p:nvPr/>
          </p:nvSpPr>
          <p:spPr>
            <a:xfrm>
              <a:off x="7030433" y="4414412"/>
              <a:ext cx="2947167" cy="117737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07975" marR="116205" indent="-171450" defTabSz="914400">
                <a:lnSpc>
                  <a:spcPts val="2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被动响应为主，不及时；</a:t>
              </a:r>
            </a:p>
            <a:p>
              <a:pPr marL="307975" marR="116205" indent="-171450" defTabSz="914400">
                <a:lnSpc>
                  <a:spcPts val="2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服务质量无量化，缺少温度；</a:t>
              </a:r>
            </a:p>
            <a:p>
              <a:pPr marL="307975" marR="116205" indent="-171450" defTabSz="914400">
                <a:lnSpc>
                  <a:spcPts val="2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服务方式单一，电话、前台为主。</a:t>
              </a:r>
            </a:p>
          </p:txBody>
        </p:sp>
      </p:grpSp>
      <p:sp>
        <p:nvSpPr>
          <p:cNvPr id="179" name="矩形 178">
            <a:extLst>
              <a:ext uri="{FF2B5EF4-FFF2-40B4-BE49-F238E27FC236}">
                <a16:creationId xmlns:a16="http://schemas.microsoft.com/office/drawing/2014/main" id="{EB9CD288-49BF-4A82-9BA1-B4300D6EE654}"/>
              </a:ext>
            </a:extLst>
          </p:cNvPr>
          <p:cNvSpPr/>
          <p:nvPr/>
        </p:nvSpPr>
        <p:spPr>
          <a:xfrm>
            <a:off x="1836030" y="13667293"/>
            <a:ext cx="8156532" cy="5280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/>
            <a:endParaRPr lang="zh-CN" altLang="en-US" sz="1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object 103">
            <a:extLst>
              <a:ext uri="{FF2B5EF4-FFF2-40B4-BE49-F238E27FC236}">
                <a16:creationId xmlns:a16="http://schemas.microsoft.com/office/drawing/2014/main" id="{59BEBAF3-E3F5-4BED-BCE0-92E93B067E8D}"/>
              </a:ext>
            </a:extLst>
          </p:cNvPr>
          <p:cNvSpPr/>
          <p:nvPr/>
        </p:nvSpPr>
        <p:spPr>
          <a:xfrm>
            <a:off x="1844549" y="11333606"/>
            <a:ext cx="8156201" cy="4883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业务应用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object 82">
            <a:extLst>
              <a:ext uri="{FF2B5EF4-FFF2-40B4-BE49-F238E27FC236}">
                <a16:creationId xmlns:a16="http://schemas.microsoft.com/office/drawing/2014/main" id="{E170B388-87C1-4F11-BABC-14A9E75C7D6F}"/>
              </a:ext>
            </a:extLst>
          </p:cNvPr>
          <p:cNvSpPr/>
          <p:nvPr/>
        </p:nvSpPr>
        <p:spPr>
          <a:xfrm>
            <a:off x="3860647" y="13781184"/>
            <a:ext cx="721226" cy="285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空调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2" name="object 84">
            <a:extLst>
              <a:ext uri="{FF2B5EF4-FFF2-40B4-BE49-F238E27FC236}">
                <a16:creationId xmlns:a16="http://schemas.microsoft.com/office/drawing/2014/main" id="{7CDCE146-C358-44A4-B0F4-10499BD23602}"/>
              </a:ext>
            </a:extLst>
          </p:cNvPr>
          <p:cNvSpPr/>
          <p:nvPr/>
        </p:nvSpPr>
        <p:spPr>
          <a:xfrm>
            <a:off x="6522969" y="13781184"/>
            <a:ext cx="721226" cy="285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给排水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" name="object 86">
            <a:extLst>
              <a:ext uri="{FF2B5EF4-FFF2-40B4-BE49-F238E27FC236}">
                <a16:creationId xmlns:a16="http://schemas.microsoft.com/office/drawing/2014/main" id="{168631CA-5989-4604-9198-7FE37608977B}"/>
              </a:ext>
            </a:extLst>
          </p:cNvPr>
          <p:cNvSpPr/>
          <p:nvPr/>
        </p:nvSpPr>
        <p:spPr>
          <a:xfrm>
            <a:off x="4748087" y="13781184"/>
            <a:ext cx="721226" cy="285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照明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object 88">
            <a:extLst>
              <a:ext uri="{FF2B5EF4-FFF2-40B4-BE49-F238E27FC236}">
                <a16:creationId xmlns:a16="http://schemas.microsoft.com/office/drawing/2014/main" id="{3C9604AA-867D-46AB-9083-4265BC99BE35}"/>
              </a:ext>
            </a:extLst>
          </p:cNvPr>
          <p:cNvSpPr/>
          <p:nvPr/>
        </p:nvSpPr>
        <p:spPr>
          <a:xfrm>
            <a:off x="5635528" y="13781184"/>
            <a:ext cx="721226" cy="285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冷热源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" name="object 92">
            <a:extLst>
              <a:ext uri="{FF2B5EF4-FFF2-40B4-BE49-F238E27FC236}">
                <a16:creationId xmlns:a16="http://schemas.microsoft.com/office/drawing/2014/main" id="{2F507942-BFA6-4AC8-8C20-92A42AD19D27}"/>
              </a:ext>
            </a:extLst>
          </p:cNvPr>
          <p:cNvSpPr/>
          <p:nvPr/>
        </p:nvSpPr>
        <p:spPr>
          <a:xfrm>
            <a:off x="9185269" y="13781184"/>
            <a:ext cx="721226" cy="285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配电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object 94">
            <a:extLst>
              <a:ext uri="{FF2B5EF4-FFF2-40B4-BE49-F238E27FC236}">
                <a16:creationId xmlns:a16="http://schemas.microsoft.com/office/drawing/2014/main" id="{3DE0B0EA-A86B-4E57-9E0F-83ECCE459F4C}"/>
              </a:ext>
            </a:extLst>
          </p:cNvPr>
          <p:cNvSpPr/>
          <p:nvPr/>
        </p:nvSpPr>
        <p:spPr>
          <a:xfrm>
            <a:off x="1915595" y="13781184"/>
            <a:ext cx="891396" cy="285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视频系统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object 96">
            <a:extLst>
              <a:ext uri="{FF2B5EF4-FFF2-40B4-BE49-F238E27FC236}">
                <a16:creationId xmlns:a16="http://schemas.microsoft.com/office/drawing/2014/main" id="{7E824097-B570-475A-B857-A63C409A3C5E}"/>
              </a:ext>
            </a:extLst>
          </p:cNvPr>
          <p:cNvSpPr/>
          <p:nvPr/>
        </p:nvSpPr>
        <p:spPr>
          <a:xfrm>
            <a:off x="2973206" y="13781184"/>
            <a:ext cx="721226" cy="285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门禁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8" name="object 98">
            <a:extLst>
              <a:ext uri="{FF2B5EF4-FFF2-40B4-BE49-F238E27FC236}">
                <a16:creationId xmlns:a16="http://schemas.microsoft.com/office/drawing/2014/main" id="{AD05E7FB-7BF5-4D8F-9F49-EF27114F1A8C}"/>
              </a:ext>
            </a:extLst>
          </p:cNvPr>
          <p:cNvSpPr/>
          <p:nvPr/>
        </p:nvSpPr>
        <p:spPr>
          <a:xfrm>
            <a:off x="7410409" y="13781184"/>
            <a:ext cx="721206" cy="285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充电桩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object 100">
            <a:extLst>
              <a:ext uri="{FF2B5EF4-FFF2-40B4-BE49-F238E27FC236}">
                <a16:creationId xmlns:a16="http://schemas.microsoft.com/office/drawing/2014/main" id="{9DDE61A9-EA49-4AC4-B229-233197CCCF79}"/>
              </a:ext>
            </a:extLst>
          </p:cNvPr>
          <p:cNvSpPr/>
          <p:nvPr/>
        </p:nvSpPr>
        <p:spPr>
          <a:xfrm>
            <a:off x="8297830" y="13781184"/>
            <a:ext cx="721226" cy="285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储能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0" name="object 107">
            <a:extLst>
              <a:ext uri="{FF2B5EF4-FFF2-40B4-BE49-F238E27FC236}">
                <a16:creationId xmlns:a16="http://schemas.microsoft.com/office/drawing/2014/main" id="{520CD4ED-98C4-49D6-9D54-AECACEEAD201}"/>
              </a:ext>
            </a:extLst>
          </p:cNvPr>
          <p:cNvSpPr/>
          <p:nvPr/>
        </p:nvSpPr>
        <p:spPr>
          <a:xfrm>
            <a:off x="1836185" y="13212313"/>
            <a:ext cx="8156532" cy="3869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|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存储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|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</a:p>
        </p:txBody>
      </p:sp>
      <p:sp>
        <p:nvSpPr>
          <p:cNvPr id="191" name="object 108">
            <a:extLst>
              <a:ext uri="{FF2B5EF4-FFF2-40B4-BE49-F238E27FC236}">
                <a16:creationId xmlns:a16="http://schemas.microsoft.com/office/drawing/2014/main" id="{ACE1DBD9-B780-4241-A1CE-EFA16BEDF595}"/>
              </a:ext>
            </a:extLst>
          </p:cNvPr>
          <p:cNvSpPr/>
          <p:nvPr/>
        </p:nvSpPr>
        <p:spPr>
          <a:xfrm>
            <a:off x="1838667" y="12075261"/>
            <a:ext cx="8153895" cy="5982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2" name="object 109">
            <a:extLst>
              <a:ext uri="{FF2B5EF4-FFF2-40B4-BE49-F238E27FC236}">
                <a16:creationId xmlns:a16="http://schemas.microsoft.com/office/drawing/2014/main" id="{99FE14C9-6123-4EE7-9037-D53C1F33A04A}"/>
              </a:ext>
            </a:extLst>
          </p:cNvPr>
          <p:cNvSpPr/>
          <p:nvPr/>
        </p:nvSpPr>
        <p:spPr>
          <a:xfrm>
            <a:off x="1836185" y="11895587"/>
            <a:ext cx="8160129" cy="7793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en-US" altLang="zh-CN" sz="14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eCampusCore</a:t>
            </a:r>
            <a:r>
              <a:rPr lang="en-US" altLang="zh-CN" sz="1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-Lite</a:t>
            </a:r>
            <a:endParaRPr sz="1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object 112">
            <a:extLst>
              <a:ext uri="{FF2B5EF4-FFF2-40B4-BE49-F238E27FC236}">
                <a16:creationId xmlns:a16="http://schemas.microsoft.com/office/drawing/2014/main" id="{F1A6B7DD-74FC-4735-8E62-84A764D4C155}"/>
              </a:ext>
            </a:extLst>
          </p:cNvPr>
          <p:cNvSpPr/>
          <p:nvPr/>
        </p:nvSpPr>
        <p:spPr>
          <a:xfrm>
            <a:off x="1999582" y="12179941"/>
            <a:ext cx="2520490" cy="3875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object 113">
            <a:extLst>
              <a:ext uri="{FF2B5EF4-FFF2-40B4-BE49-F238E27FC236}">
                <a16:creationId xmlns:a16="http://schemas.microsoft.com/office/drawing/2014/main" id="{5728F061-23E0-4E77-882E-8BAE75A50916}"/>
              </a:ext>
            </a:extLst>
          </p:cNvPr>
          <p:cNvSpPr/>
          <p:nvPr/>
        </p:nvSpPr>
        <p:spPr>
          <a:xfrm>
            <a:off x="1998608" y="12179351"/>
            <a:ext cx="2522854" cy="38934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联接服务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object 132">
            <a:extLst>
              <a:ext uri="{FF2B5EF4-FFF2-40B4-BE49-F238E27FC236}">
                <a16:creationId xmlns:a16="http://schemas.microsoft.com/office/drawing/2014/main" id="{4F4F73BB-4DB8-4375-9357-6DC1822AE7BC}"/>
              </a:ext>
            </a:extLst>
          </p:cNvPr>
          <p:cNvSpPr/>
          <p:nvPr/>
        </p:nvSpPr>
        <p:spPr>
          <a:xfrm>
            <a:off x="4660540" y="12179941"/>
            <a:ext cx="2520490" cy="3875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7" name="object 133">
            <a:extLst>
              <a:ext uri="{FF2B5EF4-FFF2-40B4-BE49-F238E27FC236}">
                <a16:creationId xmlns:a16="http://schemas.microsoft.com/office/drawing/2014/main" id="{7802D3C3-D6B0-40E4-A90C-5275EB3C417C}"/>
              </a:ext>
            </a:extLst>
          </p:cNvPr>
          <p:cNvSpPr/>
          <p:nvPr/>
        </p:nvSpPr>
        <p:spPr>
          <a:xfrm>
            <a:off x="4659547" y="12179353"/>
            <a:ext cx="2522873" cy="3893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数据服务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8" name="object 134">
            <a:extLst>
              <a:ext uri="{FF2B5EF4-FFF2-40B4-BE49-F238E27FC236}">
                <a16:creationId xmlns:a16="http://schemas.microsoft.com/office/drawing/2014/main" id="{FFB95C49-A907-4820-9272-473024E3779A}"/>
              </a:ext>
            </a:extLst>
          </p:cNvPr>
          <p:cNvSpPr/>
          <p:nvPr/>
        </p:nvSpPr>
        <p:spPr>
          <a:xfrm>
            <a:off x="7321500" y="12179941"/>
            <a:ext cx="2520508" cy="3875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9" name="object 135">
            <a:extLst>
              <a:ext uri="{FF2B5EF4-FFF2-40B4-BE49-F238E27FC236}">
                <a16:creationId xmlns:a16="http://schemas.microsoft.com/office/drawing/2014/main" id="{391CA855-2698-4EAB-A23D-C69F9C742C6D}"/>
              </a:ext>
            </a:extLst>
          </p:cNvPr>
          <p:cNvSpPr/>
          <p:nvPr/>
        </p:nvSpPr>
        <p:spPr>
          <a:xfrm>
            <a:off x="7320487" y="12179353"/>
            <a:ext cx="2522854" cy="3893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统一运维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3" name="object 107">
            <a:extLst>
              <a:ext uri="{FF2B5EF4-FFF2-40B4-BE49-F238E27FC236}">
                <a16:creationId xmlns:a16="http://schemas.microsoft.com/office/drawing/2014/main" id="{B50849D0-8532-416B-A097-4D7AFA7767A3}"/>
              </a:ext>
            </a:extLst>
          </p:cNvPr>
          <p:cNvSpPr/>
          <p:nvPr/>
        </p:nvSpPr>
        <p:spPr>
          <a:xfrm>
            <a:off x="1836185" y="12742859"/>
            <a:ext cx="8156532" cy="3869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虚拟化服务   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|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容器服务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矩形 204">
            <a:extLst>
              <a:ext uri="{FF2B5EF4-FFF2-40B4-BE49-F238E27FC236}">
                <a16:creationId xmlns:a16="http://schemas.microsoft.com/office/drawing/2014/main" id="{0E3620E2-1175-4912-BD02-4CFCF7338EBC}"/>
              </a:ext>
            </a:extLst>
          </p:cNvPr>
          <p:cNvSpPr/>
          <p:nvPr/>
        </p:nvSpPr>
        <p:spPr>
          <a:xfrm>
            <a:off x="814300" y="11340787"/>
            <a:ext cx="883066" cy="225847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慧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筑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</a:t>
            </a:r>
          </a:p>
        </p:txBody>
      </p:sp>
      <p:sp>
        <p:nvSpPr>
          <p:cNvPr id="206" name="矩形 205">
            <a:extLst>
              <a:ext uri="{FF2B5EF4-FFF2-40B4-BE49-F238E27FC236}">
                <a16:creationId xmlns:a16="http://schemas.microsoft.com/office/drawing/2014/main" id="{FB4DA8CA-531A-42D6-AD70-5342E6284F24}"/>
              </a:ext>
            </a:extLst>
          </p:cNvPr>
          <p:cNvSpPr/>
          <p:nvPr/>
        </p:nvSpPr>
        <p:spPr>
          <a:xfrm>
            <a:off x="814300" y="13667292"/>
            <a:ext cx="883066" cy="528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设施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0" name="矩形 1">
            <a:extLst>
              <a:ext uri="{FF2B5EF4-FFF2-40B4-BE49-F238E27FC236}">
                <a16:creationId xmlns:a16="http://schemas.microsoft.com/office/drawing/2014/main" id="{A7B608A4-DAA1-4654-BDB8-C104900EBCC8}"/>
              </a:ext>
            </a:extLst>
          </p:cNvPr>
          <p:cNvSpPr/>
          <p:nvPr/>
        </p:nvSpPr>
        <p:spPr>
          <a:xfrm>
            <a:off x="504849" y="9579405"/>
            <a:ext cx="9659430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zh-CN" altLang="en-US" sz="20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黑简体" panose="02000000000000000000" charset="-122"/>
              </a:rPr>
              <a:t>面向园区建筑楼宇管理，以轻量适用、软硬一体化部署的方案，提供楼宇设施和系统集成接入，数据处理、统计和分析，系统统一运维等能力，联合伙伴智慧应用构建场景化智慧楼宇解决方案。</a:t>
            </a:r>
          </a:p>
        </p:txBody>
      </p:sp>
      <p:sp>
        <p:nvSpPr>
          <p:cNvPr id="213" name="矩形 48">
            <a:extLst>
              <a:ext uri="{FF2B5EF4-FFF2-40B4-BE49-F238E27FC236}">
                <a16:creationId xmlns:a16="http://schemas.microsoft.com/office/drawing/2014/main" id="{5677B3A3-63FD-4704-AE1D-EB104F67FB8D}"/>
              </a:ext>
            </a:extLst>
          </p:cNvPr>
          <p:cNvSpPr/>
          <p:nvPr/>
        </p:nvSpPr>
        <p:spPr>
          <a:xfrm>
            <a:off x="495970" y="17876825"/>
            <a:ext cx="9860029" cy="2898689"/>
          </a:xfrm>
          <a:prstGeom prst="rect">
            <a:avLst/>
          </a:prstGeom>
          <a:noFill/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9000">
                  <a:srgbClr val="F8E5DF"/>
                </a:gs>
                <a:gs pos="76000">
                  <a:srgbClr val="ECB8AA"/>
                </a:gs>
                <a:gs pos="100000">
                  <a:srgbClr val="E5988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4" name="图片 49">
            <a:extLst>
              <a:ext uri="{FF2B5EF4-FFF2-40B4-BE49-F238E27FC236}">
                <a16:creationId xmlns:a16="http://schemas.microsoft.com/office/drawing/2014/main" id="{B60D1088-7BA9-47F5-B623-05A2E41A4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53" y="17133371"/>
            <a:ext cx="10173068" cy="754198"/>
          </a:xfrm>
          <a:prstGeom prst="rect">
            <a:avLst/>
          </a:prstGeom>
        </p:spPr>
      </p:pic>
      <p:sp>
        <p:nvSpPr>
          <p:cNvPr id="215" name="文本框 50">
            <a:extLst>
              <a:ext uri="{FF2B5EF4-FFF2-40B4-BE49-F238E27FC236}">
                <a16:creationId xmlns:a16="http://schemas.microsoft.com/office/drawing/2014/main" id="{5E75371B-1725-47A9-8496-B3A06DEFB2B3}"/>
              </a:ext>
            </a:extLst>
          </p:cNvPr>
          <p:cNvSpPr txBox="1"/>
          <p:nvPr/>
        </p:nvSpPr>
        <p:spPr>
          <a:xfrm>
            <a:off x="689707" y="17342411"/>
            <a:ext cx="2320413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99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客户价值</a:t>
            </a:r>
          </a:p>
        </p:txBody>
      </p:sp>
      <p:grpSp>
        <p:nvGrpSpPr>
          <p:cNvPr id="237" name="组合 236">
            <a:extLst>
              <a:ext uri="{FF2B5EF4-FFF2-40B4-BE49-F238E27FC236}">
                <a16:creationId xmlns:a16="http://schemas.microsoft.com/office/drawing/2014/main" id="{B6ED8B74-D6DB-4A64-9231-1A637EDC7386}"/>
              </a:ext>
            </a:extLst>
          </p:cNvPr>
          <p:cNvGrpSpPr/>
          <p:nvPr/>
        </p:nvGrpSpPr>
        <p:grpSpPr>
          <a:xfrm>
            <a:off x="1500649" y="14579695"/>
            <a:ext cx="1394927" cy="380917"/>
            <a:chOff x="1500649" y="3588932"/>
            <a:chExt cx="1394927" cy="380917"/>
          </a:xfrm>
        </p:grpSpPr>
        <p:sp>
          <p:nvSpPr>
            <p:cNvPr id="246" name="object 48">
              <a:extLst>
                <a:ext uri="{FF2B5EF4-FFF2-40B4-BE49-F238E27FC236}">
                  <a16:creationId xmlns:a16="http://schemas.microsoft.com/office/drawing/2014/main" id="{E05C7934-38FC-4341-8B5A-08F3F368B5D1}"/>
                </a:ext>
              </a:extLst>
            </p:cNvPr>
            <p:cNvSpPr txBox="1"/>
            <p:nvPr/>
          </p:nvSpPr>
          <p:spPr>
            <a:xfrm>
              <a:off x="1500649" y="3588932"/>
              <a:ext cx="1394927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spcBef>
                  <a:spcPts val="105"/>
                </a:spcBef>
              </a:pPr>
              <a:r>
                <a:rPr lang="zh-CN" altLang="en-US" sz="2000" b="1" spc="-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轻量易部署</a:t>
              </a:r>
            </a:p>
          </p:txBody>
        </p:sp>
        <p:cxnSp>
          <p:nvCxnSpPr>
            <p:cNvPr id="247" name="直接连接符 246">
              <a:extLst>
                <a:ext uri="{FF2B5EF4-FFF2-40B4-BE49-F238E27FC236}">
                  <a16:creationId xmlns:a16="http://schemas.microsoft.com/office/drawing/2014/main" id="{A9D7B318-B9F7-45C5-9B65-4DB3EF7A79F9}"/>
                </a:ext>
              </a:extLst>
            </p:cNvPr>
            <p:cNvCxnSpPr/>
            <p:nvPr/>
          </p:nvCxnSpPr>
          <p:spPr>
            <a:xfrm>
              <a:off x="1569146" y="3969849"/>
              <a:ext cx="125793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组合 237">
            <a:extLst>
              <a:ext uri="{FF2B5EF4-FFF2-40B4-BE49-F238E27FC236}">
                <a16:creationId xmlns:a16="http://schemas.microsoft.com/office/drawing/2014/main" id="{F5F2E837-488F-42C6-870D-647E9A350C23}"/>
              </a:ext>
            </a:extLst>
          </p:cNvPr>
          <p:cNvGrpSpPr/>
          <p:nvPr/>
        </p:nvGrpSpPr>
        <p:grpSpPr>
          <a:xfrm>
            <a:off x="4561732" y="14579695"/>
            <a:ext cx="1687862" cy="380917"/>
            <a:chOff x="1354181" y="3588932"/>
            <a:chExt cx="1687862" cy="380917"/>
          </a:xfrm>
        </p:grpSpPr>
        <p:sp>
          <p:nvSpPr>
            <p:cNvPr id="244" name="object 48">
              <a:extLst>
                <a:ext uri="{FF2B5EF4-FFF2-40B4-BE49-F238E27FC236}">
                  <a16:creationId xmlns:a16="http://schemas.microsoft.com/office/drawing/2014/main" id="{55B3174C-0D98-4D48-B413-08F4494AFF8F}"/>
                </a:ext>
              </a:extLst>
            </p:cNvPr>
            <p:cNvSpPr txBox="1"/>
            <p:nvPr/>
          </p:nvSpPr>
          <p:spPr>
            <a:xfrm>
              <a:off x="1354181" y="3588932"/>
              <a:ext cx="168786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spcBef>
                  <a:spcPts val="105"/>
                </a:spcBef>
              </a:pPr>
              <a:r>
                <a:rPr lang="zh-CN" altLang="en-US" sz="2000" b="1" spc="-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设施统一接入</a:t>
              </a:r>
            </a:p>
          </p:txBody>
        </p:sp>
        <p:cxnSp>
          <p:nvCxnSpPr>
            <p:cNvPr id="245" name="直接连接符 244">
              <a:extLst>
                <a:ext uri="{FF2B5EF4-FFF2-40B4-BE49-F238E27FC236}">
                  <a16:creationId xmlns:a16="http://schemas.microsoft.com/office/drawing/2014/main" id="{4E5EE5AB-B36E-46D4-953B-9E069289DD4A}"/>
                </a:ext>
              </a:extLst>
            </p:cNvPr>
            <p:cNvCxnSpPr/>
            <p:nvPr/>
          </p:nvCxnSpPr>
          <p:spPr>
            <a:xfrm>
              <a:off x="1569146" y="3969849"/>
              <a:ext cx="125793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组合 238">
            <a:extLst>
              <a:ext uri="{FF2B5EF4-FFF2-40B4-BE49-F238E27FC236}">
                <a16:creationId xmlns:a16="http://schemas.microsoft.com/office/drawing/2014/main" id="{BC149296-4FFE-491F-9B83-28D3AE8C860B}"/>
              </a:ext>
            </a:extLst>
          </p:cNvPr>
          <p:cNvGrpSpPr/>
          <p:nvPr/>
        </p:nvGrpSpPr>
        <p:grpSpPr>
          <a:xfrm>
            <a:off x="7692677" y="14579695"/>
            <a:ext cx="1687862" cy="380917"/>
            <a:chOff x="1354181" y="3588932"/>
            <a:chExt cx="1687862" cy="380917"/>
          </a:xfrm>
        </p:grpSpPr>
        <p:sp>
          <p:nvSpPr>
            <p:cNvPr id="242" name="object 48">
              <a:extLst>
                <a:ext uri="{FF2B5EF4-FFF2-40B4-BE49-F238E27FC236}">
                  <a16:creationId xmlns:a16="http://schemas.microsoft.com/office/drawing/2014/main" id="{026E30FE-E107-41E7-B36D-FD7EF0EB2B7B}"/>
                </a:ext>
              </a:extLst>
            </p:cNvPr>
            <p:cNvSpPr txBox="1"/>
            <p:nvPr/>
          </p:nvSpPr>
          <p:spPr>
            <a:xfrm>
              <a:off x="1354181" y="3588932"/>
              <a:ext cx="1687862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spcBef>
                  <a:spcPts val="105"/>
                </a:spcBef>
              </a:pPr>
              <a:r>
                <a:rPr lang="zh-CN" altLang="en-US" sz="2000" b="1" spc="-5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数据辅助运营</a:t>
              </a:r>
            </a:p>
          </p:txBody>
        </p:sp>
        <p:cxnSp>
          <p:nvCxnSpPr>
            <p:cNvPr id="243" name="直接连接符 242">
              <a:extLst>
                <a:ext uri="{FF2B5EF4-FFF2-40B4-BE49-F238E27FC236}">
                  <a16:creationId xmlns:a16="http://schemas.microsoft.com/office/drawing/2014/main" id="{BAF105B1-7BFD-44BB-ABDB-3E4BD736B1A3}"/>
                </a:ext>
              </a:extLst>
            </p:cNvPr>
            <p:cNvCxnSpPr/>
            <p:nvPr/>
          </p:nvCxnSpPr>
          <p:spPr>
            <a:xfrm>
              <a:off x="1569146" y="3969849"/>
              <a:ext cx="125793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53BC6B5-1C89-4A12-B287-F5E6F98E07BE}"/>
              </a:ext>
            </a:extLst>
          </p:cNvPr>
          <p:cNvGrpSpPr/>
          <p:nvPr/>
        </p:nvGrpSpPr>
        <p:grpSpPr>
          <a:xfrm>
            <a:off x="682671" y="15060696"/>
            <a:ext cx="9354283" cy="1466180"/>
            <a:chOff x="682671" y="15060696"/>
            <a:chExt cx="9354283" cy="1466180"/>
          </a:xfrm>
        </p:grpSpPr>
        <p:sp>
          <p:nvSpPr>
            <p:cNvPr id="233" name="object 45">
              <a:extLst>
                <a:ext uri="{FF2B5EF4-FFF2-40B4-BE49-F238E27FC236}">
                  <a16:creationId xmlns:a16="http://schemas.microsoft.com/office/drawing/2014/main" id="{C5A5BC0E-711E-4F8D-8059-D725458F1E2A}"/>
                </a:ext>
              </a:extLst>
            </p:cNvPr>
            <p:cNvSpPr/>
            <p:nvPr/>
          </p:nvSpPr>
          <p:spPr>
            <a:xfrm>
              <a:off x="688325" y="15060696"/>
              <a:ext cx="3019574" cy="1466180"/>
            </a:xfrm>
            <a:custGeom>
              <a:avLst/>
              <a:gdLst/>
              <a:ahLst/>
              <a:cxnLst/>
              <a:rect l="l" t="t" r="r" b="b"/>
              <a:pathLst>
                <a:path w="1805939" h="1022985">
                  <a:moveTo>
                    <a:pt x="1805851" y="1022553"/>
                  </a:moveTo>
                  <a:lnTo>
                    <a:pt x="0" y="1022553"/>
                  </a:lnTo>
                  <a:lnTo>
                    <a:pt x="0" y="0"/>
                  </a:lnTo>
                  <a:lnTo>
                    <a:pt x="1805851" y="0"/>
                  </a:lnTo>
                  <a:lnTo>
                    <a:pt x="1805851" y="1022553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pPr defTabSz="914400"/>
              <a:endParaRPr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4" name="object 54">
              <a:extLst>
                <a:ext uri="{FF2B5EF4-FFF2-40B4-BE49-F238E27FC236}">
                  <a16:creationId xmlns:a16="http://schemas.microsoft.com/office/drawing/2014/main" id="{094A9F50-D2A5-45B1-9F1F-E48B22952EE6}"/>
                </a:ext>
              </a:extLst>
            </p:cNvPr>
            <p:cNvSpPr txBox="1"/>
            <p:nvPr/>
          </p:nvSpPr>
          <p:spPr>
            <a:xfrm>
              <a:off x="682671" y="15254704"/>
              <a:ext cx="2947167" cy="110042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07975" marR="116205" indent="-171450" defTabSz="914400">
                <a:lnSpc>
                  <a:spcPts val="2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节点配置，轻量适用，空间占用少；</a:t>
              </a:r>
            </a:p>
            <a:p>
              <a:pPr marL="307975" marR="116205" indent="-171450" defTabSz="914400">
                <a:lnSpc>
                  <a:spcPts val="2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软硬件一体化预集成，免现场安装，快速交付。</a:t>
              </a:r>
            </a:p>
          </p:txBody>
        </p:sp>
        <p:sp>
          <p:nvSpPr>
            <p:cNvPr id="235" name="object 45">
              <a:extLst>
                <a:ext uri="{FF2B5EF4-FFF2-40B4-BE49-F238E27FC236}">
                  <a16:creationId xmlns:a16="http://schemas.microsoft.com/office/drawing/2014/main" id="{14FE7F4B-DF5F-484C-BAE6-614569584C75}"/>
                </a:ext>
              </a:extLst>
            </p:cNvPr>
            <p:cNvSpPr/>
            <p:nvPr/>
          </p:nvSpPr>
          <p:spPr>
            <a:xfrm>
              <a:off x="3852853" y="15060696"/>
              <a:ext cx="3019574" cy="1466180"/>
            </a:xfrm>
            <a:custGeom>
              <a:avLst/>
              <a:gdLst/>
              <a:ahLst/>
              <a:cxnLst/>
              <a:rect l="l" t="t" r="r" b="b"/>
              <a:pathLst>
                <a:path w="1805939" h="1022985">
                  <a:moveTo>
                    <a:pt x="1805851" y="1022553"/>
                  </a:moveTo>
                  <a:lnTo>
                    <a:pt x="0" y="1022553"/>
                  </a:lnTo>
                  <a:lnTo>
                    <a:pt x="0" y="0"/>
                  </a:lnTo>
                  <a:lnTo>
                    <a:pt x="1805851" y="0"/>
                  </a:lnTo>
                  <a:lnTo>
                    <a:pt x="1805851" y="1022553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pPr defTabSz="914400"/>
              <a:endParaRPr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6" name="object 45">
              <a:extLst>
                <a:ext uri="{FF2B5EF4-FFF2-40B4-BE49-F238E27FC236}">
                  <a16:creationId xmlns:a16="http://schemas.microsoft.com/office/drawing/2014/main" id="{71B774F9-0380-4A82-8EBA-FC50F142FF42}"/>
                </a:ext>
              </a:extLst>
            </p:cNvPr>
            <p:cNvSpPr/>
            <p:nvPr/>
          </p:nvSpPr>
          <p:spPr>
            <a:xfrm>
              <a:off x="7017380" y="15060696"/>
              <a:ext cx="3019574" cy="1466180"/>
            </a:xfrm>
            <a:custGeom>
              <a:avLst/>
              <a:gdLst/>
              <a:ahLst/>
              <a:cxnLst/>
              <a:rect l="l" t="t" r="r" b="b"/>
              <a:pathLst>
                <a:path w="1805939" h="1022985">
                  <a:moveTo>
                    <a:pt x="1805851" y="1022553"/>
                  </a:moveTo>
                  <a:lnTo>
                    <a:pt x="0" y="1022553"/>
                  </a:lnTo>
                  <a:lnTo>
                    <a:pt x="0" y="0"/>
                  </a:lnTo>
                  <a:lnTo>
                    <a:pt x="1805851" y="0"/>
                  </a:lnTo>
                  <a:lnTo>
                    <a:pt x="1805851" y="1022553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pPr defTabSz="914400"/>
              <a:endParaRPr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0" name="object 54">
              <a:extLst>
                <a:ext uri="{FF2B5EF4-FFF2-40B4-BE49-F238E27FC236}">
                  <a16:creationId xmlns:a16="http://schemas.microsoft.com/office/drawing/2014/main" id="{94AED6D6-8998-4C6C-BF9F-F296BD419C3D}"/>
                </a:ext>
              </a:extLst>
            </p:cNvPr>
            <p:cNvSpPr txBox="1"/>
            <p:nvPr/>
          </p:nvSpPr>
          <p:spPr>
            <a:xfrm>
              <a:off x="3864614" y="15254704"/>
              <a:ext cx="2947167" cy="110042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07975" marR="116205" indent="-171450" defTabSz="914400">
                <a:lnSpc>
                  <a:spcPts val="2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大类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147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家伙伴设备终端和系统统一接入；</a:t>
              </a:r>
            </a:p>
            <a:p>
              <a:pPr marL="307975" marR="116205" indent="-171450" defTabSz="914400">
                <a:lnSpc>
                  <a:spcPts val="2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150+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物模型，实现应用快速上线。</a:t>
              </a:r>
            </a:p>
          </p:txBody>
        </p:sp>
        <p:sp>
          <p:nvSpPr>
            <p:cNvPr id="241" name="object 54">
              <a:extLst>
                <a:ext uri="{FF2B5EF4-FFF2-40B4-BE49-F238E27FC236}">
                  <a16:creationId xmlns:a16="http://schemas.microsoft.com/office/drawing/2014/main" id="{D29C430A-03F4-4655-A09B-8B14BFD5B139}"/>
                </a:ext>
              </a:extLst>
            </p:cNvPr>
            <p:cNvSpPr txBox="1"/>
            <p:nvPr/>
          </p:nvSpPr>
          <p:spPr>
            <a:xfrm>
              <a:off x="7030433" y="15254704"/>
              <a:ext cx="2947167" cy="110042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07975" marR="116205" indent="-171450" defTabSz="914400">
                <a:lnSpc>
                  <a:spcPts val="2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类标准化数据模型和</a:t>
              </a:r>
              <a:r>
                <a:rPr lang="en-US" altLang="zh-CN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120+</a:t>
              </a: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业务服务，支持高效运营；</a:t>
              </a:r>
            </a:p>
            <a:p>
              <a:pPr marL="307975" marR="116205" indent="-171450" defTabSz="914400">
                <a:lnSpc>
                  <a:spcPts val="2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第三方应用和中间件统一运维，状态和实时告警可视。</a:t>
              </a:r>
            </a:p>
          </p:txBody>
        </p:sp>
      </p:grpSp>
      <p:sp>
        <p:nvSpPr>
          <p:cNvPr id="254" name="object 163">
            <a:extLst>
              <a:ext uri="{FF2B5EF4-FFF2-40B4-BE49-F238E27FC236}">
                <a16:creationId xmlns:a16="http://schemas.microsoft.com/office/drawing/2014/main" id="{ECACB51B-2037-4DA3-9437-A95A8279CA11}"/>
              </a:ext>
            </a:extLst>
          </p:cNvPr>
          <p:cNvSpPr txBox="1"/>
          <p:nvPr/>
        </p:nvSpPr>
        <p:spPr>
          <a:xfrm>
            <a:off x="7724304" y="18124856"/>
            <a:ext cx="1692811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b="1" spc="-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提升运营效益</a:t>
            </a:r>
            <a:endParaRPr sz="2000" b="1" spc="-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9" name="object 168">
            <a:extLst>
              <a:ext uri="{FF2B5EF4-FFF2-40B4-BE49-F238E27FC236}">
                <a16:creationId xmlns:a16="http://schemas.microsoft.com/office/drawing/2014/main" id="{20934FD8-EC59-4AEC-AD6E-212B821C2AF2}"/>
              </a:ext>
            </a:extLst>
          </p:cNvPr>
          <p:cNvSpPr txBox="1"/>
          <p:nvPr/>
        </p:nvSpPr>
        <p:spPr>
          <a:xfrm>
            <a:off x="4529511" y="18096924"/>
            <a:ext cx="186209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b="1" spc="-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持续积累资产</a:t>
            </a:r>
            <a:endParaRPr sz="2000" b="1" spc="-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2" name="object 171">
            <a:extLst>
              <a:ext uri="{FF2B5EF4-FFF2-40B4-BE49-F238E27FC236}">
                <a16:creationId xmlns:a16="http://schemas.microsoft.com/office/drawing/2014/main" id="{B11940CE-D619-4783-804A-A254826F6ADB}"/>
              </a:ext>
            </a:extLst>
          </p:cNvPr>
          <p:cNvSpPr txBox="1"/>
          <p:nvPr/>
        </p:nvSpPr>
        <p:spPr>
          <a:xfrm>
            <a:off x="1055394" y="18118151"/>
            <a:ext cx="2478444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zh-CN" altLang="en-US" sz="2000" b="1" spc="-5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新一代智慧建筑底座</a:t>
            </a:r>
            <a:endParaRPr sz="2000" b="1" spc="-5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" name="object 45">
            <a:extLst>
              <a:ext uri="{FF2B5EF4-FFF2-40B4-BE49-F238E27FC236}">
                <a16:creationId xmlns:a16="http://schemas.microsoft.com/office/drawing/2014/main" id="{2B6E3700-A19B-4391-B365-AC2AA98CF065}"/>
              </a:ext>
            </a:extLst>
          </p:cNvPr>
          <p:cNvSpPr/>
          <p:nvPr/>
        </p:nvSpPr>
        <p:spPr>
          <a:xfrm>
            <a:off x="729040" y="18608106"/>
            <a:ext cx="3131152" cy="1951486"/>
          </a:xfrm>
          <a:custGeom>
            <a:avLst/>
            <a:gdLst/>
            <a:ahLst/>
            <a:cxnLst/>
            <a:rect l="l" t="t" r="r" b="b"/>
            <a:pathLst>
              <a:path w="1805939" h="1022985">
                <a:moveTo>
                  <a:pt x="1805851" y="1022553"/>
                </a:moveTo>
                <a:lnTo>
                  <a:pt x="0" y="1022553"/>
                </a:lnTo>
                <a:lnTo>
                  <a:pt x="0" y="0"/>
                </a:lnTo>
                <a:lnTo>
                  <a:pt x="1805851" y="0"/>
                </a:lnTo>
                <a:lnTo>
                  <a:pt x="1805851" y="102255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7" name="object 54">
            <a:extLst>
              <a:ext uri="{FF2B5EF4-FFF2-40B4-BE49-F238E27FC236}">
                <a16:creationId xmlns:a16="http://schemas.microsoft.com/office/drawing/2014/main" id="{33D95883-DEF1-4491-B314-21CE2FD41ACD}"/>
              </a:ext>
            </a:extLst>
          </p:cNvPr>
          <p:cNvSpPr txBox="1"/>
          <p:nvPr/>
        </p:nvSpPr>
        <p:spPr>
          <a:xfrm>
            <a:off x="721702" y="18680611"/>
            <a:ext cx="3172898" cy="166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938" marR="118110" indent="-119063">
              <a:lnSpc>
                <a:spcPct val="137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黑简体" panose="02000000000000000000" charset="-122"/>
              </a:rPr>
              <a:t>新国标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黑简体" panose="02000000000000000000" charset="-122"/>
              </a:rPr>
              <a:t>GB50314</a:t>
            </a:r>
            <a:r>
              <a:rPr lang="zh-CN" altLang="en-US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黑简体" panose="02000000000000000000" charset="-122"/>
              </a:rPr>
              <a:t>，</a:t>
            </a:r>
            <a:r>
              <a:rPr lang="zh-CN" altLang="en-US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全栈自研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61938" marR="118110" indent="-119063">
              <a:lnSpc>
                <a:spcPct val="137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黑简体" panose="02000000000000000000" charset="-122"/>
              </a:rPr>
              <a:t>架构灵活，服务组件按需选配</a:t>
            </a:r>
          </a:p>
          <a:p>
            <a:pPr marL="261938" marR="118110" indent="-119063">
              <a:lnSpc>
                <a:spcPct val="137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联接开放、数据开放</a:t>
            </a:r>
            <a:r>
              <a:rPr lang="zh-CN" altLang="en-US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黑简体" panose="02000000000000000000" charset="-122"/>
              </a:rPr>
              <a:t>，脚本</a:t>
            </a:r>
            <a:r>
              <a:rPr lang="en-US" altLang="zh-CN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黑简体" panose="02000000000000000000" charset="-122"/>
              </a:rPr>
              <a:t>+</a:t>
            </a:r>
            <a:r>
              <a:rPr lang="zh-CN" altLang="en-US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黑简体" panose="02000000000000000000" charset="-122"/>
              </a:rPr>
              <a:t>框架</a:t>
            </a:r>
          </a:p>
          <a:p>
            <a:pPr marL="261938" marR="118110" indent="-119063">
              <a:lnSpc>
                <a:spcPct val="137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黑简体" panose="02000000000000000000" charset="-122"/>
              </a:rPr>
              <a:t>支持总部</a:t>
            </a:r>
            <a:r>
              <a:rPr lang="en-US" altLang="zh-CN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黑简体" panose="02000000000000000000" charset="-122"/>
              </a:rPr>
              <a:t>-</a:t>
            </a:r>
            <a:r>
              <a:rPr lang="zh-CN" altLang="en-US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黑简体" panose="02000000000000000000" charset="-122"/>
              </a:rPr>
              <a:t>分支部署，部署灵活</a:t>
            </a:r>
          </a:p>
        </p:txBody>
      </p:sp>
      <p:sp>
        <p:nvSpPr>
          <p:cNvPr id="268" name="object 45">
            <a:extLst>
              <a:ext uri="{FF2B5EF4-FFF2-40B4-BE49-F238E27FC236}">
                <a16:creationId xmlns:a16="http://schemas.microsoft.com/office/drawing/2014/main" id="{625A24F1-7141-4EDC-B42C-6DFFB97DDEED}"/>
              </a:ext>
            </a:extLst>
          </p:cNvPr>
          <p:cNvSpPr/>
          <p:nvPr/>
        </p:nvSpPr>
        <p:spPr>
          <a:xfrm>
            <a:off x="3950770" y="18608106"/>
            <a:ext cx="3019574" cy="1951486"/>
          </a:xfrm>
          <a:custGeom>
            <a:avLst/>
            <a:gdLst/>
            <a:ahLst/>
            <a:cxnLst/>
            <a:rect l="l" t="t" r="r" b="b"/>
            <a:pathLst>
              <a:path w="1805939" h="1022985">
                <a:moveTo>
                  <a:pt x="1805851" y="1022553"/>
                </a:moveTo>
                <a:lnTo>
                  <a:pt x="0" y="1022553"/>
                </a:lnTo>
                <a:lnTo>
                  <a:pt x="0" y="0"/>
                </a:lnTo>
                <a:lnTo>
                  <a:pt x="1805851" y="0"/>
                </a:lnTo>
                <a:lnTo>
                  <a:pt x="1805851" y="102255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9" name="object 45">
            <a:extLst>
              <a:ext uri="{FF2B5EF4-FFF2-40B4-BE49-F238E27FC236}">
                <a16:creationId xmlns:a16="http://schemas.microsoft.com/office/drawing/2014/main" id="{8E99F89B-B657-4567-AC57-601DEF5BF124}"/>
              </a:ext>
            </a:extLst>
          </p:cNvPr>
          <p:cNvSpPr/>
          <p:nvPr/>
        </p:nvSpPr>
        <p:spPr>
          <a:xfrm>
            <a:off x="7060922" y="18608106"/>
            <a:ext cx="3019574" cy="1951486"/>
          </a:xfrm>
          <a:custGeom>
            <a:avLst/>
            <a:gdLst/>
            <a:ahLst/>
            <a:cxnLst/>
            <a:rect l="l" t="t" r="r" b="b"/>
            <a:pathLst>
              <a:path w="1805939" h="1022985">
                <a:moveTo>
                  <a:pt x="1805851" y="1022553"/>
                </a:moveTo>
                <a:lnTo>
                  <a:pt x="0" y="1022553"/>
                </a:lnTo>
                <a:lnTo>
                  <a:pt x="0" y="0"/>
                </a:lnTo>
                <a:lnTo>
                  <a:pt x="1805851" y="0"/>
                </a:lnTo>
                <a:lnTo>
                  <a:pt x="1805851" y="102255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0" name="object 54">
            <a:extLst>
              <a:ext uri="{FF2B5EF4-FFF2-40B4-BE49-F238E27FC236}">
                <a16:creationId xmlns:a16="http://schemas.microsoft.com/office/drawing/2014/main" id="{C0F56F31-22B7-48D7-BBEF-5EFBF776F316}"/>
              </a:ext>
            </a:extLst>
          </p:cNvPr>
          <p:cNvSpPr txBox="1"/>
          <p:nvPr/>
        </p:nvSpPr>
        <p:spPr>
          <a:xfrm>
            <a:off x="3976141" y="19017947"/>
            <a:ext cx="2947167" cy="989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938" marR="118110" indent="-119063">
              <a:lnSpc>
                <a:spcPct val="137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500+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子系统</a:t>
            </a:r>
            <a:r>
              <a:rPr lang="zh-CN" altLang="en-US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联接资产</a:t>
            </a:r>
          </a:p>
          <a:p>
            <a:pPr marL="261938" marR="118110" indent="-119063">
              <a:lnSpc>
                <a:spcPct val="137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150+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园区典型联接模型</a:t>
            </a:r>
            <a:r>
              <a:rPr lang="zh-CN" altLang="en-US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</a:t>
            </a:r>
          </a:p>
          <a:p>
            <a:pPr marL="261938" marR="118110" indent="-119063">
              <a:lnSpc>
                <a:spcPct val="137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持续构建数据资产能力</a:t>
            </a:r>
          </a:p>
        </p:txBody>
      </p:sp>
      <p:sp>
        <p:nvSpPr>
          <p:cNvPr id="271" name="object 54">
            <a:extLst>
              <a:ext uri="{FF2B5EF4-FFF2-40B4-BE49-F238E27FC236}">
                <a16:creationId xmlns:a16="http://schemas.microsoft.com/office/drawing/2014/main" id="{2FE60501-ADD0-46EB-B2BC-5C0A172C8FBF}"/>
              </a:ext>
            </a:extLst>
          </p:cNvPr>
          <p:cNvSpPr txBox="1"/>
          <p:nvPr/>
        </p:nvSpPr>
        <p:spPr>
          <a:xfrm>
            <a:off x="7097126" y="18680611"/>
            <a:ext cx="2947167" cy="1664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938" marR="118110" indent="-119063">
              <a:lnSpc>
                <a:spcPct val="137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轻量化：</a:t>
            </a:r>
            <a:r>
              <a:rPr lang="zh-CN" altLang="en-US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软硬一体</a:t>
            </a:r>
            <a:r>
              <a:rPr lang="en-US" altLang="zh-CN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台服务器</a:t>
            </a:r>
          </a:p>
          <a:p>
            <a:pPr marL="261938" marR="118110" indent="-119063">
              <a:lnSpc>
                <a:spcPct val="137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易交付：</a:t>
            </a:r>
            <a:r>
              <a:rPr lang="zh-CN" altLang="en-US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主流终端无码化</a:t>
            </a:r>
            <a:r>
              <a:rPr lang="en-US" altLang="zh-CN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步接入</a:t>
            </a:r>
          </a:p>
          <a:p>
            <a:pPr marL="261938" marR="118110" indent="-119063">
              <a:lnSpc>
                <a:spcPct val="137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易运营：</a:t>
            </a:r>
            <a:r>
              <a:rPr lang="zh-CN" altLang="en-US" sz="1600" dirty="0">
                <a:solidFill>
                  <a:srgbClr val="231F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子系统、软硬件统一管理运营</a:t>
            </a:r>
          </a:p>
        </p:txBody>
      </p:sp>
      <p:grpSp>
        <p:nvGrpSpPr>
          <p:cNvPr id="281" name="组合 280">
            <a:extLst>
              <a:ext uri="{FF2B5EF4-FFF2-40B4-BE49-F238E27FC236}">
                <a16:creationId xmlns:a16="http://schemas.microsoft.com/office/drawing/2014/main" id="{A6CEDE5F-9F7A-4F49-B0D6-C09C68E48C7D}"/>
              </a:ext>
            </a:extLst>
          </p:cNvPr>
          <p:cNvGrpSpPr/>
          <p:nvPr/>
        </p:nvGrpSpPr>
        <p:grpSpPr>
          <a:xfrm>
            <a:off x="429355" y="21092782"/>
            <a:ext cx="10403684" cy="5414658"/>
            <a:chOff x="429355" y="8381205"/>
            <a:chExt cx="10403684" cy="5414658"/>
          </a:xfrm>
        </p:grpSpPr>
        <p:sp>
          <p:nvSpPr>
            <p:cNvPr id="282" name="矩形 34">
              <a:extLst>
                <a:ext uri="{FF2B5EF4-FFF2-40B4-BE49-F238E27FC236}">
                  <a16:creationId xmlns:a16="http://schemas.microsoft.com/office/drawing/2014/main" id="{AE59126A-34A9-49D8-BBC0-8BD2570F5485}"/>
                </a:ext>
              </a:extLst>
            </p:cNvPr>
            <p:cNvSpPr/>
            <p:nvPr/>
          </p:nvSpPr>
          <p:spPr>
            <a:xfrm>
              <a:off x="507700" y="9179393"/>
              <a:ext cx="9827848" cy="4616470"/>
            </a:xfrm>
            <a:prstGeom prst="rect">
              <a:avLst/>
            </a:prstGeom>
            <a:noFill/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9000">
                    <a:srgbClr val="F8E5DF"/>
                  </a:gs>
                  <a:gs pos="76000">
                    <a:srgbClr val="ECB8AA"/>
                  </a:gs>
                  <a:gs pos="100000">
                    <a:srgbClr val="E5988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3" name="图片 42">
              <a:extLst>
                <a:ext uri="{FF2B5EF4-FFF2-40B4-BE49-F238E27FC236}">
                  <a16:creationId xmlns:a16="http://schemas.microsoft.com/office/drawing/2014/main" id="{76E06DDF-AC5D-4267-9F31-0F61D4B0F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29355" y="8381205"/>
              <a:ext cx="10070323" cy="746580"/>
            </a:xfrm>
            <a:prstGeom prst="rect">
              <a:avLst/>
            </a:prstGeom>
          </p:spPr>
        </p:pic>
        <p:sp>
          <p:nvSpPr>
            <p:cNvPr id="284" name="文本框 43">
              <a:extLst>
                <a:ext uri="{FF2B5EF4-FFF2-40B4-BE49-F238E27FC236}">
                  <a16:creationId xmlns:a16="http://schemas.microsoft.com/office/drawing/2014/main" id="{55CAB6B8-10E1-4C6A-BE60-64D1C121C089}"/>
                </a:ext>
              </a:extLst>
            </p:cNvPr>
            <p:cNvSpPr txBox="1"/>
            <p:nvPr/>
          </p:nvSpPr>
          <p:spPr>
            <a:xfrm>
              <a:off x="8512626" y="8563800"/>
              <a:ext cx="2320413" cy="523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99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方案配置</a:t>
              </a:r>
            </a:p>
          </p:txBody>
        </p:sp>
      </p:grpSp>
      <p:graphicFrame>
        <p:nvGraphicFramePr>
          <p:cNvPr id="286" name="表格 285">
            <a:extLst>
              <a:ext uri="{FF2B5EF4-FFF2-40B4-BE49-F238E27FC236}">
                <a16:creationId xmlns:a16="http://schemas.microsoft.com/office/drawing/2014/main" id="{75AAB2F8-3DD0-4B3F-AF1B-8E6F49E84B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477345"/>
              </p:ext>
            </p:extLst>
          </p:nvPr>
        </p:nvGraphicFramePr>
        <p:xfrm>
          <a:off x="763638" y="22194436"/>
          <a:ext cx="9273315" cy="4165521"/>
        </p:xfrm>
        <a:graphic>
          <a:graphicData uri="http://schemas.openxmlformats.org/drawingml/2006/table">
            <a:tbl>
              <a:tblPr firstRow="1" bandRow="1"/>
              <a:tblGrid>
                <a:gridCol w="128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1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75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8413"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分类</a:t>
                      </a:r>
                    </a:p>
                  </a:txBody>
                  <a:tcPr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子分类</a:t>
                      </a:r>
                    </a:p>
                  </a:txBody>
                  <a:tcPr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配置项</a:t>
                      </a:r>
                    </a:p>
                  </a:txBody>
                  <a:tcPr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选项</a:t>
                      </a:r>
                    </a:p>
                  </a:txBody>
                  <a:tcPr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711"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</a:t>
                      </a:r>
                    </a:p>
                  </a:txBody>
                  <a:tcPr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智慧楼宇应用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运营中心</a:t>
                      </a:r>
                      <a:r>
                        <a:rPr lang="en-US" altLang="zh-CN" sz="18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DashBoard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、安防、通行、设施等服务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可选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856">
                <a:tc rowSpan="3"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集成平台</a:t>
                      </a:r>
                    </a:p>
                  </a:txBody>
                  <a:tcPr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eCampusCore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软件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统一运维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必选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856"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联接服务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含子系统接入、设备接入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必选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856">
                <a:tc v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数据服务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可选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856">
                <a:tc rowSpan="5"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</a:t>
                      </a:r>
                    </a:p>
                  </a:txBody>
                  <a:tcPr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DCS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虚拟化套件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虚拟化服务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必选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8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l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容器服务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必选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8856">
                <a:tc vMerge="1">
                  <a:txBody>
                    <a:bodyPr/>
                    <a:lstStyle/>
                    <a:p>
                      <a:pPr algn="ctr"/>
                      <a:endParaRPr lang="zh-CN" altLang="en-US" sz="1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8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计算节点</a:t>
                      </a:r>
                      <a:endParaRPr lang="en-US" sz="1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algn="l" fontAlgn="ctr"/>
                      <a:r>
                        <a:rPr lang="zh-CN" altLang="en-US" sz="18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计算、存储资源</a:t>
                      </a:r>
                      <a:endParaRPr lang="en-US" sz="1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algn="ctr" font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必选</a:t>
                      </a:r>
                      <a:endParaRPr lang="en-US" sz="1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856"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网络</a:t>
                      </a:r>
                      <a:endParaRPr lang="en-US" sz="1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交换机</a:t>
                      </a:r>
                      <a:endParaRPr lang="en-US" sz="1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可选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190391"/>
                  </a:ext>
                </a:extLst>
              </a:tr>
              <a:tr h="398856"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其他配件</a:t>
                      </a:r>
                      <a:endParaRPr lang="en-US" sz="1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0" i="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机柜</a:t>
                      </a:r>
                      <a:endParaRPr lang="en-US" sz="1800" b="0" i="0" u="none" strike="noStrike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1pPr>
                      <a:lvl2pPr marL="457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2pPr>
                      <a:lvl3pPr marL="914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3pPr>
                      <a:lvl4pPr marL="1371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4pPr>
                      <a:lvl5pPr marL="18288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5pPr>
                      <a:lvl6pPr marL="22860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6pPr>
                      <a:lvl7pPr marL="27432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7pPr>
                      <a:lvl8pPr marL="32004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8pPr>
                      <a:lvl9pPr marL="3657600" algn="l" defTabSz="1079998" rtl="0" eaLnBrk="1" latinLnBrk="0" hangingPunct="1">
                        <a:defRPr sz="2126" kern="1200">
                          <a:solidFill>
                            <a:schemeClr val="tx1"/>
                          </a:solidFill>
                          <a:latin typeface="Arial Unicode MS"/>
                          <a:ea typeface="微软雅黑"/>
                        </a:defRPr>
                      </a:lvl9pPr>
                    </a:lstStyle>
                    <a:p>
                      <a:pPr marL="0" marR="0" lvl="0" indent="0" algn="ctr" defTabSz="118779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可选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7620" marR="7620" marT="7620" marB="0" anchor="ctr">
                    <a:lnL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BEBEB">
                          <a:lumMod val="2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350591"/>
                  </a:ext>
                </a:extLst>
              </a:tr>
            </a:tbl>
          </a:graphicData>
        </a:graphic>
      </p:graphicFrame>
      <p:sp>
        <p:nvSpPr>
          <p:cNvPr id="116" name="išḷíḑé">
            <a:extLst>
              <a:ext uri="{FF2B5EF4-FFF2-40B4-BE49-F238E27FC236}">
                <a16:creationId xmlns:a16="http://schemas.microsoft.com/office/drawing/2014/main" id="{E124D6AA-BBC6-441E-AD81-03568D14F872}"/>
              </a:ext>
            </a:extLst>
          </p:cNvPr>
          <p:cNvSpPr txBox="1"/>
          <p:nvPr/>
        </p:nvSpPr>
        <p:spPr bwMode="auto">
          <a:xfrm>
            <a:off x="8232017" y="6369209"/>
            <a:ext cx="1216790" cy="38382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034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公共场馆</a:t>
            </a:r>
            <a:endParaRPr lang="en-US" altLang="zh-CN" sz="1100" b="1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914034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（小型）</a:t>
            </a:r>
            <a:endParaRPr lang="en-US" altLang="zh-CN" sz="1100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7" name="ïš1iḓe">
            <a:extLst>
              <a:ext uri="{FF2B5EF4-FFF2-40B4-BE49-F238E27FC236}">
                <a16:creationId xmlns:a16="http://schemas.microsoft.com/office/drawing/2014/main" id="{C91FCB24-7660-4A68-B4FC-EB718FDD4B43}"/>
              </a:ext>
            </a:extLst>
          </p:cNvPr>
          <p:cNvSpPr/>
          <p:nvPr/>
        </p:nvSpPr>
        <p:spPr>
          <a:xfrm>
            <a:off x="8137988" y="5540985"/>
            <a:ext cx="1376069" cy="823460"/>
          </a:xfrm>
          <a:prstGeom prst="rect">
            <a:avLst/>
          </a:prstGeom>
          <a:blipFill>
            <a:blip r:embed="rId13"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04" tIns="45702" rIns="91404" bIns="45702" numCol="1" spcCol="0" rtlCol="0" fromWordArt="0" anchor="ctr" anchorCtr="0" forceAA="0" compatLnSpc="1">
            <a:normAutofit/>
          </a:bodyPr>
          <a:lstStyle/>
          <a:p>
            <a:pPr algn="ctr" defTabSz="914034">
              <a:lnSpc>
                <a:spcPct val="120000"/>
              </a:lnSpc>
              <a:defRPr/>
            </a:pPr>
            <a:endParaRPr lang="zh-CN" altLang="en-US" sz="1400" kern="0" dirty="0">
              <a:solidFill>
                <a:srgbClr val="1D1D1A"/>
              </a:solidFill>
              <a:cs typeface="+mn-ea"/>
              <a:sym typeface="+mn-lt"/>
            </a:endParaRPr>
          </a:p>
        </p:txBody>
      </p:sp>
      <p:sp>
        <p:nvSpPr>
          <p:cNvPr id="128" name="išḷíḑé">
            <a:extLst>
              <a:ext uri="{FF2B5EF4-FFF2-40B4-BE49-F238E27FC236}">
                <a16:creationId xmlns:a16="http://schemas.microsoft.com/office/drawing/2014/main" id="{353C1E65-A15C-450B-A978-2A5E40C8E8D3}"/>
              </a:ext>
            </a:extLst>
          </p:cNvPr>
          <p:cNvSpPr txBox="1"/>
          <p:nvPr/>
        </p:nvSpPr>
        <p:spPr bwMode="auto">
          <a:xfrm>
            <a:off x="3712617" y="6369209"/>
            <a:ext cx="1216790" cy="38382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034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产业园区</a:t>
            </a:r>
            <a:endParaRPr lang="en-US" altLang="zh-CN" sz="1100" b="1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914034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（中小型）</a:t>
            </a:r>
            <a:endParaRPr lang="en-US" altLang="zh-CN" sz="1100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9" name="ïš1iḓe">
            <a:extLst>
              <a:ext uri="{FF2B5EF4-FFF2-40B4-BE49-F238E27FC236}">
                <a16:creationId xmlns:a16="http://schemas.microsoft.com/office/drawing/2014/main" id="{5C2D8166-52DA-40AD-B15A-F4C57632DEE3}"/>
              </a:ext>
            </a:extLst>
          </p:cNvPr>
          <p:cNvSpPr/>
          <p:nvPr/>
        </p:nvSpPr>
        <p:spPr>
          <a:xfrm>
            <a:off x="3632978" y="5540985"/>
            <a:ext cx="1376069" cy="823460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04" tIns="45702" rIns="91404" bIns="45702" numCol="1" spcCol="0" rtlCol="0" fromWordArt="0" anchor="ctr" anchorCtr="0" forceAA="0" compatLnSpc="1">
            <a:normAutofit/>
          </a:bodyPr>
          <a:lstStyle/>
          <a:p>
            <a:pPr algn="ctr" defTabSz="914034">
              <a:lnSpc>
                <a:spcPct val="120000"/>
              </a:lnSpc>
              <a:defRPr/>
            </a:pPr>
            <a:endParaRPr lang="zh-CN" altLang="en-US" sz="1400" kern="0" dirty="0">
              <a:solidFill>
                <a:srgbClr val="1D1D1A"/>
              </a:solidFill>
              <a:cs typeface="+mn-ea"/>
              <a:sym typeface="+mn-lt"/>
            </a:endParaRPr>
          </a:p>
        </p:txBody>
      </p:sp>
      <p:sp>
        <p:nvSpPr>
          <p:cNvPr id="131" name="išḷíḑé">
            <a:extLst>
              <a:ext uri="{FF2B5EF4-FFF2-40B4-BE49-F238E27FC236}">
                <a16:creationId xmlns:a16="http://schemas.microsoft.com/office/drawing/2014/main" id="{96D287EC-CE22-4341-93E9-776DD03D4EEC}"/>
              </a:ext>
            </a:extLst>
          </p:cNvPr>
          <p:cNvSpPr txBox="1"/>
          <p:nvPr/>
        </p:nvSpPr>
        <p:spPr bwMode="auto">
          <a:xfrm>
            <a:off x="1229036" y="6369209"/>
            <a:ext cx="1527506" cy="38382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034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办公楼宇</a:t>
            </a:r>
            <a:endParaRPr lang="en-US" altLang="zh-CN" sz="1100" b="1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914034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（企业总部</a:t>
            </a:r>
            <a:r>
              <a:rPr lang="en-US" altLang="zh-CN" sz="110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政府办公）</a:t>
            </a:r>
            <a:endParaRPr lang="en-US" altLang="zh-CN" sz="1100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32" name="图片 131">
            <a:extLst>
              <a:ext uri="{FF2B5EF4-FFF2-40B4-BE49-F238E27FC236}">
                <a16:creationId xmlns:a16="http://schemas.microsoft.com/office/drawing/2014/main" id="{CEDDB866-00DA-4E88-A9BA-B8FA79FE6801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1304971" y="5540985"/>
            <a:ext cx="1376417" cy="823460"/>
          </a:xfrm>
          <a:prstGeom prst="rect">
            <a:avLst/>
          </a:prstGeom>
        </p:spPr>
      </p:pic>
      <p:sp>
        <p:nvSpPr>
          <p:cNvPr id="142" name="išḷíḑé">
            <a:extLst>
              <a:ext uri="{FF2B5EF4-FFF2-40B4-BE49-F238E27FC236}">
                <a16:creationId xmlns:a16="http://schemas.microsoft.com/office/drawing/2014/main" id="{7FC38448-92F1-460D-BB29-7F1D1F8CB21F}"/>
              </a:ext>
            </a:extLst>
          </p:cNvPr>
          <p:cNvSpPr txBox="1"/>
          <p:nvPr/>
        </p:nvSpPr>
        <p:spPr bwMode="auto">
          <a:xfrm>
            <a:off x="5987248" y="6369209"/>
            <a:ext cx="1216791" cy="38382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034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商业综合体</a:t>
            </a:r>
            <a:endParaRPr lang="en-US" altLang="zh-CN" sz="1100" b="1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914034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（中小型）</a:t>
            </a:r>
            <a:endParaRPr lang="en-US" altLang="zh-CN" sz="1100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3" name="ïš1iḓe">
            <a:extLst>
              <a:ext uri="{FF2B5EF4-FFF2-40B4-BE49-F238E27FC236}">
                <a16:creationId xmlns:a16="http://schemas.microsoft.com/office/drawing/2014/main" id="{0FBB9960-1678-48BF-A15A-5B24ECF99ED7}"/>
              </a:ext>
            </a:extLst>
          </p:cNvPr>
          <p:cNvSpPr/>
          <p:nvPr/>
        </p:nvSpPr>
        <p:spPr>
          <a:xfrm>
            <a:off x="5885483" y="5540985"/>
            <a:ext cx="1376069" cy="823460"/>
          </a:xfrm>
          <a:prstGeom prst="rect">
            <a:avLst/>
          </a:prstGeom>
          <a:blipFill>
            <a:blip r:embed="rId16"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04" tIns="45702" rIns="91404" bIns="45702" numCol="1" spcCol="0" rtlCol="0" fromWordArt="0" anchor="ctr" anchorCtr="0" forceAA="0" compatLnSpc="1">
            <a:normAutofit/>
          </a:bodyPr>
          <a:lstStyle/>
          <a:p>
            <a:pPr algn="ctr" defTabSz="914034">
              <a:lnSpc>
                <a:spcPct val="120000"/>
              </a:lnSpc>
              <a:defRPr/>
            </a:pPr>
            <a:endParaRPr lang="zh-CN" altLang="en-US" sz="1400" kern="0" dirty="0">
              <a:solidFill>
                <a:srgbClr val="1D1D1A"/>
              </a:solidFill>
              <a:cs typeface="+mn-ea"/>
              <a:sym typeface="+mn-lt"/>
            </a:endParaRPr>
          </a:p>
        </p:txBody>
      </p:sp>
      <p:pic>
        <p:nvPicPr>
          <p:cNvPr id="146" name="Picture 2" descr="http://image.huawei.com/tiny-lts/v1/images/ea5a699244625209a42ef0a4fe9bb46d_5272x2962.jpg">
            <a:extLst>
              <a:ext uri="{FF2B5EF4-FFF2-40B4-BE49-F238E27FC236}">
                <a16:creationId xmlns:a16="http://schemas.microsoft.com/office/drawing/2014/main" id="{73DFD9B5-06BE-460D-AC60-DEADBD212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50" y="6828023"/>
            <a:ext cx="1379538" cy="82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išḷíḑé">
            <a:extLst>
              <a:ext uri="{FF2B5EF4-FFF2-40B4-BE49-F238E27FC236}">
                <a16:creationId xmlns:a16="http://schemas.microsoft.com/office/drawing/2014/main" id="{6D179987-C4D9-4CA1-98AC-8458DF697397}"/>
              </a:ext>
            </a:extLst>
          </p:cNvPr>
          <p:cNvSpPr txBox="1"/>
          <p:nvPr/>
        </p:nvSpPr>
        <p:spPr bwMode="auto">
          <a:xfrm>
            <a:off x="1383224" y="7656247"/>
            <a:ext cx="1216791" cy="38382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034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工业园区</a:t>
            </a:r>
            <a:endParaRPr lang="en-US" altLang="zh-CN" sz="1100" b="1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914034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（小型）</a:t>
            </a:r>
            <a:endParaRPr lang="en-US" altLang="zh-CN" sz="1100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49" name="Picture 6" descr="http://image.huawei.com/tiny-lts/v1/images/2c49ac84c95a72a1da1ef2db208a2c05_5000x2930.jpg">
            <a:extLst>
              <a:ext uri="{FF2B5EF4-FFF2-40B4-BE49-F238E27FC236}">
                <a16:creationId xmlns:a16="http://schemas.microsoft.com/office/drawing/2014/main" id="{3C1480D7-4909-4A90-A432-BF27E85FE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77" y="6828023"/>
            <a:ext cx="1376069" cy="82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išḷíḑé">
            <a:extLst>
              <a:ext uri="{FF2B5EF4-FFF2-40B4-BE49-F238E27FC236}">
                <a16:creationId xmlns:a16="http://schemas.microsoft.com/office/drawing/2014/main" id="{A0524DEA-3DA3-483C-816D-FA48E3BB7D8C}"/>
              </a:ext>
            </a:extLst>
          </p:cNvPr>
          <p:cNvSpPr txBox="1"/>
          <p:nvPr/>
        </p:nvSpPr>
        <p:spPr bwMode="auto">
          <a:xfrm>
            <a:off x="3712616" y="7656247"/>
            <a:ext cx="1216790" cy="38382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034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高校校园</a:t>
            </a:r>
            <a:endParaRPr lang="en-US" altLang="zh-CN" sz="1100" b="1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914034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（中小型）</a:t>
            </a:r>
            <a:endParaRPr lang="en-US" altLang="zh-CN" sz="1100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52" name="Picture 4" descr="http://image.huawei.com/tiny-lts/v1/images/eaba410b7685d8e23827d7251d59a152_2507x1672.jpg">
            <a:extLst>
              <a:ext uri="{FF2B5EF4-FFF2-40B4-BE49-F238E27FC236}">
                <a16:creationId xmlns:a16="http://schemas.microsoft.com/office/drawing/2014/main" id="{EF7B9A14-A347-4029-A2D2-FF69A9B27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59" y="6828023"/>
            <a:ext cx="1376068" cy="82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išḷíḑé">
            <a:extLst>
              <a:ext uri="{FF2B5EF4-FFF2-40B4-BE49-F238E27FC236}">
                <a16:creationId xmlns:a16="http://schemas.microsoft.com/office/drawing/2014/main" id="{63D3FE73-1250-45B8-8953-00988DE8551C}"/>
              </a:ext>
            </a:extLst>
          </p:cNvPr>
          <p:cNvSpPr txBox="1"/>
          <p:nvPr/>
        </p:nvSpPr>
        <p:spPr bwMode="auto">
          <a:xfrm>
            <a:off x="5963098" y="7656247"/>
            <a:ext cx="1216790" cy="38382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034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医院院区</a:t>
            </a:r>
            <a:endParaRPr lang="en-US" altLang="zh-CN" sz="1100" b="1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 defTabSz="914034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（中小型）</a:t>
            </a:r>
            <a:endParaRPr lang="en-US" altLang="zh-CN" sz="1100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8" name="ïš1iḓe">
            <a:extLst>
              <a:ext uri="{FF2B5EF4-FFF2-40B4-BE49-F238E27FC236}">
                <a16:creationId xmlns:a16="http://schemas.microsoft.com/office/drawing/2014/main" id="{0B74201A-2F5A-4E45-A763-F98772C72793}"/>
              </a:ext>
            </a:extLst>
          </p:cNvPr>
          <p:cNvSpPr/>
          <p:nvPr/>
        </p:nvSpPr>
        <p:spPr>
          <a:xfrm>
            <a:off x="8137988" y="6828023"/>
            <a:ext cx="1376068" cy="821076"/>
          </a:xfrm>
          <a:prstGeom prst="rect">
            <a:avLst/>
          </a:prstGeom>
          <a:blipFill>
            <a:blip r:embed="rId20"/>
            <a:stretch>
              <a:fillRect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04" tIns="45702" rIns="91404" bIns="45702" numCol="1" spcCol="0" rtlCol="0" fromWordArt="0" anchor="ctr" anchorCtr="0" forceAA="0" compatLnSpc="1">
            <a:normAutofit/>
          </a:bodyPr>
          <a:lstStyle/>
          <a:p>
            <a:pPr algn="ctr" defTabSz="914034">
              <a:lnSpc>
                <a:spcPct val="120000"/>
              </a:lnSpc>
              <a:defRPr/>
            </a:pPr>
            <a:endParaRPr lang="zh-CN" altLang="en-US" sz="1799" kern="0">
              <a:solidFill>
                <a:srgbClr val="1D1D1A"/>
              </a:solidFill>
              <a:cs typeface="+mn-ea"/>
              <a:sym typeface="+mn-lt"/>
            </a:endParaRPr>
          </a:p>
        </p:txBody>
      </p:sp>
      <p:sp>
        <p:nvSpPr>
          <p:cNvPr id="159" name="išḷíḑé">
            <a:extLst>
              <a:ext uri="{FF2B5EF4-FFF2-40B4-BE49-F238E27FC236}">
                <a16:creationId xmlns:a16="http://schemas.microsoft.com/office/drawing/2014/main" id="{9C4AFE83-C73E-4FA9-A3B6-675EDDAF6293}"/>
              </a:ext>
            </a:extLst>
          </p:cNvPr>
          <p:cNvSpPr txBox="1"/>
          <p:nvPr/>
        </p:nvSpPr>
        <p:spPr bwMode="auto">
          <a:xfrm>
            <a:off x="8217627" y="7656247"/>
            <a:ext cx="1216790" cy="38382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914034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 b="1" dirty="0">
                <a:solidFill>
                  <a:srgbClr val="1D1D1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其他建筑</a:t>
            </a:r>
            <a:endParaRPr lang="en-US" altLang="zh-CN" sz="1100" dirty="0">
              <a:solidFill>
                <a:srgbClr val="1D1D1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547</Words>
  <Application>Microsoft Office PowerPoint</Application>
  <PresentationFormat>自定义</PresentationFormat>
  <Paragraphs>109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方正兰亭黑简体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Yuxin(Stanley)</dc:creator>
  <cp:lastModifiedBy>Zhouyang(HiCampus)</cp:lastModifiedBy>
  <cp:revision>21</cp:revision>
  <dcterms:created xsi:type="dcterms:W3CDTF">2021-11-06T17:46:52Z</dcterms:created>
  <dcterms:modified xsi:type="dcterms:W3CDTF">2024-07-15T02:09:31Z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(3)OlVfrbizJA9SJ6SXzZ9FdytrznESQAfYcOz66t3I0uM2FUorLum2Qn4ZcwHVvvZb5DYjkH5x
w4VG6W0uKTHdNq/lO8xnWxsA4t42xj3AeK/TdNdI6dph4M7wrL2Ckae5daIH+DTVNfF8H6m0
nHJKD4apc+NHeqkAFeErG97ofjuAgHM9ZJrajB5UrNluNVS24mmZoGIf8Wlp9PMxO7RKVCwJ
X95jHC2b07xdYw+NuN</vt:lpwstr>
  </property>
  <property fmtid="{D5CDD505-2E9C-101B-9397-08002B2CF9AE}" pid="3" name="_2015_ms_pID_7253431">
    <vt:lpwstr>ICzVxx9F1/oWb3T7ZZMfilh/4P7oGP8RvCAoNlHEl2Ec9XF1uJFiLV
SPLlUStrD2g9p7Vy+31BSKBfO1/3xo0XVD8kqeM7cC+jp5tQupNkU76+oS1W7StaiIJRrBLh
iZ1RMc7NVLX6Y60M0JMp4gbPaL0ID/jSgYjQVlKcDSo/LhYEkniAKgqWZXSmqcF+aXbkIHXx
CQ6L6nelAxdrBv+ZQv0rhRj12lrTLnuhtPfF</vt:lpwstr>
  </property>
  <property fmtid="{D5CDD505-2E9C-101B-9397-08002B2CF9AE}" pid="4" name="_2015_ms_pID_7253432">
    <vt:lpwstr>MMteU0n4NoFOZA4lQ2CxlxM=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1714956856</vt:lpwstr>
  </property>
  <property fmtid="{D5CDD505-2E9C-101B-9397-08002B2CF9AE}" pid="9" name="ICV">
    <vt:lpwstr>93ad23644f7949ea8321ad4e3fbc0320_23</vt:lpwstr>
  </property>
</Properties>
</file>