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1" autoAdjust="0"/>
    <p:restoredTop sz="94816" autoAdjust="0"/>
  </p:normalViewPr>
  <p:slideViewPr>
    <p:cSldViewPr snapToGrid="0">
      <p:cViewPr varScale="1">
        <p:scale>
          <a:sx n="57" d="100"/>
          <a:sy n="57" d="100"/>
        </p:scale>
        <p:origin x="8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E17E5-019D-4F26-8C18-D122F12FC926}" type="datetimeFigureOut">
              <a:rPr lang="zh-CN" altLang="en-US" smtClean="0"/>
              <a:t>2026/1/4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D3078-EEEE-4C83-8351-7ED762E74A82}" type="slidenum">
              <a:rPr lang="zh-CN" altLang="en-US" smtClean="0"/>
              <a:t>‹#›</a:t>
            </a:fld>
            <a:endParaRPr lang="zh-CN" altLang="en-US"/>
          </a:p>
        </p:txBody>
      </p:sp>
    </p:spTree>
    <p:extLst>
      <p:ext uri="{BB962C8B-B14F-4D97-AF65-F5344CB8AC3E}">
        <p14:creationId xmlns:p14="http://schemas.microsoft.com/office/powerpoint/2010/main" val="145604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7DD3078-EEEE-4C83-8351-7ED762E74A82}" type="slidenum">
              <a:rPr lang="zh-CN" altLang="en-US" smtClean="0"/>
              <a:t>1</a:t>
            </a:fld>
            <a:endParaRPr lang="zh-CN" altLang="en-US"/>
          </a:p>
        </p:txBody>
      </p:sp>
    </p:spTree>
    <p:extLst>
      <p:ext uri="{BB962C8B-B14F-4D97-AF65-F5344CB8AC3E}">
        <p14:creationId xmlns:p14="http://schemas.microsoft.com/office/powerpoint/2010/main" val="427376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E85292-C273-4C70-B93F-CE083B0032A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4DECA25-5C66-BD27-BF5B-EAD8FFBBAE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7ED0E33-E270-CF0A-85AF-AF83B385D8F1}"/>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76044B7A-ED67-C4EE-E545-F1457FBF55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96CEF3-E364-FD33-978C-3E886FDFD1CC}"/>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201664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A013E8-CCEE-3833-097F-A646E38A709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274646D-6717-F3E5-F21A-1ECDCAE7FF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E5237A-2846-08BE-D028-39CB607889E1}"/>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6F8E0575-C98E-F96E-6645-8D008F45E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8140BA-17D8-00A3-B907-98538A1E4262}"/>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269616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881269A-E878-1B71-64A1-E2C0A2DC36F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C72748-D2DF-EC35-4E45-02684088D6B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4F665B-5FC8-32DC-A44C-4D269D26B308}"/>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8B2F3174-0B1B-5643-548E-6EC2ABADBF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0CECD8-08CE-99BC-A839-11FA7DCA7E6A}"/>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416327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E0A07-F8F6-9A49-05B8-8FDD69564D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793300-BD1E-AAB1-CEC9-1E6293C9223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D648DA-3905-330E-36CD-2C4A0A4DC52A}"/>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12389334-FBA0-7A07-E626-E54C40EF82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784FEA-D344-1CDF-CBA4-26C06ED39472}"/>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250509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95DC52-488A-7FD5-C27A-DAD9567CFD5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6739088-2841-319E-7E43-2FCE98B2E2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EC80189-B353-B3B0-6639-4519FED2828E}"/>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C6A4C4DD-912A-0EB5-3E1B-BE558485BA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495945-2EC3-13A8-9110-EEA65996847D}"/>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149803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21DAAA-815F-FF46-49CC-EC6EFD40577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AC90435-A909-F410-BBD4-208B5B93ADF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EE8072F-2F97-6AC5-4A56-61D86857E7A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698A071-E095-BE2F-EFA4-95F48588EA9F}"/>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6" name="页脚占位符 5">
            <a:extLst>
              <a:ext uri="{FF2B5EF4-FFF2-40B4-BE49-F238E27FC236}">
                <a16:creationId xmlns:a16="http://schemas.microsoft.com/office/drawing/2014/main" id="{653D7687-F9AE-4FD7-90DD-3E98B6FED7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761734-54C7-2481-7857-DAAA984E9F24}"/>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419739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8B2871-9005-CD08-FD69-EFA9C179669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1427355-5450-CB03-D6D6-43C804AB6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B4578B7-6A9F-7006-7D7F-58005175510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C1F2A89-033D-AA22-DAE3-421E1692AA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002726A-7A82-E516-241C-786927BB8EE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8B19F01-B8AF-9F97-EF9C-09CB92A5906E}"/>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8" name="页脚占位符 7">
            <a:extLst>
              <a:ext uri="{FF2B5EF4-FFF2-40B4-BE49-F238E27FC236}">
                <a16:creationId xmlns:a16="http://schemas.microsoft.com/office/drawing/2014/main" id="{FB86EDED-DD99-029F-CDE5-B7983C71E28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C16927-0ECD-CD27-BACB-C990D3F630A0}"/>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270246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4EB293-F288-860B-135F-24CCD7E694B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886A9DA-F228-4370-A739-8BE76B35460A}"/>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4" name="页脚占位符 3">
            <a:extLst>
              <a:ext uri="{FF2B5EF4-FFF2-40B4-BE49-F238E27FC236}">
                <a16:creationId xmlns:a16="http://schemas.microsoft.com/office/drawing/2014/main" id="{F7CF874C-EE53-8276-34A9-B3E1FC90650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BBBF777-8A57-D11E-B764-1511811069DF}"/>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193309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3B92EA-DC6A-AF7F-D763-13894FCC86D2}"/>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3" name="页脚占位符 2">
            <a:extLst>
              <a:ext uri="{FF2B5EF4-FFF2-40B4-BE49-F238E27FC236}">
                <a16:creationId xmlns:a16="http://schemas.microsoft.com/office/drawing/2014/main" id="{B5C125EF-C759-2D62-18EB-754E324A327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459A4B0-A48C-CEBF-5491-E2DAACE70678}"/>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325833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1AF789-C0EB-D4F6-F190-F10461551CC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7B44DB-9D5A-FE96-4FBE-BCDFD9054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B3AB970-44BE-A6AB-61C1-2EE6BFE66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646BEBE-35AC-FE61-7000-D99D38C1A6A0}"/>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6" name="页脚占位符 5">
            <a:extLst>
              <a:ext uri="{FF2B5EF4-FFF2-40B4-BE49-F238E27FC236}">
                <a16:creationId xmlns:a16="http://schemas.microsoft.com/office/drawing/2014/main" id="{73709F20-04DD-CAA8-FF58-B8BB2810F7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4F13AA-1FA9-E4AD-BC06-83CF4F429DCC}"/>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154346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039C34-5B16-A911-9048-01E7993399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4C0FA9-096C-B5CB-A69D-7D32FB4E5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FBA38CD-522D-6685-8AD6-D88967638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17317C-858F-6232-316E-A181DED40CBF}"/>
              </a:ext>
            </a:extLst>
          </p:cNvPr>
          <p:cNvSpPr>
            <a:spLocks noGrp="1"/>
          </p:cNvSpPr>
          <p:nvPr>
            <p:ph type="dt" sz="half" idx="10"/>
          </p:nvPr>
        </p:nvSpPr>
        <p:spPr/>
        <p:txBody>
          <a:bodyPr/>
          <a:lstStyle/>
          <a:p>
            <a:fld id="{454721AC-1256-4A61-BF38-25CB178FD168}" type="datetimeFigureOut">
              <a:rPr lang="zh-CN" altLang="en-US" smtClean="0"/>
              <a:t>2026/1/4</a:t>
            </a:fld>
            <a:endParaRPr lang="zh-CN" altLang="en-US"/>
          </a:p>
        </p:txBody>
      </p:sp>
      <p:sp>
        <p:nvSpPr>
          <p:cNvPr id="6" name="页脚占位符 5">
            <a:extLst>
              <a:ext uri="{FF2B5EF4-FFF2-40B4-BE49-F238E27FC236}">
                <a16:creationId xmlns:a16="http://schemas.microsoft.com/office/drawing/2014/main" id="{4A224FF5-7620-3976-EB5F-B369C42529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E7E794-8A9E-88DD-7A9C-C6D18B60960F}"/>
              </a:ext>
            </a:extLst>
          </p:cNvPr>
          <p:cNvSpPr>
            <a:spLocks noGrp="1"/>
          </p:cNvSpPr>
          <p:nvPr>
            <p:ph type="sldNum" sz="quarter" idx="12"/>
          </p:nvPr>
        </p:nvSpPr>
        <p:spPr/>
        <p:txBody>
          <a:body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301825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9EB70DC-AE24-BB79-CD6E-D389E2B97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5CDA81F-1B67-F244-C1F3-A15664E3B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7EE180-8264-650A-5BB1-F9490E135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721AC-1256-4A61-BF38-25CB178FD168}"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14039EEC-2E6F-8FFA-4003-9A3FD0274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D1ACE80-5A08-405E-55EB-1AA71D7AA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926E0-E6B6-4538-BF67-103B38AD380F}" type="slidenum">
              <a:rPr lang="zh-CN" altLang="en-US" smtClean="0"/>
              <a:t>‹#›</a:t>
            </a:fld>
            <a:endParaRPr lang="zh-CN" altLang="en-US"/>
          </a:p>
        </p:txBody>
      </p:sp>
    </p:spTree>
    <p:extLst>
      <p:ext uri="{BB962C8B-B14F-4D97-AF65-F5344CB8AC3E}">
        <p14:creationId xmlns:p14="http://schemas.microsoft.com/office/powerpoint/2010/main" val="622988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D12FC-284C-CF1B-9221-7DC3DE28B10C}"/>
            </a:ext>
          </a:extLst>
        </p:cNvPr>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13C4448D-3116-A0D2-A4DB-DC29C64A28F0}"/>
              </a:ext>
            </a:extLst>
          </p:cNvPr>
          <p:cNvPicPr>
            <a:picLocks noChangeAspect="1"/>
          </p:cNvPicPr>
          <p:nvPr/>
        </p:nvPicPr>
        <p:blipFill>
          <a:blip r:embed="rId3"/>
          <a:srcRect l="6" r="6"/>
          <a:stretch>
            <a:fillRect/>
          </a:stretch>
        </p:blipFill>
        <p:spPr>
          <a:xfrm>
            <a:off x="0" y="-3610"/>
            <a:ext cx="12198417" cy="6861610"/>
          </a:xfrm>
          <a:prstGeom prst="rect">
            <a:avLst/>
          </a:prstGeom>
        </p:spPr>
      </p:pic>
      <p:sp>
        <p:nvSpPr>
          <p:cNvPr id="8" name="文本框 7">
            <a:extLst>
              <a:ext uri="{FF2B5EF4-FFF2-40B4-BE49-F238E27FC236}">
                <a16:creationId xmlns:a16="http://schemas.microsoft.com/office/drawing/2014/main" id="{B1AB9948-EC7D-397A-E745-D8CA80C1E8E9}"/>
              </a:ext>
            </a:extLst>
          </p:cNvPr>
          <p:cNvSpPr txBox="1"/>
          <p:nvPr/>
        </p:nvSpPr>
        <p:spPr>
          <a:xfrm>
            <a:off x="343787" y="276022"/>
            <a:ext cx="5149701" cy="2462213"/>
          </a:xfrm>
          <a:prstGeom prst="rect">
            <a:avLst/>
          </a:prstGeom>
          <a:noFill/>
          <a:ln w="28575">
            <a:solidFill>
              <a:schemeClr val="accent1">
                <a:lumMod val="60000"/>
                <a:lumOff val="40000"/>
              </a:schemeClr>
            </a:solidFill>
          </a:ln>
        </p:spPr>
        <p:txBody>
          <a:bodyPr wrap="square" rtlCol="0">
            <a:spAutoFit/>
          </a:bodyPr>
          <a:lstStyle/>
          <a:p>
            <a:r>
              <a:rPr lang="zh-CN" altLang="en-US" sz="2800" b="1" dirty="0">
                <a:latin typeface="宋体" panose="02010600030101010101" pitchFamily="2" charset="-122"/>
                <a:ea typeface="宋体" panose="02010600030101010101" pitchFamily="2" charset="-122"/>
              </a:rPr>
              <a:t>光导管</a:t>
            </a:r>
            <a:endParaRPr lang="en-US" altLang="zh-CN" sz="1400" dirty="0">
              <a:latin typeface="宋体" panose="02010600030101010101" pitchFamily="2" charset="-122"/>
              <a:ea typeface="宋体" panose="02010600030101010101" pitchFamily="2" charset="-122"/>
            </a:endParaRPr>
          </a:p>
          <a:p>
            <a:endParaRPr lang="en-US" altLang="zh-CN" dirty="0"/>
          </a:p>
          <a:p>
            <a:r>
              <a:rPr lang="zh-CN" altLang="en-US" dirty="0"/>
              <a:t>光导管是一种利用自然光为建筑室内白天照明的系统。通过采光器高效地采集室外自然光并导入系统内重新分配，在经过特殊制作的导光管后由底部的漫射装置把自然光均匀高效地照射到建筑室内任何需要光线的地方。</a:t>
            </a:r>
            <a:endParaRPr lang="en-US" altLang="zh-CN" dirty="0"/>
          </a:p>
          <a:p>
            <a:endParaRPr lang="en-US" altLang="zh-CN" dirty="0"/>
          </a:p>
        </p:txBody>
      </p:sp>
      <p:pic>
        <p:nvPicPr>
          <p:cNvPr id="2" name="图片 1">
            <a:extLst>
              <a:ext uri="{FF2B5EF4-FFF2-40B4-BE49-F238E27FC236}">
                <a16:creationId xmlns:a16="http://schemas.microsoft.com/office/drawing/2014/main" id="{43729B03-B321-BFA5-7AEF-B13637B53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429" y="3429000"/>
            <a:ext cx="4623243" cy="2978007"/>
          </a:xfrm>
          <a:prstGeom prst="rect">
            <a:avLst/>
          </a:prstGeom>
        </p:spPr>
      </p:pic>
      <p:sp>
        <p:nvSpPr>
          <p:cNvPr id="4" name="椭圆 3">
            <a:extLst>
              <a:ext uri="{FF2B5EF4-FFF2-40B4-BE49-F238E27FC236}">
                <a16:creationId xmlns:a16="http://schemas.microsoft.com/office/drawing/2014/main" id="{641D3DFD-0856-D93E-1B15-54DD7544BE85}"/>
              </a:ext>
            </a:extLst>
          </p:cNvPr>
          <p:cNvSpPr/>
          <p:nvPr/>
        </p:nvSpPr>
        <p:spPr>
          <a:xfrm rot="2307894">
            <a:off x="4539145" y="4662193"/>
            <a:ext cx="279400" cy="147637"/>
          </a:xfrm>
          <a:prstGeom prst="ellipse">
            <a:avLst/>
          </a:prstGeom>
          <a:solidFill>
            <a:srgbClr val="FFFF00">
              <a:alpha val="5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7D7EA9FE-2118-8DBF-1326-741FA5E54615}"/>
              </a:ext>
            </a:extLst>
          </p:cNvPr>
          <p:cNvSpPr/>
          <p:nvPr/>
        </p:nvSpPr>
        <p:spPr>
          <a:xfrm rot="2307894">
            <a:off x="4201195" y="4775806"/>
            <a:ext cx="644695" cy="147637"/>
          </a:xfrm>
          <a:prstGeom prst="ellipse">
            <a:avLst/>
          </a:prstGeom>
          <a:solidFill>
            <a:srgbClr val="FFFF00">
              <a:alpha val="5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4EFDF1E8-C303-A1F2-406D-984965ECCBA7}"/>
              </a:ext>
            </a:extLst>
          </p:cNvPr>
          <p:cNvSpPr/>
          <p:nvPr/>
        </p:nvSpPr>
        <p:spPr>
          <a:xfrm rot="2307894">
            <a:off x="5104481" y="4118581"/>
            <a:ext cx="644695" cy="147637"/>
          </a:xfrm>
          <a:prstGeom prst="ellipse">
            <a:avLst/>
          </a:prstGeom>
          <a:solidFill>
            <a:srgbClr val="FFFF00">
              <a:alpha val="5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E4549B6A-FE8F-F860-7601-26AE7A99DA20}"/>
              </a:ext>
            </a:extLst>
          </p:cNvPr>
          <p:cNvSpPr txBox="1"/>
          <p:nvPr/>
        </p:nvSpPr>
        <p:spPr>
          <a:xfrm>
            <a:off x="362787" y="3934088"/>
            <a:ext cx="2423781" cy="1754326"/>
          </a:xfrm>
          <a:prstGeom prst="rect">
            <a:avLst/>
          </a:prstGeom>
          <a:noFill/>
          <a:ln>
            <a:solidFill>
              <a:schemeClr val="tx1"/>
            </a:solidFill>
            <a:prstDash val="sysDot"/>
          </a:ln>
        </p:spPr>
        <p:txBody>
          <a:bodyPr wrap="square" rtlCol="0">
            <a:spAutoFit/>
          </a:bodyPr>
          <a:lstStyle/>
          <a:p>
            <a:r>
              <a:rPr lang="zh-CN" altLang="en-US" b="1" dirty="0"/>
              <a:t>在此建筑中，设计在一些进深较大的房间和采光不足的地方，设置光导管系统，在白天时进行补充光照，使其符合光照要求。</a:t>
            </a:r>
          </a:p>
        </p:txBody>
      </p:sp>
      <p:pic>
        <p:nvPicPr>
          <p:cNvPr id="12" name="图片 11">
            <a:extLst>
              <a:ext uri="{FF2B5EF4-FFF2-40B4-BE49-F238E27FC236}">
                <a16:creationId xmlns:a16="http://schemas.microsoft.com/office/drawing/2014/main" id="{9D3C1A09-960A-13B3-9F88-433C7B45790C}"/>
              </a:ext>
            </a:extLst>
          </p:cNvPr>
          <p:cNvPicPr>
            <a:picLocks noChangeAspect="1"/>
          </p:cNvPicPr>
          <p:nvPr/>
        </p:nvPicPr>
        <p:blipFill>
          <a:blip r:embed="rId5">
            <a:extLst>
              <a:ext uri="{28A0092B-C50C-407E-A947-70E740481C1C}">
                <a14:useLocalDpi xmlns:a14="http://schemas.microsoft.com/office/drawing/2010/main" val="0"/>
              </a:ext>
            </a:extLst>
          </a:blip>
          <a:srcRect l="13986" t="34213" r="8395" b="16692"/>
          <a:stretch>
            <a:fillRect/>
          </a:stretch>
        </p:blipFill>
        <p:spPr>
          <a:xfrm>
            <a:off x="5871670" y="276022"/>
            <a:ext cx="6117265" cy="2732335"/>
          </a:xfrm>
          <a:prstGeom prst="rect">
            <a:avLst/>
          </a:prstGeom>
        </p:spPr>
      </p:pic>
      <p:sp>
        <p:nvSpPr>
          <p:cNvPr id="13" name="文本框 12">
            <a:extLst>
              <a:ext uri="{FF2B5EF4-FFF2-40B4-BE49-F238E27FC236}">
                <a16:creationId xmlns:a16="http://schemas.microsoft.com/office/drawing/2014/main" id="{44896D87-8EBA-D6C3-5884-BDFB0DDC86A4}"/>
              </a:ext>
            </a:extLst>
          </p:cNvPr>
          <p:cNvSpPr txBox="1"/>
          <p:nvPr/>
        </p:nvSpPr>
        <p:spPr>
          <a:xfrm>
            <a:off x="7262741" y="604082"/>
            <a:ext cx="3916325" cy="276999"/>
          </a:xfrm>
          <a:prstGeom prst="rect">
            <a:avLst/>
          </a:prstGeom>
          <a:noFill/>
        </p:spPr>
        <p:txBody>
          <a:bodyPr wrap="square" rtlCol="0">
            <a:spAutoFit/>
          </a:bodyPr>
          <a:lstStyle/>
          <a:p>
            <a:r>
              <a:rPr lang="zh-CN" altLang="en-US" sz="1200" dirty="0">
                <a:latin typeface="仿宋" panose="02010609060101010101" pitchFamily="49" charset="-122"/>
                <a:ea typeface="仿宋" panose="02010609060101010101" pitchFamily="49" charset="-122"/>
              </a:rPr>
              <a:t>建筑应用技术示意图</a:t>
            </a:r>
          </a:p>
        </p:txBody>
      </p:sp>
      <p:sp>
        <p:nvSpPr>
          <p:cNvPr id="14" name="文本框 15">
            <a:extLst>
              <a:ext uri="{FF2B5EF4-FFF2-40B4-BE49-F238E27FC236}">
                <a16:creationId xmlns:a16="http://schemas.microsoft.com/office/drawing/2014/main" id="{546E0D7A-4A9C-1361-0A8E-2BF401746E8A}"/>
              </a:ext>
            </a:extLst>
          </p:cNvPr>
          <p:cNvSpPr txBox="1"/>
          <p:nvPr/>
        </p:nvSpPr>
        <p:spPr>
          <a:xfrm>
            <a:off x="9553354" y="6470802"/>
            <a:ext cx="3916325"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仿宋" panose="02010609060101010101" pitchFamily="49" charset="-122"/>
                <a:ea typeface="仿宋" panose="02010609060101010101" pitchFamily="49" charset="-122"/>
              </a:rPr>
              <a:t>光导管原理图</a:t>
            </a:r>
            <a:endParaRPr lang="en-US" altLang="zh-CN" sz="1200" dirty="0">
              <a:latin typeface="仿宋" panose="02010609060101010101" pitchFamily="49" charset="-122"/>
              <a:ea typeface="仿宋" panose="02010609060101010101" pitchFamily="49" charset="-122"/>
            </a:endParaRPr>
          </a:p>
        </p:txBody>
      </p:sp>
      <p:pic>
        <p:nvPicPr>
          <p:cNvPr id="16" name="图片 15">
            <a:extLst>
              <a:ext uri="{FF2B5EF4-FFF2-40B4-BE49-F238E27FC236}">
                <a16:creationId xmlns:a16="http://schemas.microsoft.com/office/drawing/2014/main" id="{E59BE51D-350D-167B-73A7-F2F17B4D46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8993" y="2978788"/>
            <a:ext cx="3161521" cy="3521583"/>
          </a:xfrm>
          <a:prstGeom prst="rect">
            <a:avLst/>
          </a:prstGeom>
        </p:spPr>
      </p:pic>
      <p:sp>
        <p:nvSpPr>
          <p:cNvPr id="17" name="文本框 15">
            <a:extLst>
              <a:ext uri="{FF2B5EF4-FFF2-40B4-BE49-F238E27FC236}">
                <a16:creationId xmlns:a16="http://schemas.microsoft.com/office/drawing/2014/main" id="{546E0D7A-4A9C-1361-0A8E-2BF401746E8A}"/>
              </a:ext>
            </a:extLst>
          </p:cNvPr>
          <p:cNvSpPr txBox="1"/>
          <p:nvPr/>
        </p:nvSpPr>
        <p:spPr>
          <a:xfrm>
            <a:off x="11254529" y="3768514"/>
            <a:ext cx="84931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黑体" panose="02010609060101010101" pitchFamily="49" charset="-122"/>
                <a:ea typeface="黑体" panose="02010609060101010101" pitchFamily="49" charset="-122"/>
              </a:rPr>
              <a:t>室外</a:t>
            </a:r>
          </a:p>
        </p:txBody>
      </p:sp>
      <p:sp>
        <p:nvSpPr>
          <p:cNvPr id="18" name="文本框 15">
            <a:extLst>
              <a:ext uri="{FF2B5EF4-FFF2-40B4-BE49-F238E27FC236}">
                <a16:creationId xmlns:a16="http://schemas.microsoft.com/office/drawing/2014/main" id="{29EA787B-DF22-A8F7-EFFF-B90CA8CEF86A}"/>
              </a:ext>
            </a:extLst>
          </p:cNvPr>
          <p:cNvSpPr txBox="1"/>
          <p:nvPr/>
        </p:nvSpPr>
        <p:spPr>
          <a:xfrm>
            <a:off x="11267114" y="5431659"/>
            <a:ext cx="84931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黑体" panose="02010609060101010101" pitchFamily="49" charset="-122"/>
                <a:ea typeface="黑体" panose="02010609060101010101" pitchFamily="49" charset="-122"/>
              </a:rPr>
              <a:t>室内</a:t>
            </a:r>
          </a:p>
        </p:txBody>
      </p:sp>
      <p:sp>
        <p:nvSpPr>
          <p:cNvPr id="19" name="文本框 15">
            <a:extLst>
              <a:ext uri="{FF2B5EF4-FFF2-40B4-BE49-F238E27FC236}">
                <a16:creationId xmlns:a16="http://schemas.microsoft.com/office/drawing/2014/main" id="{546E0D7A-4A9C-1361-0A8E-2BF401746E8A}"/>
              </a:ext>
            </a:extLst>
          </p:cNvPr>
          <p:cNvSpPr txBox="1"/>
          <p:nvPr/>
        </p:nvSpPr>
        <p:spPr>
          <a:xfrm>
            <a:off x="9335976" y="5550082"/>
            <a:ext cx="84931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黑体" panose="02010609060101010101" pitchFamily="49" charset="-122"/>
                <a:ea typeface="黑体" panose="02010609060101010101" pitchFamily="49" charset="-122"/>
              </a:rPr>
              <a:t>漫射器</a:t>
            </a:r>
          </a:p>
        </p:txBody>
      </p:sp>
      <p:cxnSp>
        <p:nvCxnSpPr>
          <p:cNvPr id="21" name="直接连接符 20">
            <a:extLst>
              <a:ext uri="{FF2B5EF4-FFF2-40B4-BE49-F238E27FC236}">
                <a16:creationId xmlns:a16="http://schemas.microsoft.com/office/drawing/2014/main" id="{BC290C22-9D03-1BA5-7274-AA081D4DD788}"/>
              </a:ext>
            </a:extLst>
          </p:cNvPr>
          <p:cNvCxnSpPr>
            <a:cxnSpLocks/>
          </p:cNvCxnSpPr>
          <p:nvPr/>
        </p:nvCxnSpPr>
        <p:spPr>
          <a:xfrm>
            <a:off x="10030047" y="5746638"/>
            <a:ext cx="567069" cy="65827"/>
          </a:xfrm>
          <a:prstGeom prst="line">
            <a:avLst/>
          </a:prstGeom>
          <a:ln w="28575"/>
        </p:spPr>
        <p:style>
          <a:lnRef idx="1">
            <a:schemeClr val="dk1"/>
          </a:lnRef>
          <a:fillRef idx="0">
            <a:schemeClr val="dk1"/>
          </a:fillRef>
          <a:effectRef idx="0">
            <a:schemeClr val="dk1"/>
          </a:effectRef>
          <a:fontRef idx="minor">
            <a:schemeClr val="tx1"/>
          </a:fontRef>
        </p:style>
      </p:cxnSp>
      <p:sp>
        <p:nvSpPr>
          <p:cNvPr id="23" name="文本框 15">
            <a:extLst>
              <a:ext uri="{FF2B5EF4-FFF2-40B4-BE49-F238E27FC236}">
                <a16:creationId xmlns:a16="http://schemas.microsoft.com/office/drawing/2014/main" id="{546E0D7A-4A9C-1361-0A8E-2BF401746E8A}"/>
              </a:ext>
            </a:extLst>
          </p:cNvPr>
          <p:cNvSpPr txBox="1"/>
          <p:nvPr/>
        </p:nvSpPr>
        <p:spPr>
          <a:xfrm>
            <a:off x="9361047" y="5017842"/>
            <a:ext cx="84931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黑体" panose="02010609060101010101" pitchFamily="49" charset="-122"/>
                <a:ea typeface="黑体" panose="02010609060101010101" pitchFamily="49" charset="-122"/>
              </a:rPr>
              <a:t>光导管</a:t>
            </a:r>
          </a:p>
        </p:txBody>
      </p:sp>
      <p:cxnSp>
        <p:nvCxnSpPr>
          <p:cNvPr id="24" name="直接连接符 23">
            <a:extLst>
              <a:ext uri="{FF2B5EF4-FFF2-40B4-BE49-F238E27FC236}">
                <a16:creationId xmlns:a16="http://schemas.microsoft.com/office/drawing/2014/main" id="{B731C47D-8CDA-43B5-7FA9-AE632878FCB3}"/>
              </a:ext>
            </a:extLst>
          </p:cNvPr>
          <p:cNvCxnSpPr>
            <a:cxnSpLocks/>
          </p:cNvCxnSpPr>
          <p:nvPr/>
        </p:nvCxnSpPr>
        <p:spPr>
          <a:xfrm flipV="1">
            <a:off x="10030047" y="5248979"/>
            <a:ext cx="311888" cy="7723"/>
          </a:xfrm>
          <a:prstGeom prst="line">
            <a:avLst/>
          </a:prstGeom>
          <a:ln w="28575"/>
        </p:spPr>
        <p:style>
          <a:lnRef idx="1">
            <a:schemeClr val="dk1"/>
          </a:lnRef>
          <a:fillRef idx="0">
            <a:schemeClr val="dk1"/>
          </a:fillRef>
          <a:effectRef idx="0">
            <a:schemeClr val="dk1"/>
          </a:effectRef>
          <a:fontRef idx="minor">
            <a:schemeClr val="tx1"/>
          </a:fontRef>
        </p:style>
      </p:cxnSp>
      <p:sp>
        <p:nvSpPr>
          <p:cNvPr id="28" name="文本框 15">
            <a:extLst>
              <a:ext uri="{FF2B5EF4-FFF2-40B4-BE49-F238E27FC236}">
                <a16:creationId xmlns:a16="http://schemas.microsoft.com/office/drawing/2014/main" id="{28AE7B45-6585-6D01-91B5-247791969A20}"/>
              </a:ext>
            </a:extLst>
          </p:cNvPr>
          <p:cNvSpPr txBox="1"/>
          <p:nvPr/>
        </p:nvSpPr>
        <p:spPr>
          <a:xfrm>
            <a:off x="9632675" y="3268917"/>
            <a:ext cx="1361812"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黑体" panose="02010609060101010101" pitchFamily="49" charset="-122"/>
                <a:ea typeface="黑体" panose="02010609060101010101" pitchFamily="49" charset="-122"/>
              </a:rPr>
              <a:t>自然光导入</a:t>
            </a:r>
          </a:p>
        </p:txBody>
      </p:sp>
      <p:sp>
        <p:nvSpPr>
          <p:cNvPr id="29" name="文本框 15">
            <a:extLst>
              <a:ext uri="{FF2B5EF4-FFF2-40B4-BE49-F238E27FC236}">
                <a16:creationId xmlns:a16="http://schemas.microsoft.com/office/drawing/2014/main" id="{546E0D7A-4A9C-1361-0A8E-2BF401746E8A}"/>
              </a:ext>
            </a:extLst>
          </p:cNvPr>
          <p:cNvSpPr txBox="1"/>
          <p:nvPr/>
        </p:nvSpPr>
        <p:spPr>
          <a:xfrm>
            <a:off x="10308552" y="3702342"/>
            <a:ext cx="84931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latin typeface="黑体" panose="02010609060101010101" pitchFamily="49" charset="-122"/>
                <a:ea typeface="黑体" panose="02010609060101010101" pitchFamily="49" charset="-122"/>
              </a:rPr>
              <a:t>采光器</a:t>
            </a:r>
          </a:p>
        </p:txBody>
      </p:sp>
      <p:sp>
        <p:nvSpPr>
          <p:cNvPr id="30" name="椭圆 29">
            <a:extLst>
              <a:ext uri="{FF2B5EF4-FFF2-40B4-BE49-F238E27FC236}">
                <a16:creationId xmlns:a16="http://schemas.microsoft.com/office/drawing/2014/main" id="{C41489B0-37B5-B91F-7686-6E66C619FEFE}"/>
              </a:ext>
            </a:extLst>
          </p:cNvPr>
          <p:cNvSpPr/>
          <p:nvPr/>
        </p:nvSpPr>
        <p:spPr>
          <a:xfrm rot="2307894">
            <a:off x="6581415" y="4973220"/>
            <a:ext cx="218283" cy="116793"/>
          </a:xfrm>
          <a:prstGeom prst="ellipse">
            <a:avLst/>
          </a:prstGeom>
          <a:solidFill>
            <a:srgbClr val="FFFF00">
              <a:alpha val="5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F8E425B5-4728-3711-9D67-5F7ADF6BDC5B}"/>
              </a:ext>
            </a:extLst>
          </p:cNvPr>
          <p:cNvSpPr/>
          <p:nvPr/>
        </p:nvSpPr>
        <p:spPr>
          <a:xfrm rot="2307894">
            <a:off x="5573913" y="5612961"/>
            <a:ext cx="180646" cy="125360"/>
          </a:xfrm>
          <a:prstGeom prst="ellipse">
            <a:avLst/>
          </a:prstGeom>
          <a:solidFill>
            <a:srgbClr val="FFFF00">
              <a:alpha val="5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81B17CD7-0CBE-DED0-68FA-4194EE26C995}"/>
              </a:ext>
            </a:extLst>
          </p:cNvPr>
          <p:cNvSpPr txBox="1"/>
          <p:nvPr/>
        </p:nvSpPr>
        <p:spPr>
          <a:xfrm>
            <a:off x="6790830" y="3359996"/>
            <a:ext cx="3916325" cy="461665"/>
          </a:xfrm>
          <a:prstGeom prst="rect">
            <a:avLst/>
          </a:prstGeom>
          <a:noFill/>
        </p:spPr>
        <p:txBody>
          <a:bodyPr wrap="square" rtlCol="0">
            <a:spAutoFit/>
          </a:bodyPr>
          <a:lstStyle/>
          <a:p>
            <a:r>
              <a:rPr lang="zh-CN" altLang="en-US" sz="1200" dirty="0">
                <a:latin typeface="仿宋" panose="02010609060101010101" pitchFamily="49" charset="-122"/>
                <a:ea typeface="仿宋" panose="02010609060101010101" pitchFamily="49" charset="-122"/>
              </a:rPr>
              <a:t>需要光导管补光的</a:t>
            </a:r>
            <a:endParaRPr lang="en-US" altLang="zh-CN" sz="1200" dirty="0">
              <a:latin typeface="仿宋" panose="02010609060101010101" pitchFamily="49" charset="-122"/>
              <a:ea typeface="仿宋" panose="02010609060101010101" pitchFamily="49" charset="-122"/>
            </a:endParaRPr>
          </a:p>
          <a:p>
            <a:r>
              <a:rPr lang="zh-CN" altLang="en-US" sz="1200" dirty="0">
                <a:latin typeface="仿宋" panose="02010609060101010101" pitchFamily="49" charset="-122"/>
                <a:ea typeface="仿宋" panose="02010609060101010101" pitchFamily="49" charset="-122"/>
              </a:rPr>
              <a:t>大致区域示意图</a:t>
            </a:r>
          </a:p>
        </p:txBody>
      </p:sp>
    </p:spTree>
    <p:extLst>
      <p:ext uri="{BB962C8B-B14F-4D97-AF65-F5344CB8AC3E}">
        <p14:creationId xmlns:p14="http://schemas.microsoft.com/office/powerpoint/2010/main" val="403881192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116</Words>
  <Application>Microsoft Office PowerPoint</Application>
  <PresentationFormat>宽屏</PresentationFormat>
  <Paragraphs>15</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等线</vt:lpstr>
      <vt:lpstr>等线 Light</vt:lpstr>
      <vt:lpstr>仿宋</vt:lpstr>
      <vt:lpstr>黑体</vt:lpstr>
      <vt:lpstr>宋体</vt:lpstr>
      <vt:lpstr>Arial</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Yongcheng Lei</dc:creator>
  <cp:lastModifiedBy>yong huang</cp:lastModifiedBy>
  <cp:revision>56</cp:revision>
  <dcterms:created xsi:type="dcterms:W3CDTF">2025-12-18T02:10:43Z</dcterms:created>
  <dcterms:modified xsi:type="dcterms:W3CDTF">2026-01-04T14:55:44Z</dcterms:modified>
</cp:coreProperties>
</file>