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0" r:id="rId3"/>
    <p:sldId id="321" r:id="rId5"/>
    <p:sldId id="322" r:id="rId6"/>
    <p:sldId id="313" r:id="rId7"/>
    <p:sldId id="317" r:id="rId8"/>
    <p:sldId id="323" r:id="rId9"/>
    <p:sldId id="315" r:id="rId10"/>
    <p:sldId id="324" r:id="rId11"/>
    <p:sldId id="319" r:id="rId12"/>
    <p:sldId id="318" r:id="rId13"/>
    <p:sldId id="320" r:id="rId14"/>
    <p:sldId id="31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FD3"/>
    <a:srgbClr val="7EB2BD"/>
    <a:srgbClr val="97B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A07EE-00E8-4F29-9632-8C146D7B20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AF472-331C-4CEF-B608-125FEE895E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https://v.youku.com/v_show/id_XNTg4OTcwMDM3Ng==.html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AF472-331C-4CEF-B608-125FEE895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https://v.youku.com/v_show/id_XNTg4OTcwMDM3Ng==.html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AF472-331C-4CEF-B608-125FEE895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https://v.youku.com/v_show/id_XNTg4OTcwMDM3Ng==.html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AF472-331C-4CEF-B608-125FEE895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https://v.youku.com/v_show/id_XNTg4OTcwMDM3Ng==.html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AF472-331C-4CEF-B608-125FEE895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https://v.youku.com/v_show/id_XNTg4OTcwMDM3Ng==.html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AF472-331C-4CEF-B608-125FEE895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CDF6-07F2-4832-8778-31744755A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D7D6-3A53-4F3C-827D-36B6C392E1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1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:/Users/PC/Desktop/微信图片1.jpg微信图片1"/>
          <p:cNvPicPr>
            <a:picLocks noChangeAspect="1"/>
          </p:cNvPicPr>
          <p:nvPr/>
        </p:nvPicPr>
        <p:blipFill rotWithShape="1">
          <a:blip r:embed="rId1"/>
          <a:srcRect l="59443" t="27217" r="3981" b="27902"/>
          <a:stretch>
            <a:fillRect/>
          </a:stretch>
        </p:blipFill>
        <p:spPr>
          <a:xfrm>
            <a:off x="7546694" y="-45930"/>
            <a:ext cx="4643760" cy="3201124"/>
          </a:xfrm>
          <a:custGeom>
            <a:avLst/>
            <a:gdLst>
              <a:gd name="connsiteX0" fmla="*/ 4643760 w 4643760"/>
              <a:gd name="connsiteY0" fmla="*/ 0 h 3201124"/>
              <a:gd name="connsiteX1" fmla="*/ 4643760 w 4643760"/>
              <a:gd name="connsiteY1" fmla="*/ 3201124 h 3201124"/>
              <a:gd name="connsiteX2" fmla="*/ 0 w 4643760"/>
              <a:gd name="connsiteY2" fmla="*/ 2703413 h 32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3760" h="3201124">
                <a:moveTo>
                  <a:pt x="4643760" y="0"/>
                </a:moveTo>
                <a:lnTo>
                  <a:pt x="4643760" y="3201124"/>
                </a:lnTo>
                <a:lnTo>
                  <a:pt x="0" y="2703413"/>
                </a:lnTo>
                <a:close/>
              </a:path>
            </a:pathLst>
          </a:custGeom>
        </p:spPr>
      </p:pic>
      <p:pic>
        <p:nvPicPr>
          <p:cNvPr id="15" name="图片 14" descr="C:/Users/PC/Desktop/微信图片1.jpg微信图片1"/>
          <p:cNvPicPr>
            <a:picLocks noChangeAspect="1"/>
          </p:cNvPicPr>
          <p:nvPr/>
        </p:nvPicPr>
        <p:blipFill rotWithShape="1">
          <a:blip r:embed="rId1"/>
          <a:srcRect l="4" t="25154" r="61905" b="27725"/>
          <a:stretch>
            <a:fillRect/>
          </a:stretch>
        </p:blipFill>
        <p:spPr>
          <a:xfrm>
            <a:off x="0" y="-45930"/>
            <a:ext cx="4643760" cy="3201124"/>
          </a:xfrm>
          <a:custGeom>
            <a:avLst/>
            <a:gdLst>
              <a:gd name="connsiteX0" fmla="*/ 0 w 4643760"/>
              <a:gd name="connsiteY0" fmla="*/ 0 h 3201124"/>
              <a:gd name="connsiteX1" fmla="*/ 4643760 w 4643760"/>
              <a:gd name="connsiteY1" fmla="*/ 2722748 h 3201124"/>
              <a:gd name="connsiteX2" fmla="*/ 0 w 4643760"/>
              <a:gd name="connsiteY2" fmla="*/ 3201124 h 32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3760" h="3201124">
                <a:moveTo>
                  <a:pt x="0" y="0"/>
                </a:moveTo>
                <a:lnTo>
                  <a:pt x="4643760" y="2722748"/>
                </a:lnTo>
                <a:lnTo>
                  <a:pt x="0" y="3201124"/>
                </a:lnTo>
                <a:close/>
              </a:path>
            </a:pathLst>
          </a:custGeom>
        </p:spPr>
      </p:pic>
      <p:pic>
        <p:nvPicPr>
          <p:cNvPr id="12" name="图片 11" descr="C:/Users/PC/Desktop/微信图片1.jpg微信图片1"/>
          <p:cNvPicPr>
            <a:picLocks noChangeAspect="1"/>
          </p:cNvPicPr>
          <p:nvPr/>
        </p:nvPicPr>
        <p:blipFill rotWithShape="1">
          <a:blip r:embed="rId1"/>
          <a:srcRect t="25014" b="25014"/>
          <a:stretch>
            <a:fillRect/>
          </a:stretch>
        </p:blipFill>
        <p:spPr>
          <a:xfrm>
            <a:off x="1546" y="-162049"/>
            <a:ext cx="12188908" cy="3429002"/>
          </a:xfrm>
          <a:custGeom>
            <a:avLst/>
            <a:gdLst>
              <a:gd name="connsiteX0" fmla="*/ 0 w 12188908"/>
              <a:gd name="connsiteY0" fmla="*/ 0 h 3429002"/>
              <a:gd name="connsiteX1" fmla="*/ 12188908 w 12188908"/>
              <a:gd name="connsiteY1" fmla="*/ 0 h 3429002"/>
              <a:gd name="connsiteX2" fmla="*/ 6094454 w 12188908"/>
              <a:gd name="connsiteY2" fmla="*/ 3429002 h 34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8908" h="3429002">
                <a:moveTo>
                  <a:pt x="0" y="0"/>
                </a:moveTo>
                <a:lnTo>
                  <a:pt x="12188908" y="0"/>
                </a:lnTo>
                <a:lnTo>
                  <a:pt x="6094454" y="3429002"/>
                </a:lnTo>
                <a:close/>
              </a:path>
            </a:pathLst>
          </a:custGeom>
        </p:spPr>
      </p:pic>
      <p:sp>
        <p:nvSpPr>
          <p:cNvPr id="23" name="iṧḷïḑè"/>
          <p:cNvSpPr/>
          <p:nvPr/>
        </p:nvSpPr>
        <p:spPr bwMode="auto">
          <a:xfrm>
            <a:off x="4236720" y="5145405"/>
            <a:ext cx="369252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rgbClr val="7F876B"/>
                </a:solidFill>
              </a:rPr>
              <a:t>小组成员：张慧林</a:t>
            </a:r>
            <a:r>
              <a:rPr lang="en-US" altLang="zh-CN" dirty="0">
                <a:solidFill>
                  <a:srgbClr val="7F876B"/>
                </a:solidFill>
              </a:rPr>
              <a:t> </a:t>
            </a:r>
            <a:r>
              <a:rPr lang="zh-CN" altLang="en-US" dirty="0">
                <a:solidFill>
                  <a:srgbClr val="7F876B"/>
                </a:solidFill>
              </a:rPr>
              <a:t>杜佳欣</a:t>
            </a:r>
            <a:r>
              <a:rPr lang="en-US" altLang="zh-CN" dirty="0">
                <a:solidFill>
                  <a:srgbClr val="7F876B"/>
                </a:solidFill>
              </a:rPr>
              <a:t> </a:t>
            </a:r>
            <a:r>
              <a:rPr lang="zh-CN" altLang="en-US" dirty="0">
                <a:solidFill>
                  <a:srgbClr val="7F876B"/>
                </a:solidFill>
              </a:rPr>
              <a:t>牛重锡</a:t>
            </a:r>
            <a:endParaRPr lang="zh-CN" altLang="en-US" dirty="0">
              <a:solidFill>
                <a:srgbClr val="7F876B"/>
              </a:solidFill>
            </a:endParaRPr>
          </a:p>
        </p:txBody>
      </p:sp>
      <p:sp>
        <p:nvSpPr>
          <p:cNvPr id="24" name="iṧḷïḑè"/>
          <p:cNvSpPr/>
          <p:nvPr/>
        </p:nvSpPr>
        <p:spPr bwMode="auto">
          <a:xfrm>
            <a:off x="4236720" y="5539105"/>
            <a:ext cx="258953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rgbClr val="7F876B"/>
                </a:solidFill>
              </a:rPr>
              <a:t>汇报时间：</a:t>
            </a:r>
            <a:r>
              <a:rPr lang="en-US" altLang="zh-CN" dirty="0">
                <a:solidFill>
                  <a:srgbClr val="7F876B"/>
                </a:solidFill>
              </a:rPr>
              <a:t>2025.09.27</a:t>
            </a:r>
            <a:endParaRPr lang="en-US" altLang="zh-CN" dirty="0">
              <a:solidFill>
                <a:srgbClr val="7F876B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3843" y="3195896"/>
            <a:ext cx="6278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rgbClr val="7F876B"/>
                </a:solidFill>
                <a:latin typeface="+mn-ea"/>
              </a:rPr>
              <a:t>绿建调研深化报告</a:t>
            </a:r>
            <a:endParaRPr lang="zh-CN" altLang="en-US" sz="5400" spc="600" dirty="0">
              <a:solidFill>
                <a:srgbClr val="7F876B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1386" y="4058299"/>
            <a:ext cx="566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65000"/>
                  </a:schemeClr>
                </a:solidFill>
              </a:rPr>
              <a:t>关于总平，适应性变化以及技术上的深化</a:t>
            </a:r>
            <a:endParaRPr lang="zh-CN" altLang="en-US" spc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1iḍé"/>
          <p:cNvSpPr txBox="1"/>
          <p:nvPr/>
        </p:nvSpPr>
        <p:spPr>
          <a:xfrm>
            <a:off x="0" y="79375"/>
            <a:ext cx="9261475" cy="584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绿建技术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——</a:t>
            </a:r>
            <a:r>
              <a:rPr lang="zh-CN" altLang="en-US" sz="2500" b="1" dirty="0">
                <a:sym typeface="+mn-ea"/>
              </a:rPr>
              <a:t>双层幕墙系统与架空地板系统的深度耦合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iṩļîďê"/>
          <p:cNvSpPr/>
          <p:nvPr/>
        </p:nvSpPr>
        <p:spPr bwMode="auto">
          <a:xfrm flipV="1">
            <a:off x="0" y="587375"/>
            <a:ext cx="7759065" cy="76835"/>
          </a:xfrm>
          <a:prstGeom prst="rect">
            <a:avLst/>
          </a:prstGeom>
          <a:solidFill>
            <a:srgbClr val="808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28" name="直接连接符 27"/>
          <p:cNvCxnSpPr/>
          <p:nvPr>
            <p:custDataLst>
              <p:tags r:id="rId1"/>
            </p:custDataLst>
          </p:nvPr>
        </p:nvCxnSpPr>
        <p:spPr>
          <a:xfrm flipH="1">
            <a:off x="5805320" y="1097304"/>
            <a:ext cx="5715" cy="5280025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š1îďê"/>
          <p:cNvSpPr/>
          <p:nvPr>
            <p:custDataLst>
              <p:tags r:id="rId2"/>
            </p:custDataLst>
          </p:nvPr>
        </p:nvSpPr>
        <p:spPr>
          <a:xfrm>
            <a:off x="314325" y="706755"/>
            <a:ext cx="5427980" cy="390525"/>
          </a:xfrm>
          <a:prstGeom prst="rect">
            <a:avLst/>
          </a:prstGeom>
          <a:noFill/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sz="2000" b="1" dirty="0">
                <a:solidFill>
                  <a:schemeClr val="tx1"/>
                </a:solidFill>
              </a:rPr>
              <a:t>双层幕墙系统</a:t>
            </a:r>
            <a:r>
              <a:rPr lang="en-US" altLang="zh-CN" sz="2000" b="1" dirty="0">
                <a:solidFill>
                  <a:schemeClr val="tx1"/>
                </a:solidFill>
              </a:rPr>
              <a:t> + </a:t>
            </a:r>
            <a:r>
              <a:rPr lang="zh-CN" altLang="en-US" sz="2000" b="1" dirty="0">
                <a:solidFill>
                  <a:schemeClr val="tx1"/>
                </a:solidFill>
              </a:rPr>
              <a:t>架空地板送风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26" name="图片 16"/>
          <p:cNvPicPr>
            <a:picLocks noChangeAspect="1"/>
          </p:cNvPicPr>
          <p:nvPr/>
        </p:nvPicPr>
        <p:blipFill>
          <a:blip r:embed="rId3"/>
          <a:srcRect l="148" r="4620"/>
          <a:stretch>
            <a:fillRect/>
          </a:stretch>
        </p:blipFill>
        <p:spPr>
          <a:xfrm>
            <a:off x="7172325" y="3650615"/>
            <a:ext cx="3666490" cy="320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 descr="deepseek_mermaid_20250926_957a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205" y="706755"/>
            <a:ext cx="6327775" cy="2971800"/>
          </a:xfrm>
          <a:prstGeom prst="rect">
            <a:avLst/>
          </a:prstGeom>
        </p:spPr>
      </p:pic>
      <p:sp>
        <p:nvSpPr>
          <p:cNvPr id="4" name="îsḷïḓê"/>
          <p:cNvSpPr/>
          <p:nvPr>
            <p:custDataLst>
              <p:tags r:id="rId5"/>
            </p:custDataLst>
          </p:nvPr>
        </p:nvSpPr>
        <p:spPr bwMode="auto">
          <a:xfrm>
            <a:off x="314325" y="1096645"/>
            <a:ext cx="5490845" cy="55975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60000"/>
              </a:lnSpc>
            </a:pPr>
            <a:r>
              <a:rPr lang="zh-CN" altLang="en-US" sz="1400" dirty="0"/>
              <a:t>■系统构成：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）外层幕墙：通常采用</a:t>
            </a:r>
            <a:r>
              <a:rPr lang="en-US" altLang="zh-CN" sz="1400" dirty="0"/>
              <a:t>BIPV</a:t>
            </a:r>
            <a:r>
              <a:rPr lang="zh-CN" altLang="en-US" sz="1400" dirty="0"/>
              <a:t>玻璃幕墙或高性能玻璃。</a:t>
            </a:r>
            <a:r>
              <a:rPr lang="en-US" altLang="zh-CN" sz="1400" dirty="0"/>
              <a:t>BIPV</a:t>
            </a:r>
            <a:r>
              <a:rPr lang="zh-CN" altLang="en-US" sz="1400" dirty="0"/>
              <a:t>（建筑一体化光伏）直接将太阳能转化为电能。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2</a:t>
            </a:r>
            <a:r>
              <a:rPr lang="zh-CN" altLang="en-US" sz="1400" dirty="0"/>
              <a:t>）中间空腔：一个可调节的通风间层，内部有可调节的遮阳百叶。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3</a:t>
            </a:r>
            <a:r>
              <a:rPr lang="zh-CN" altLang="en-US" sz="1400" dirty="0"/>
              <a:t>）内层幕墙：通常为可开启的窗户或高性能玻璃窗。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>
                <a:sym typeface="+mn-ea"/>
              </a:rPr>
              <a:t>■</a:t>
            </a:r>
            <a:r>
              <a:rPr lang="zh-CN" altLang="en-US" sz="1400" dirty="0"/>
              <a:t>与地板系统协同：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）冬季模式：关闭空腔通风口，阳光照射下空腔像温室一样升温，预热空气。将此预热空气引入架空地板静压箱，作为空调新风的热源，大幅降低采暖能耗。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2</a:t>
            </a:r>
            <a:r>
              <a:rPr lang="zh-CN" altLang="en-US" sz="1400" dirty="0"/>
              <a:t>）夏季模式：打开空腔上下通风口，利用</a:t>
            </a:r>
            <a:r>
              <a:rPr lang="en-US" altLang="zh-CN" sz="1400" dirty="0"/>
              <a:t>“</a:t>
            </a:r>
            <a:r>
              <a:rPr lang="zh-CN" altLang="en-US" sz="1400" dirty="0"/>
              <a:t>烟囱效应</a:t>
            </a:r>
            <a:r>
              <a:rPr lang="en-US" altLang="zh-CN" sz="1400" dirty="0"/>
              <a:t>”</a:t>
            </a:r>
            <a:r>
              <a:rPr lang="zh-CN" altLang="en-US" sz="1400" dirty="0"/>
              <a:t>将热空气带走。同时，电动遮阳百叶展开，阻挡过量太阳辐射。被阴影覆盖的外层幕墙温度降低，减少了向室内的辐射传热。此时，架空地板送风系统只需处理大幅减少的内部冷负荷，制冷能耗显著降低。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3</a:t>
            </a:r>
            <a:r>
              <a:rPr lang="zh-CN" altLang="en-US" sz="1400" dirty="0"/>
              <a:t>）电力循环：</a:t>
            </a:r>
            <a:r>
              <a:rPr lang="en-US" altLang="zh-CN" sz="1400" dirty="0"/>
              <a:t>BIPV</a:t>
            </a:r>
            <a:r>
              <a:rPr lang="zh-CN" altLang="en-US" sz="1400" dirty="0"/>
              <a:t>幕墙产生的电力可直接为架空层内的智能传感器、电动风口、甚至区域的照明和插座供电，形成一个局部的能源微循环。</a:t>
            </a:r>
            <a:endParaRPr lang="zh-CN" altLang="en-US" sz="1400" dirty="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1iḍé"/>
          <p:cNvSpPr txBox="1"/>
          <p:nvPr/>
        </p:nvSpPr>
        <p:spPr>
          <a:xfrm>
            <a:off x="0" y="79375"/>
            <a:ext cx="9261475" cy="584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绿建技术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——</a:t>
            </a:r>
            <a:r>
              <a:rPr lang="zh-CN" altLang="en-US" sz="2500" b="1" dirty="0">
                <a:sym typeface="+mn-ea"/>
              </a:rPr>
              <a:t>双层幕墙系统与架空地板系统的深度耦合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iṩļîďê"/>
          <p:cNvSpPr/>
          <p:nvPr/>
        </p:nvSpPr>
        <p:spPr bwMode="auto">
          <a:xfrm flipV="1">
            <a:off x="0" y="587375"/>
            <a:ext cx="7759065" cy="76835"/>
          </a:xfrm>
          <a:prstGeom prst="rect">
            <a:avLst/>
          </a:prstGeom>
          <a:solidFill>
            <a:srgbClr val="808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28" name="直接连接符 27"/>
          <p:cNvCxnSpPr/>
          <p:nvPr>
            <p:custDataLst>
              <p:tags r:id="rId1"/>
            </p:custDataLst>
          </p:nvPr>
        </p:nvCxnSpPr>
        <p:spPr>
          <a:xfrm flipH="1">
            <a:off x="5805320" y="1097304"/>
            <a:ext cx="5715" cy="5280025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š1îďê"/>
          <p:cNvSpPr/>
          <p:nvPr>
            <p:custDataLst>
              <p:tags r:id="rId2"/>
            </p:custDataLst>
          </p:nvPr>
        </p:nvSpPr>
        <p:spPr>
          <a:xfrm>
            <a:off x="314325" y="706755"/>
            <a:ext cx="5427980" cy="390525"/>
          </a:xfrm>
          <a:prstGeom prst="rect">
            <a:avLst/>
          </a:prstGeom>
          <a:noFill/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sz="2000" b="1" dirty="0">
                <a:solidFill>
                  <a:schemeClr val="tx1"/>
                </a:solidFill>
              </a:rPr>
              <a:t>可变建筑表皮</a:t>
            </a:r>
            <a:r>
              <a:rPr lang="en-US" altLang="zh-CN" sz="2000" b="1" dirty="0">
                <a:solidFill>
                  <a:schemeClr val="tx1"/>
                </a:solidFill>
              </a:rPr>
              <a:t> + </a:t>
            </a:r>
            <a:r>
              <a:rPr lang="zh-CN" altLang="en-US" sz="2000" b="1" dirty="0">
                <a:solidFill>
                  <a:schemeClr val="tx1"/>
                </a:solidFill>
              </a:rPr>
              <a:t>分布式传感网络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26" name="图片 16"/>
          <p:cNvPicPr>
            <a:picLocks noChangeAspect="1"/>
          </p:cNvPicPr>
          <p:nvPr/>
        </p:nvPicPr>
        <p:blipFill>
          <a:blip r:embed="rId3"/>
          <a:srcRect l="148" r="4620"/>
          <a:stretch>
            <a:fillRect/>
          </a:stretch>
        </p:blipFill>
        <p:spPr>
          <a:xfrm>
            <a:off x="7172325" y="3650615"/>
            <a:ext cx="3666490" cy="320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 descr="deepseek_mermaid_20250926_957a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205" y="706755"/>
            <a:ext cx="6327775" cy="2971800"/>
          </a:xfrm>
          <a:prstGeom prst="rect">
            <a:avLst/>
          </a:prstGeom>
        </p:spPr>
      </p:pic>
      <p:sp>
        <p:nvSpPr>
          <p:cNvPr id="4" name="îsḷïḓê"/>
          <p:cNvSpPr/>
          <p:nvPr>
            <p:custDataLst>
              <p:tags r:id="rId5"/>
            </p:custDataLst>
          </p:nvPr>
        </p:nvSpPr>
        <p:spPr bwMode="auto">
          <a:xfrm>
            <a:off x="314325" y="1096645"/>
            <a:ext cx="5490845" cy="55975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60000"/>
              </a:lnSpc>
            </a:pPr>
            <a:r>
              <a:rPr lang="zh-CN" altLang="en-US" sz="1400" dirty="0"/>
              <a:t>■构造原理：可变表皮（如可旋转的遮阳板、可开闭的保温层等）能够根据天气状况动态改变建筑的外貌和物理性能。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>
                <a:sym typeface="+mn-ea"/>
              </a:rPr>
              <a:t>■</a:t>
            </a:r>
            <a:r>
              <a:rPr lang="zh-CN" altLang="en-US" sz="1400" dirty="0"/>
              <a:t>技术整合：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）感知系统：在架空网络地板系统内，除了电力线槽，还遍布着分布式传感器网络（温度、湿度、照度、</a:t>
            </a:r>
            <a:r>
              <a:rPr lang="en-US" altLang="zh-CN" sz="1400" dirty="0"/>
              <a:t>CO</a:t>
            </a:r>
            <a:r>
              <a:rPr lang="en-US" altLang="en-US" sz="1400" dirty="0"/>
              <a:t>₂</a:t>
            </a:r>
            <a:r>
              <a:rPr lang="zh-CN" altLang="en-US" sz="1400" dirty="0"/>
              <a:t>浓度、</a:t>
            </a:r>
            <a:r>
              <a:rPr lang="en-US" altLang="zh-CN" sz="1400" dirty="0"/>
              <a:t> occupancy </a:t>
            </a:r>
            <a:r>
              <a:rPr lang="zh-CN" altLang="en-US" sz="1400" dirty="0"/>
              <a:t>传感器）。这些传感器收集的是最真实的、人员活动区的微环境数据。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2</a:t>
            </a:r>
            <a:r>
              <a:rPr lang="zh-CN" altLang="en-US" sz="1400" dirty="0"/>
              <a:t>）智能控制：楼宇自控系统接收来自表皮外部传感器（日照、风速、温度）和地板内部传感器的数据，经过</a:t>
            </a:r>
            <a:r>
              <a:rPr lang="en-US" altLang="zh-CN" sz="1400" dirty="0"/>
              <a:t>AI</a:t>
            </a:r>
            <a:r>
              <a:rPr lang="zh-CN" altLang="en-US" sz="1400" dirty="0"/>
              <a:t>算法分析后，向可变表皮发出指令（如调整遮阳板角度），同时调整地板送风系统的风量和温度。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3</a:t>
            </a:r>
            <a:r>
              <a:rPr lang="zh-CN" altLang="en-US" sz="1400" dirty="0"/>
              <a:t>）协同效应：这实现了从</a:t>
            </a:r>
            <a:r>
              <a:rPr lang="en-US" altLang="zh-CN" sz="1400" dirty="0"/>
              <a:t>“</a:t>
            </a:r>
            <a:r>
              <a:rPr lang="zh-CN" altLang="en-US" sz="1400" dirty="0"/>
              <a:t>感知</a:t>
            </a:r>
            <a:r>
              <a:rPr lang="en-US" altLang="zh-CN" sz="1400" dirty="0"/>
              <a:t>-</a:t>
            </a:r>
            <a:r>
              <a:rPr lang="zh-CN" altLang="en-US" sz="1400" dirty="0"/>
              <a:t>决策</a:t>
            </a:r>
            <a:r>
              <a:rPr lang="en-US" altLang="zh-CN" sz="1400" dirty="0"/>
              <a:t>-</a:t>
            </a:r>
            <a:r>
              <a:rPr lang="zh-CN" altLang="en-US" sz="1400" dirty="0"/>
              <a:t>执行</a:t>
            </a:r>
            <a:r>
              <a:rPr lang="en-US" altLang="zh-CN" sz="1400" dirty="0"/>
              <a:t>”</a:t>
            </a:r>
            <a:r>
              <a:rPr lang="zh-CN" altLang="en-US" sz="1400" dirty="0"/>
              <a:t>的完整闭环。例如，系统检测到西晒工位阳光强烈且有人，可立即调整西立面遮阳，并加大该区域的地板送风量，实现按需、分区、精准的环境控制，避免能源浪费。</a:t>
            </a:r>
            <a:endParaRPr lang="zh-CN" altLang="en-US" sz="1400" dirty="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:/Users/PC/Desktop/微信图片1.jpg微信图片1"/>
          <p:cNvPicPr>
            <a:picLocks noChangeAspect="1"/>
          </p:cNvPicPr>
          <p:nvPr/>
        </p:nvPicPr>
        <p:blipFill rotWithShape="1">
          <a:blip r:embed="rId1"/>
          <a:srcRect l="59443" t="27217" r="3981" b="27902"/>
          <a:stretch>
            <a:fillRect/>
          </a:stretch>
        </p:blipFill>
        <p:spPr>
          <a:xfrm>
            <a:off x="7546694" y="-45930"/>
            <a:ext cx="4643760" cy="3201124"/>
          </a:xfrm>
          <a:custGeom>
            <a:avLst/>
            <a:gdLst>
              <a:gd name="connsiteX0" fmla="*/ 4643760 w 4643760"/>
              <a:gd name="connsiteY0" fmla="*/ 0 h 3201124"/>
              <a:gd name="connsiteX1" fmla="*/ 4643760 w 4643760"/>
              <a:gd name="connsiteY1" fmla="*/ 3201124 h 3201124"/>
              <a:gd name="connsiteX2" fmla="*/ 0 w 4643760"/>
              <a:gd name="connsiteY2" fmla="*/ 2703413 h 32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3760" h="3201124">
                <a:moveTo>
                  <a:pt x="4643760" y="0"/>
                </a:moveTo>
                <a:lnTo>
                  <a:pt x="4643760" y="3201124"/>
                </a:lnTo>
                <a:lnTo>
                  <a:pt x="0" y="2703413"/>
                </a:lnTo>
                <a:close/>
              </a:path>
            </a:pathLst>
          </a:custGeom>
        </p:spPr>
      </p:pic>
      <p:pic>
        <p:nvPicPr>
          <p:cNvPr id="15" name="图片 14" descr="C:/Users/PC/Desktop/微信图片1.jpg微信图片1"/>
          <p:cNvPicPr>
            <a:picLocks noChangeAspect="1"/>
          </p:cNvPicPr>
          <p:nvPr/>
        </p:nvPicPr>
        <p:blipFill rotWithShape="1">
          <a:blip r:embed="rId1"/>
          <a:srcRect l="4" t="25154" r="61905" b="27725"/>
          <a:stretch>
            <a:fillRect/>
          </a:stretch>
        </p:blipFill>
        <p:spPr>
          <a:xfrm>
            <a:off x="0" y="-45930"/>
            <a:ext cx="4643760" cy="3201124"/>
          </a:xfrm>
          <a:custGeom>
            <a:avLst/>
            <a:gdLst>
              <a:gd name="connsiteX0" fmla="*/ 0 w 4643760"/>
              <a:gd name="connsiteY0" fmla="*/ 0 h 3201124"/>
              <a:gd name="connsiteX1" fmla="*/ 4643760 w 4643760"/>
              <a:gd name="connsiteY1" fmla="*/ 2722748 h 3201124"/>
              <a:gd name="connsiteX2" fmla="*/ 0 w 4643760"/>
              <a:gd name="connsiteY2" fmla="*/ 3201124 h 32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3760" h="3201124">
                <a:moveTo>
                  <a:pt x="0" y="0"/>
                </a:moveTo>
                <a:lnTo>
                  <a:pt x="4643760" y="2722748"/>
                </a:lnTo>
                <a:lnTo>
                  <a:pt x="0" y="3201124"/>
                </a:lnTo>
                <a:close/>
              </a:path>
            </a:pathLst>
          </a:custGeom>
        </p:spPr>
      </p:pic>
      <p:pic>
        <p:nvPicPr>
          <p:cNvPr id="12" name="图片 11" descr="C:/Users/PC/Desktop/微信图片1.jpg微信图片1"/>
          <p:cNvPicPr>
            <a:picLocks noChangeAspect="1"/>
          </p:cNvPicPr>
          <p:nvPr/>
        </p:nvPicPr>
        <p:blipFill rotWithShape="1">
          <a:blip r:embed="rId1"/>
          <a:srcRect t="25014" b="25014"/>
          <a:stretch>
            <a:fillRect/>
          </a:stretch>
        </p:blipFill>
        <p:spPr>
          <a:xfrm>
            <a:off x="1546" y="-162049"/>
            <a:ext cx="12188908" cy="3429002"/>
          </a:xfrm>
          <a:custGeom>
            <a:avLst/>
            <a:gdLst>
              <a:gd name="connsiteX0" fmla="*/ 0 w 12188908"/>
              <a:gd name="connsiteY0" fmla="*/ 0 h 3429002"/>
              <a:gd name="connsiteX1" fmla="*/ 12188908 w 12188908"/>
              <a:gd name="connsiteY1" fmla="*/ 0 h 3429002"/>
              <a:gd name="connsiteX2" fmla="*/ 6094454 w 12188908"/>
              <a:gd name="connsiteY2" fmla="*/ 3429002 h 34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8908" h="3429002">
                <a:moveTo>
                  <a:pt x="0" y="0"/>
                </a:moveTo>
                <a:lnTo>
                  <a:pt x="12188908" y="0"/>
                </a:lnTo>
                <a:lnTo>
                  <a:pt x="6094454" y="3429002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639043" y="3195896"/>
            <a:ext cx="6888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spc="600" dirty="0">
                <a:solidFill>
                  <a:srgbClr val="7F876B"/>
                </a:solidFill>
                <a:latin typeface="+mn-ea"/>
                <a:sym typeface="+mn-ea"/>
              </a:rPr>
              <a:t>THANKS FOR WATCH</a:t>
            </a:r>
            <a:endParaRPr lang="en-US" altLang="zh-CN" sz="5400" spc="600" dirty="0">
              <a:solidFill>
                <a:srgbClr val="7F876B"/>
              </a:solidFill>
              <a:latin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69131" y="4058299"/>
            <a:ext cx="140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65000"/>
                  </a:schemeClr>
                </a:solidFill>
              </a:rPr>
              <a:t>谢谢</a:t>
            </a:r>
            <a:r>
              <a:rPr lang="zh-CN" altLang="en-US" spc="600" dirty="0">
                <a:solidFill>
                  <a:schemeClr val="bg1">
                    <a:lumMod val="65000"/>
                  </a:schemeClr>
                </a:solidFill>
              </a:rPr>
              <a:t>观看</a:t>
            </a:r>
            <a:endParaRPr lang="zh-CN" altLang="en-US" spc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iṧḷïḑè"/>
          <p:cNvSpPr/>
          <p:nvPr/>
        </p:nvSpPr>
        <p:spPr bwMode="auto">
          <a:xfrm>
            <a:off x="4236720" y="5145405"/>
            <a:ext cx="369252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rgbClr val="7F876B"/>
                </a:solidFill>
              </a:rPr>
              <a:t>小组成员：张慧林</a:t>
            </a:r>
            <a:r>
              <a:rPr lang="en-US" altLang="zh-CN" dirty="0">
                <a:solidFill>
                  <a:srgbClr val="7F876B"/>
                </a:solidFill>
              </a:rPr>
              <a:t> </a:t>
            </a:r>
            <a:r>
              <a:rPr lang="zh-CN" altLang="en-US" dirty="0">
                <a:solidFill>
                  <a:srgbClr val="7F876B"/>
                </a:solidFill>
              </a:rPr>
              <a:t>杜佳欣</a:t>
            </a:r>
            <a:r>
              <a:rPr lang="en-US" altLang="zh-CN" dirty="0">
                <a:solidFill>
                  <a:srgbClr val="7F876B"/>
                </a:solidFill>
              </a:rPr>
              <a:t> </a:t>
            </a:r>
            <a:r>
              <a:rPr lang="zh-CN" altLang="en-US" dirty="0">
                <a:solidFill>
                  <a:srgbClr val="7F876B"/>
                </a:solidFill>
              </a:rPr>
              <a:t>牛重锡</a:t>
            </a:r>
            <a:endParaRPr lang="zh-CN" altLang="en-US" dirty="0">
              <a:solidFill>
                <a:srgbClr val="7F876B"/>
              </a:solidFill>
            </a:endParaRPr>
          </a:p>
        </p:txBody>
      </p:sp>
      <p:sp>
        <p:nvSpPr>
          <p:cNvPr id="24" name="iṧḷïḑè"/>
          <p:cNvSpPr/>
          <p:nvPr/>
        </p:nvSpPr>
        <p:spPr bwMode="auto">
          <a:xfrm>
            <a:off x="4236720" y="5539105"/>
            <a:ext cx="258953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rgbClr val="7F876B"/>
                </a:solidFill>
              </a:rPr>
              <a:t>汇报时间：</a:t>
            </a:r>
            <a:r>
              <a:rPr lang="en-US" altLang="zh-CN" dirty="0">
                <a:solidFill>
                  <a:srgbClr val="7F876B"/>
                </a:solidFill>
              </a:rPr>
              <a:t>2025.09.27</a:t>
            </a:r>
            <a:endParaRPr lang="en-US" altLang="zh-CN" dirty="0">
              <a:solidFill>
                <a:srgbClr val="7F876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PC/Desktop/微信图片3.jpg微信图片3"/>
          <p:cNvPicPr>
            <a:picLocks noChangeAspect="1"/>
          </p:cNvPicPr>
          <p:nvPr/>
        </p:nvPicPr>
        <p:blipFill>
          <a:blip r:embed="rId1"/>
          <a:srcRect l="28200" r="11618" b="4094"/>
          <a:stretch>
            <a:fillRect/>
          </a:stretch>
        </p:blipFill>
        <p:spPr>
          <a:xfrm>
            <a:off x="771345" y="0"/>
            <a:ext cx="2904707" cy="6134100"/>
          </a:xfrm>
          <a:custGeom>
            <a:avLst/>
            <a:gdLst>
              <a:gd name="connsiteX0" fmla="*/ 0 w 2904707"/>
              <a:gd name="connsiteY0" fmla="*/ 0 h 6134100"/>
              <a:gd name="connsiteX1" fmla="*/ 2904707 w 2904707"/>
              <a:gd name="connsiteY1" fmla="*/ 0 h 6134100"/>
              <a:gd name="connsiteX2" fmla="*/ 2904707 w 2904707"/>
              <a:gd name="connsiteY2" fmla="*/ 6134100 h 6134100"/>
              <a:gd name="connsiteX3" fmla="*/ 0 w 2904707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4707" h="6134100">
                <a:moveTo>
                  <a:pt x="0" y="0"/>
                </a:moveTo>
                <a:lnTo>
                  <a:pt x="2904707" y="0"/>
                </a:lnTo>
                <a:lnTo>
                  <a:pt x="2904707" y="6134100"/>
                </a:lnTo>
                <a:lnTo>
                  <a:pt x="0" y="6134100"/>
                </a:lnTo>
                <a:close/>
              </a:path>
            </a:pathLst>
          </a:custGeom>
        </p:spPr>
      </p:pic>
      <p:sp>
        <p:nvSpPr>
          <p:cNvPr id="5" name="ïṧ1îḑê"/>
          <p:cNvSpPr/>
          <p:nvPr/>
        </p:nvSpPr>
        <p:spPr>
          <a:xfrm>
            <a:off x="660400" y="1130300"/>
            <a:ext cx="3126596" cy="1527593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tr-TR" altLang="zh-CN" sz="3200" b="1">
                <a:solidFill>
                  <a:schemeClr val="tx1"/>
                </a:solidFill>
              </a:rPr>
              <a:t>Co</a:t>
            </a:r>
            <a:r>
              <a:rPr lang="tr-TR" altLang="zh-CN" sz="100" b="1">
                <a:solidFill>
                  <a:schemeClr val="tx1"/>
                </a:solidFill>
              </a:rPr>
              <a:t> </a:t>
            </a:r>
            <a:r>
              <a:rPr lang="tr-TR" altLang="zh-CN" sz="3200" b="1">
                <a:solidFill>
                  <a:schemeClr val="tx1"/>
                </a:solidFill>
              </a:rPr>
              <a:t>ntents</a:t>
            </a:r>
            <a:endParaRPr lang="tr-TR" altLang="zh-CN" sz="3200" b="1" dirty="0">
              <a:solidFill>
                <a:schemeClr val="tx1"/>
              </a:solidFill>
            </a:endParaRPr>
          </a:p>
        </p:txBody>
      </p:sp>
      <p:grpSp>
        <p:nvGrpSpPr>
          <p:cNvPr id="6" name="îsḷïḓé"/>
          <p:cNvGrpSpPr/>
          <p:nvPr>
            <p:custDataLst>
              <p:tags r:id="rId2"/>
            </p:custDataLst>
          </p:nvPr>
        </p:nvGrpSpPr>
        <p:grpSpPr>
          <a:xfrm>
            <a:off x="5090160" y="939088"/>
            <a:ext cx="5681345" cy="895506"/>
            <a:chOff x="5160980" y="1570605"/>
            <a:chExt cx="4103800" cy="646981"/>
          </a:xfrm>
        </p:grpSpPr>
        <p:sp>
          <p:nvSpPr>
            <p:cNvPr id="17" name="işlîḍé"/>
            <p:cNvSpPr/>
            <p:nvPr>
              <p:custDataLst>
                <p:tags r:id="rId3"/>
              </p:custDataLst>
            </p:nvPr>
          </p:nvSpPr>
          <p:spPr>
            <a:xfrm>
              <a:off x="5160980" y="1570605"/>
              <a:ext cx="646981" cy="646981"/>
            </a:xfrm>
            <a:prstGeom prst="rect">
              <a:avLst/>
            </a:prstGeom>
            <a:solidFill>
              <a:srgbClr val="80876B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bg1"/>
                  </a:solidFill>
                </a:rPr>
                <a:t>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îSḷiďè"/>
            <p:cNvSpPr txBox="1"/>
            <p:nvPr>
              <p:custDataLst>
                <p:tags r:id="rId4"/>
              </p:custDataLst>
            </p:nvPr>
          </p:nvSpPr>
          <p:spPr>
            <a:xfrm>
              <a:off x="5954610" y="1572954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b="1" dirty="0" err="1"/>
                <a:t>场地</a:t>
              </a:r>
              <a:r>
                <a:rPr lang="zh-CN" altLang="en-US" b="1" dirty="0" err="1"/>
                <a:t>模拟分析</a:t>
              </a:r>
              <a:endParaRPr lang="zh-CN" altLang="en-US" b="1" dirty="0" err="1"/>
            </a:p>
          </p:txBody>
        </p:sp>
      </p:grpSp>
      <p:grpSp>
        <p:nvGrpSpPr>
          <p:cNvPr id="7" name="ïṣḷîďê"/>
          <p:cNvGrpSpPr/>
          <p:nvPr>
            <p:custDataLst>
              <p:tags r:id="rId5"/>
            </p:custDataLst>
          </p:nvPr>
        </p:nvGrpSpPr>
        <p:grpSpPr>
          <a:xfrm>
            <a:off x="5090160" y="2993321"/>
            <a:ext cx="5692775" cy="897395"/>
            <a:chOff x="5160980" y="1570605"/>
            <a:chExt cx="4103800" cy="646981"/>
          </a:xfrm>
        </p:grpSpPr>
        <p:sp>
          <p:nvSpPr>
            <p:cNvPr id="13" name="ï$lidè"/>
            <p:cNvSpPr/>
            <p:nvPr>
              <p:custDataLst>
                <p:tags r:id="rId6"/>
              </p:custDataLst>
            </p:nvPr>
          </p:nvSpPr>
          <p:spPr>
            <a:xfrm>
              <a:off x="5160980" y="1570605"/>
              <a:ext cx="646981" cy="646981"/>
            </a:xfrm>
            <a:prstGeom prst="rect">
              <a:avLst/>
            </a:prstGeom>
            <a:solidFill>
              <a:srgbClr val="7F876B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bg1"/>
                  </a:solidFill>
                </a:rPr>
                <a:t>2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ïşľïḓè"/>
            <p:cNvSpPr txBox="1"/>
            <p:nvPr>
              <p:custDataLst>
                <p:tags r:id="rId7"/>
              </p:custDataLst>
            </p:nvPr>
          </p:nvSpPr>
          <p:spPr>
            <a:xfrm>
              <a:off x="5954610" y="1570655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b="1"/>
                <a:t>主题解读</a:t>
              </a:r>
              <a:endParaRPr lang="zh-CN" altLang="en-US" b="1"/>
            </a:p>
          </p:txBody>
        </p:sp>
      </p:grpSp>
      <p:grpSp>
        <p:nvGrpSpPr>
          <p:cNvPr id="8" name="ï$ľíḍé"/>
          <p:cNvGrpSpPr/>
          <p:nvPr>
            <p:custDataLst>
              <p:tags r:id="rId8"/>
            </p:custDataLst>
          </p:nvPr>
        </p:nvGrpSpPr>
        <p:grpSpPr>
          <a:xfrm>
            <a:off x="5089525" y="5045710"/>
            <a:ext cx="5681981" cy="894039"/>
            <a:chOff x="5160980" y="1570573"/>
            <a:chExt cx="4111612" cy="647013"/>
          </a:xfrm>
        </p:grpSpPr>
        <p:sp>
          <p:nvSpPr>
            <p:cNvPr id="9" name="ïṡḻïḓê"/>
            <p:cNvSpPr/>
            <p:nvPr>
              <p:custDataLst>
                <p:tags r:id="rId9"/>
              </p:custDataLst>
            </p:nvPr>
          </p:nvSpPr>
          <p:spPr>
            <a:xfrm>
              <a:off x="5160980" y="1570605"/>
              <a:ext cx="646981" cy="646981"/>
            </a:xfrm>
            <a:prstGeom prst="rect">
              <a:avLst/>
            </a:prstGeom>
            <a:solidFill>
              <a:srgbClr val="7F876B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bg1"/>
                  </a:solidFill>
                </a:rPr>
                <a:t>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íṡľîḍe"/>
            <p:cNvSpPr txBox="1"/>
            <p:nvPr>
              <p:custDataLst>
                <p:tags r:id="rId10"/>
              </p:custDataLst>
            </p:nvPr>
          </p:nvSpPr>
          <p:spPr>
            <a:xfrm>
              <a:off x="5962422" y="1570573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id-ID" b="1" dirty="0"/>
                <a:t>绿建</a:t>
              </a:r>
              <a:r>
                <a:rPr lang="zh-CN" altLang="id-ID" b="1" dirty="0"/>
                <a:t>技术</a:t>
              </a:r>
              <a:endParaRPr lang="zh-CN" altLang="id-ID" b="1" dirty="0"/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-32" t="21434" r="69014" b="43812"/>
          <a:stretch>
            <a:fillRect/>
          </a:stretch>
        </p:blipFill>
        <p:spPr>
          <a:xfrm>
            <a:off x="-3740" y="396673"/>
            <a:ext cx="3850640" cy="3032329"/>
          </a:xfrm>
          <a:custGeom>
            <a:avLst/>
            <a:gdLst>
              <a:gd name="connsiteX0" fmla="*/ 0 w 3850640"/>
              <a:gd name="connsiteY0" fmla="*/ 0 h 3032329"/>
              <a:gd name="connsiteX1" fmla="*/ 3850640 w 3850640"/>
              <a:gd name="connsiteY1" fmla="*/ 3032329 h 3032329"/>
              <a:gd name="connsiteX2" fmla="*/ 0 w 3850640"/>
              <a:gd name="connsiteY2" fmla="*/ 3032329 h 30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0640" h="3032329">
                <a:moveTo>
                  <a:pt x="0" y="0"/>
                </a:moveTo>
                <a:lnTo>
                  <a:pt x="3850640" y="3032329"/>
                </a:lnTo>
                <a:lnTo>
                  <a:pt x="0" y="3032329"/>
                </a:lnTo>
                <a:close/>
              </a:path>
            </a:pathLst>
          </a:custGeom>
        </p:spPr>
      </p:pic>
      <p:pic>
        <p:nvPicPr>
          <p:cNvPr id="21" name="图片 20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68479" t="38148" r="-62" b="26851"/>
          <a:stretch>
            <a:fillRect/>
          </a:stretch>
        </p:blipFill>
        <p:spPr>
          <a:xfrm>
            <a:off x="8345101" y="416701"/>
            <a:ext cx="3850639" cy="3032329"/>
          </a:xfrm>
          <a:custGeom>
            <a:avLst/>
            <a:gdLst>
              <a:gd name="connsiteX0" fmla="*/ 3850639 w 3850639"/>
              <a:gd name="connsiteY0" fmla="*/ 0 h 3032329"/>
              <a:gd name="connsiteX1" fmla="*/ 3850639 w 3850639"/>
              <a:gd name="connsiteY1" fmla="*/ 3032329 h 3032329"/>
              <a:gd name="connsiteX2" fmla="*/ 0 w 3850639"/>
              <a:gd name="connsiteY2" fmla="*/ 3032329 h 30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0639" h="3032329">
                <a:moveTo>
                  <a:pt x="3850639" y="0"/>
                </a:moveTo>
                <a:lnTo>
                  <a:pt x="3850639" y="3032329"/>
                </a:lnTo>
                <a:lnTo>
                  <a:pt x="0" y="3032329"/>
                </a:lnTo>
                <a:close/>
              </a:path>
            </a:pathLst>
          </a:custGeom>
        </p:spPr>
      </p:pic>
      <p:pic>
        <p:nvPicPr>
          <p:cNvPr id="6" name="图片 5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31" t="32927" r="-31" b="8911"/>
          <a:stretch>
            <a:fillRect/>
          </a:stretch>
        </p:blipFill>
        <p:spPr>
          <a:xfrm>
            <a:off x="3" y="0"/>
            <a:ext cx="12191997" cy="5016416"/>
          </a:xfrm>
          <a:custGeom>
            <a:avLst/>
            <a:gdLst>
              <a:gd name="connsiteX0" fmla="*/ 0 w 12191997"/>
              <a:gd name="connsiteY0" fmla="*/ 0 h 5016416"/>
              <a:gd name="connsiteX1" fmla="*/ 12191997 w 12191997"/>
              <a:gd name="connsiteY1" fmla="*/ 0 h 5016416"/>
              <a:gd name="connsiteX2" fmla="*/ 6095997 w 12191997"/>
              <a:gd name="connsiteY2" fmla="*/ 5016416 h 5016416"/>
              <a:gd name="connsiteX3" fmla="*/ 0 w 12191997"/>
              <a:gd name="connsiteY3" fmla="*/ 2 h 50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5016416">
                <a:moveTo>
                  <a:pt x="0" y="0"/>
                </a:moveTo>
                <a:lnTo>
                  <a:pt x="12191997" y="0"/>
                </a:lnTo>
                <a:lnTo>
                  <a:pt x="6095997" y="5016416"/>
                </a:ln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3846195" y="2174875"/>
            <a:ext cx="4499610" cy="37592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61485" y="2829560"/>
            <a:ext cx="5669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7F876B"/>
                </a:solidFill>
                <a:latin typeface="+mj-ea"/>
                <a:ea typeface="+mj-ea"/>
              </a:rPr>
              <a:t>场地模拟</a:t>
            </a:r>
            <a:r>
              <a:rPr lang="zh-CN" altLang="en-US" sz="7200" dirty="0">
                <a:solidFill>
                  <a:srgbClr val="7F876B"/>
                </a:solidFill>
                <a:latin typeface="+mj-ea"/>
                <a:ea typeface="+mj-ea"/>
              </a:rPr>
              <a:t>分析</a:t>
            </a:r>
            <a:endParaRPr lang="zh-CN" altLang="en-US" sz="7200" dirty="0">
              <a:solidFill>
                <a:srgbClr val="7F876B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51463" y="4082561"/>
            <a:ext cx="688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7F876B"/>
                </a:solidFill>
              </a:rPr>
              <a:t>Site simulation analysis</a:t>
            </a:r>
            <a:endParaRPr lang="en-US" altLang="zh-CN" sz="3200" spc="600" dirty="0">
              <a:solidFill>
                <a:srgbClr val="7F876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/Users/PC/Desktop/e31169661b560a37575b71055bc32583.pnge31169661b560a37575b71055bc32583"/>
          <p:cNvPicPr>
            <a:picLocks noChangeAspect="1"/>
          </p:cNvPicPr>
          <p:nvPr/>
        </p:nvPicPr>
        <p:blipFill>
          <a:blip r:embed="rId1"/>
          <a:srcRect l="4081" r="9732"/>
          <a:stretch>
            <a:fillRect/>
          </a:stretch>
        </p:blipFill>
        <p:spPr>
          <a:xfrm>
            <a:off x="7338695" y="1123950"/>
            <a:ext cx="4435475" cy="4959985"/>
          </a:xfrm>
          <a:prstGeom prst="roundRect">
            <a:avLst>
              <a:gd name="adj" fmla="val 5927"/>
            </a:avLst>
          </a:prstGeom>
        </p:spPr>
      </p:pic>
      <p:sp>
        <p:nvSpPr>
          <p:cNvPr id="21" name="îş1iḍé"/>
          <p:cNvSpPr txBox="1"/>
          <p:nvPr/>
        </p:nvSpPr>
        <p:spPr>
          <a:xfrm>
            <a:off x="0" y="79375"/>
            <a:ext cx="9261475" cy="584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场地模拟分析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——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光环境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iṩļîďê"/>
          <p:cNvSpPr/>
          <p:nvPr/>
        </p:nvSpPr>
        <p:spPr bwMode="auto">
          <a:xfrm flipV="1">
            <a:off x="0" y="584200"/>
            <a:ext cx="3604260" cy="79375"/>
          </a:xfrm>
          <a:prstGeom prst="rect">
            <a:avLst/>
          </a:prstGeom>
          <a:solidFill>
            <a:srgbClr val="808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" name="iṡḷiďê"/>
          <p:cNvSpPr/>
          <p:nvPr/>
        </p:nvSpPr>
        <p:spPr>
          <a:xfrm>
            <a:off x="429260" y="1123950"/>
            <a:ext cx="6769100" cy="23056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indent="508000" fontAlgn="auto">
              <a:lnSpc>
                <a:spcPct val="120000"/>
              </a:lnSpc>
              <a:spcBef>
                <a:spcPct val="0"/>
              </a:spcBef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/>
              <a:t>从图中色彩与标注看，拟建建筑在大寒日，</a:t>
            </a:r>
            <a:r>
              <a:rPr lang="zh-CN" altLang="en-US" sz="2000" b="1" dirty="0">
                <a:solidFill>
                  <a:srgbClr val="97B792"/>
                </a:solidFill>
              </a:rPr>
              <a:t>南向区域获得直射日照时长接近</a:t>
            </a:r>
            <a:r>
              <a:rPr lang="en-US" altLang="zh-CN" sz="2000" b="1" dirty="0">
                <a:solidFill>
                  <a:srgbClr val="97B792"/>
                </a:solidFill>
              </a:rPr>
              <a:t>9</a:t>
            </a:r>
            <a:r>
              <a:rPr lang="zh-CN" altLang="en-US" sz="2000" b="1" dirty="0">
                <a:solidFill>
                  <a:srgbClr val="97B792"/>
                </a:solidFill>
              </a:rPr>
              <a:t>小时</a:t>
            </a:r>
            <a:r>
              <a:rPr lang="zh-CN" altLang="en-US" sz="2000" dirty="0"/>
              <a:t>，光照条件较好；建筑北向存在局部阴影区，日照时长较短，整体采光优，但局部因建筑形态等因素有日照不足情况，可据此优化建筑布局与设计，提升阴影区采光。</a:t>
            </a:r>
            <a:endParaRPr lang="zh-CN" altLang="en-US" sz="2000" dirty="0"/>
          </a:p>
        </p:txBody>
      </p:sp>
      <p:pic>
        <p:nvPicPr>
          <p:cNvPr id="422" name="图片 421" descr="06指北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90" y="1038860"/>
            <a:ext cx="728980" cy="764540"/>
          </a:xfrm>
          <a:prstGeom prst="rect">
            <a:avLst/>
          </a:prstGeom>
        </p:spPr>
      </p:pic>
      <p:pic>
        <p:nvPicPr>
          <p:cNvPr id="5" name="图片 4" descr="C:/Users/PC/Desktop/f032a322519cce041101dc69bb19be11.pngf032a322519cce041101dc69bb19be11"/>
          <p:cNvPicPr>
            <a:picLocks noChangeAspect="1"/>
          </p:cNvPicPr>
          <p:nvPr/>
        </p:nvPicPr>
        <p:blipFill>
          <a:blip r:embed="rId3"/>
          <a:srcRect t="147" b="147"/>
          <a:stretch>
            <a:fillRect/>
          </a:stretch>
        </p:blipFill>
        <p:spPr>
          <a:xfrm>
            <a:off x="3958590" y="3707765"/>
            <a:ext cx="3239770" cy="2376170"/>
          </a:xfrm>
          <a:prstGeom prst="roundRect">
            <a:avLst>
              <a:gd name="adj" fmla="val 5927"/>
            </a:avLst>
          </a:prstGeom>
        </p:spPr>
      </p:pic>
      <p:pic>
        <p:nvPicPr>
          <p:cNvPr id="6" name="图片 5" descr="C:/Users/PC/Desktop/05b5ba24f96255727f3432dedfa30b0c.png05b5ba24f96255727f3432dedfa30b0c"/>
          <p:cNvPicPr>
            <a:picLocks noChangeAspect="1"/>
          </p:cNvPicPr>
          <p:nvPr/>
        </p:nvPicPr>
        <p:blipFill>
          <a:blip r:embed="rId4"/>
          <a:srcRect l="9367" r="9367"/>
          <a:stretch>
            <a:fillRect/>
          </a:stretch>
        </p:blipFill>
        <p:spPr>
          <a:xfrm>
            <a:off x="429260" y="3707765"/>
            <a:ext cx="3239770" cy="2376170"/>
          </a:xfrm>
          <a:prstGeom prst="roundRect">
            <a:avLst>
              <a:gd name="adj" fmla="val 5927"/>
            </a:avLst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/Users/PC/Desktop/bd12a03716e7961adc76b5c65c8e1671.pngbd12a03716e7961adc76b5c65c8e1671"/>
          <p:cNvPicPr>
            <a:picLocks noChangeAspect="1"/>
          </p:cNvPicPr>
          <p:nvPr/>
        </p:nvPicPr>
        <p:blipFill>
          <a:blip r:embed="rId1"/>
          <a:srcRect l="20049" r="20049"/>
          <a:stretch>
            <a:fillRect/>
          </a:stretch>
        </p:blipFill>
        <p:spPr>
          <a:xfrm>
            <a:off x="7338695" y="1123950"/>
            <a:ext cx="4435475" cy="4959985"/>
          </a:xfrm>
          <a:prstGeom prst="roundRect">
            <a:avLst>
              <a:gd name="adj" fmla="val 5927"/>
            </a:avLst>
          </a:prstGeom>
        </p:spPr>
      </p:pic>
      <p:sp>
        <p:nvSpPr>
          <p:cNvPr id="21" name="îş1iḍé"/>
          <p:cNvSpPr txBox="1"/>
          <p:nvPr/>
        </p:nvSpPr>
        <p:spPr>
          <a:xfrm>
            <a:off x="0" y="79375"/>
            <a:ext cx="9261475" cy="584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场地模拟分析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——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风环境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iṩļîďê"/>
          <p:cNvSpPr/>
          <p:nvPr/>
        </p:nvSpPr>
        <p:spPr bwMode="auto">
          <a:xfrm flipV="1">
            <a:off x="0" y="584200"/>
            <a:ext cx="3604260" cy="79375"/>
          </a:xfrm>
          <a:prstGeom prst="rect">
            <a:avLst/>
          </a:prstGeom>
          <a:solidFill>
            <a:srgbClr val="808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" name="iṡḷiďê"/>
          <p:cNvSpPr/>
          <p:nvPr/>
        </p:nvSpPr>
        <p:spPr>
          <a:xfrm>
            <a:off x="429260" y="1123950"/>
            <a:ext cx="6769100" cy="23056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indent="508000" fontAlgn="auto">
              <a:lnSpc>
                <a:spcPct val="120000"/>
              </a:lnSpc>
              <a:spcBef>
                <a:spcPct val="0"/>
              </a:spcBef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/>
              <a:t>从图中箭头与色彩分布看，沈阳浑河沿岸建筑</a:t>
            </a:r>
            <a:r>
              <a:rPr lang="zh-CN" altLang="en-US" sz="2000" b="1" dirty="0">
                <a:solidFill>
                  <a:srgbClr val="97B792"/>
                </a:solidFill>
              </a:rPr>
              <a:t>夏季受南风影响</a:t>
            </a:r>
            <a:r>
              <a:rPr lang="zh-CN" altLang="en-US" sz="2000" dirty="0"/>
              <a:t>，建筑周边气流有明显流动路径，部分区域气流密集，说明气流在此处流速或流量有变化；建筑形态对风向有引导、阻挡作用，</a:t>
            </a:r>
            <a:r>
              <a:rPr lang="zh-CN" altLang="en-US" sz="2000" dirty="0"/>
              <a:t>通过布局与设计，能一定程度上影响夏季通风效果，助力建筑夏季散热与空气流通。</a:t>
            </a:r>
            <a:endParaRPr lang="zh-CN" altLang="en-US" sz="2000" dirty="0"/>
          </a:p>
        </p:txBody>
      </p:sp>
      <p:pic>
        <p:nvPicPr>
          <p:cNvPr id="422" name="图片 421" descr="06指北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95" y="1123950"/>
            <a:ext cx="728980" cy="764540"/>
          </a:xfrm>
          <a:prstGeom prst="rect">
            <a:avLst/>
          </a:prstGeom>
        </p:spPr>
      </p:pic>
      <p:pic>
        <p:nvPicPr>
          <p:cNvPr id="5" name="图片 4" descr="C:/Users/PC/Desktop/064038b7bb03ae2f76bbd77acc7771e3.png064038b7bb03ae2f76bbd77acc7771e3"/>
          <p:cNvPicPr>
            <a:picLocks noChangeAspect="1"/>
          </p:cNvPicPr>
          <p:nvPr/>
        </p:nvPicPr>
        <p:blipFill>
          <a:blip r:embed="rId3"/>
          <a:srcRect l="10812" t="14974" r="13909"/>
          <a:stretch>
            <a:fillRect/>
          </a:stretch>
        </p:blipFill>
        <p:spPr>
          <a:xfrm>
            <a:off x="3958590" y="3707765"/>
            <a:ext cx="3239770" cy="2376170"/>
          </a:xfrm>
          <a:prstGeom prst="roundRect">
            <a:avLst>
              <a:gd name="adj" fmla="val 5927"/>
            </a:avLst>
          </a:prstGeom>
        </p:spPr>
      </p:pic>
      <p:pic>
        <p:nvPicPr>
          <p:cNvPr id="6" name="图片 5" descr="C:/Users/PC/Desktop/5affa774a4afea016d461a89cc7773ec.png5affa774a4afea016d461a89cc7773ec"/>
          <p:cNvPicPr>
            <a:picLocks noChangeAspect="1"/>
          </p:cNvPicPr>
          <p:nvPr/>
        </p:nvPicPr>
        <p:blipFill>
          <a:blip r:embed="rId4"/>
          <a:srcRect l="-9" t="-2" r="3809" b="19389"/>
          <a:stretch>
            <a:fillRect/>
          </a:stretch>
        </p:blipFill>
        <p:spPr>
          <a:xfrm>
            <a:off x="429260" y="3707765"/>
            <a:ext cx="3239770" cy="2376170"/>
          </a:xfrm>
          <a:prstGeom prst="roundRect">
            <a:avLst>
              <a:gd name="adj" fmla="val 5927"/>
            </a:avLst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-32" t="21434" r="69014" b="43812"/>
          <a:stretch>
            <a:fillRect/>
          </a:stretch>
        </p:blipFill>
        <p:spPr>
          <a:xfrm>
            <a:off x="-3740" y="396673"/>
            <a:ext cx="3850640" cy="3032329"/>
          </a:xfrm>
          <a:custGeom>
            <a:avLst/>
            <a:gdLst>
              <a:gd name="connsiteX0" fmla="*/ 0 w 3850640"/>
              <a:gd name="connsiteY0" fmla="*/ 0 h 3032329"/>
              <a:gd name="connsiteX1" fmla="*/ 3850640 w 3850640"/>
              <a:gd name="connsiteY1" fmla="*/ 3032329 h 3032329"/>
              <a:gd name="connsiteX2" fmla="*/ 0 w 3850640"/>
              <a:gd name="connsiteY2" fmla="*/ 3032329 h 30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0640" h="3032329">
                <a:moveTo>
                  <a:pt x="0" y="0"/>
                </a:moveTo>
                <a:lnTo>
                  <a:pt x="3850640" y="3032329"/>
                </a:lnTo>
                <a:lnTo>
                  <a:pt x="0" y="3032329"/>
                </a:lnTo>
                <a:close/>
              </a:path>
            </a:pathLst>
          </a:custGeom>
        </p:spPr>
      </p:pic>
      <p:pic>
        <p:nvPicPr>
          <p:cNvPr id="21" name="图片 20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68479" t="38148" r="-62" b="26851"/>
          <a:stretch>
            <a:fillRect/>
          </a:stretch>
        </p:blipFill>
        <p:spPr>
          <a:xfrm>
            <a:off x="8345101" y="416701"/>
            <a:ext cx="3850639" cy="3032329"/>
          </a:xfrm>
          <a:custGeom>
            <a:avLst/>
            <a:gdLst>
              <a:gd name="connsiteX0" fmla="*/ 3850639 w 3850639"/>
              <a:gd name="connsiteY0" fmla="*/ 0 h 3032329"/>
              <a:gd name="connsiteX1" fmla="*/ 3850639 w 3850639"/>
              <a:gd name="connsiteY1" fmla="*/ 3032329 h 3032329"/>
              <a:gd name="connsiteX2" fmla="*/ 0 w 3850639"/>
              <a:gd name="connsiteY2" fmla="*/ 3032329 h 30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0639" h="3032329">
                <a:moveTo>
                  <a:pt x="3850639" y="0"/>
                </a:moveTo>
                <a:lnTo>
                  <a:pt x="3850639" y="3032329"/>
                </a:lnTo>
                <a:lnTo>
                  <a:pt x="0" y="3032329"/>
                </a:lnTo>
                <a:close/>
              </a:path>
            </a:pathLst>
          </a:custGeom>
        </p:spPr>
      </p:pic>
      <p:pic>
        <p:nvPicPr>
          <p:cNvPr id="6" name="图片 5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31" t="32927" r="-31" b="8911"/>
          <a:stretch>
            <a:fillRect/>
          </a:stretch>
        </p:blipFill>
        <p:spPr>
          <a:xfrm>
            <a:off x="3" y="0"/>
            <a:ext cx="12191997" cy="5016416"/>
          </a:xfrm>
          <a:custGeom>
            <a:avLst/>
            <a:gdLst>
              <a:gd name="connsiteX0" fmla="*/ 0 w 12191997"/>
              <a:gd name="connsiteY0" fmla="*/ 0 h 5016416"/>
              <a:gd name="connsiteX1" fmla="*/ 12191997 w 12191997"/>
              <a:gd name="connsiteY1" fmla="*/ 0 h 5016416"/>
              <a:gd name="connsiteX2" fmla="*/ 6095997 w 12191997"/>
              <a:gd name="connsiteY2" fmla="*/ 5016416 h 5016416"/>
              <a:gd name="connsiteX3" fmla="*/ 0 w 12191997"/>
              <a:gd name="connsiteY3" fmla="*/ 2 h 50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5016416">
                <a:moveTo>
                  <a:pt x="0" y="0"/>
                </a:moveTo>
                <a:lnTo>
                  <a:pt x="12191997" y="0"/>
                </a:lnTo>
                <a:lnTo>
                  <a:pt x="6095997" y="5016416"/>
                </a:ln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3846195" y="2174875"/>
            <a:ext cx="4499610" cy="37592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75885" y="2829560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7F876B"/>
                </a:solidFill>
                <a:latin typeface="+mj-ea"/>
                <a:ea typeface="+mj-ea"/>
              </a:rPr>
              <a:t>主题</a:t>
            </a:r>
            <a:r>
              <a:rPr lang="zh-CN" altLang="en-US" sz="7200" dirty="0">
                <a:solidFill>
                  <a:srgbClr val="7F876B"/>
                </a:solidFill>
                <a:latin typeface="+mj-ea"/>
                <a:ea typeface="+mj-ea"/>
              </a:rPr>
              <a:t>解读</a:t>
            </a:r>
            <a:endParaRPr lang="zh-CN" altLang="en-US" sz="7200" dirty="0">
              <a:solidFill>
                <a:srgbClr val="7F876B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10263" y="4082561"/>
            <a:ext cx="577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7F876B"/>
                </a:solidFill>
              </a:rPr>
              <a:t>Theme Interpretation</a:t>
            </a:r>
            <a:endParaRPr lang="en-US" altLang="zh-CN" sz="3200" spc="600" dirty="0">
              <a:solidFill>
                <a:srgbClr val="7F876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ṡḷiďê"/>
          <p:cNvSpPr/>
          <p:nvPr/>
        </p:nvSpPr>
        <p:spPr>
          <a:xfrm>
            <a:off x="250190" y="1123950"/>
            <a:ext cx="11572240" cy="19259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pPr indent="508000" fontAlgn="auto">
              <a:lnSpc>
                <a:spcPct val="120000"/>
              </a:lnSpc>
              <a:spcBef>
                <a:spcPct val="0"/>
              </a:spcBef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/>
              <a:t>先从人群需求、当地文化、设计适应性等出发，明确设计要解决的核心问题</a:t>
            </a:r>
            <a:r>
              <a:rPr lang="en-US" altLang="zh-CN" sz="2000" dirty="0"/>
              <a:t>——</a:t>
            </a:r>
            <a:r>
              <a:rPr lang="zh-CN" altLang="en-US" sz="2000" b="1" dirty="0">
                <a:solidFill>
                  <a:srgbClr val="97B792"/>
                </a:solidFill>
              </a:rPr>
              <a:t>结构、气候</a:t>
            </a:r>
            <a:r>
              <a:rPr lang="zh-CN" altLang="en-US" sz="2000" dirty="0"/>
              <a:t>（人群）；接着通过结构系统（</a:t>
            </a:r>
            <a:r>
              <a:rPr lang="en-US" altLang="zh-CN" sz="2000" b="1" dirty="0">
                <a:solidFill>
                  <a:srgbClr val="97B792"/>
                </a:solidFill>
                <a:sym typeface="+mn-ea"/>
              </a:rPr>
              <a:t>“</a:t>
            </a:r>
            <a:r>
              <a:rPr lang="zh-CN" altLang="en-US" sz="2000" b="1" dirty="0">
                <a:solidFill>
                  <a:srgbClr val="97B792"/>
                </a:solidFill>
                <a:sym typeface="+mn-ea"/>
              </a:rPr>
              <a:t>共享底盘</a:t>
            </a:r>
            <a:r>
              <a:rPr lang="en-US" altLang="zh-CN" sz="2000" b="1" dirty="0">
                <a:solidFill>
                  <a:srgbClr val="97B792"/>
                </a:solidFill>
                <a:sym typeface="+mn-ea"/>
              </a:rPr>
              <a:t>”</a:t>
            </a:r>
            <a:r>
              <a:rPr lang="zh-CN" altLang="en-US" sz="2000" dirty="0">
                <a:sym typeface="+mn-ea"/>
              </a:rPr>
              <a:t>（基础），</a:t>
            </a:r>
            <a:r>
              <a:rPr lang="en-US" altLang="zh-CN" sz="2000" b="1" dirty="0">
                <a:solidFill>
                  <a:srgbClr val="97B792"/>
                </a:solidFill>
                <a:sym typeface="+mn-ea"/>
              </a:rPr>
              <a:t>“</a:t>
            </a:r>
            <a:r>
              <a:rPr lang="zh-CN" altLang="en-US" sz="2000" b="1" dirty="0">
                <a:solidFill>
                  <a:srgbClr val="97B792"/>
                </a:solidFill>
                <a:sym typeface="+mn-ea"/>
              </a:rPr>
              <a:t>体块变形</a:t>
            </a:r>
            <a:r>
              <a:rPr lang="en-US" altLang="zh-CN" sz="2000" b="1" dirty="0">
                <a:solidFill>
                  <a:srgbClr val="97B792"/>
                </a:solidFill>
                <a:sym typeface="+mn-ea"/>
              </a:rPr>
              <a:t>”</a:t>
            </a:r>
            <a:r>
              <a:rPr lang="zh-CN" altLang="en-US" sz="2000" dirty="0">
                <a:sym typeface="+mn-ea"/>
              </a:rPr>
              <a:t>（上层建筑）</a:t>
            </a:r>
            <a:r>
              <a:rPr lang="zh-CN" altLang="en-US" sz="2000" dirty="0"/>
              <a:t>）与围护系统两个大方向的策略，，确定对应的</a:t>
            </a:r>
            <a:r>
              <a:rPr lang="zh-CN" altLang="en-US" sz="2000" b="1" dirty="0">
                <a:solidFill>
                  <a:srgbClr val="97B792"/>
                </a:solidFill>
              </a:rPr>
              <a:t>主动式，被动式设计</a:t>
            </a:r>
            <a:r>
              <a:rPr lang="zh-CN" altLang="en-US" sz="2000" dirty="0"/>
              <a:t>的具体策略，再细化到景观、娱乐等功能模块；最后实现</a:t>
            </a:r>
            <a:r>
              <a:rPr lang="en-US" altLang="zh-CN" sz="2000" dirty="0"/>
              <a:t> </a:t>
            </a:r>
            <a:r>
              <a:rPr lang="en-US" altLang="zh-CN" sz="2000" b="1" dirty="0">
                <a:solidFill>
                  <a:srgbClr val="97B792"/>
                </a:solidFill>
              </a:rPr>
              <a:t>“</a:t>
            </a:r>
            <a:r>
              <a:rPr lang="zh-CN" altLang="en-US" sz="2000" b="1" dirty="0">
                <a:solidFill>
                  <a:srgbClr val="97B792"/>
                </a:solidFill>
              </a:rPr>
              <a:t>可联通</a:t>
            </a:r>
            <a:r>
              <a:rPr lang="en-US" altLang="zh-CN" sz="2000" b="1" dirty="0">
                <a:solidFill>
                  <a:srgbClr val="97B792"/>
                </a:solidFill>
              </a:rPr>
              <a:t>”</a:t>
            </a:r>
            <a:r>
              <a:rPr lang="zh-CN" altLang="en-US" sz="2000" b="1" dirty="0">
                <a:solidFill>
                  <a:srgbClr val="97B792"/>
                </a:solidFill>
              </a:rPr>
              <a:t>、</a:t>
            </a:r>
            <a:r>
              <a:rPr lang="en-US" altLang="zh-CN" sz="2000" b="1" dirty="0">
                <a:solidFill>
                  <a:srgbClr val="97B792"/>
                </a:solidFill>
              </a:rPr>
              <a:t>“</a:t>
            </a:r>
            <a:r>
              <a:rPr lang="zh-CN" altLang="en-US" sz="2000" b="1" dirty="0">
                <a:solidFill>
                  <a:srgbClr val="97B792"/>
                </a:solidFill>
              </a:rPr>
              <a:t>可组合</a:t>
            </a:r>
            <a:r>
              <a:rPr lang="en-US" altLang="zh-CN" sz="2000" b="1" dirty="0">
                <a:solidFill>
                  <a:srgbClr val="97B792"/>
                </a:solidFill>
              </a:rPr>
              <a:t>”</a:t>
            </a:r>
            <a:r>
              <a:rPr lang="zh-CN" altLang="en-US" sz="2000" b="1" dirty="0">
                <a:solidFill>
                  <a:srgbClr val="97B792"/>
                </a:solidFill>
              </a:rPr>
              <a:t>、</a:t>
            </a:r>
            <a:r>
              <a:rPr lang="en-US" altLang="zh-CN" sz="2000" b="1" dirty="0">
                <a:solidFill>
                  <a:srgbClr val="97B792"/>
                </a:solidFill>
                <a:sym typeface="+mn-ea"/>
              </a:rPr>
              <a:t>“</a:t>
            </a:r>
            <a:r>
              <a:rPr lang="zh-CN" altLang="en-US" sz="2000" b="1" dirty="0">
                <a:solidFill>
                  <a:srgbClr val="97B792"/>
                </a:solidFill>
              </a:rPr>
              <a:t>可复制</a:t>
            </a:r>
            <a:r>
              <a:rPr lang="en-US" altLang="zh-CN" sz="2000" b="1" dirty="0">
                <a:solidFill>
                  <a:srgbClr val="97B792"/>
                </a:solidFill>
              </a:rPr>
              <a:t>” </a:t>
            </a:r>
            <a:r>
              <a:rPr lang="zh-CN" altLang="en-US" sz="2000" b="1" dirty="0">
                <a:solidFill>
                  <a:srgbClr val="97B792"/>
                </a:solidFill>
              </a:rPr>
              <a:t>、</a:t>
            </a:r>
            <a:r>
              <a:rPr lang="en-US" altLang="zh-CN" sz="2000" b="1" dirty="0">
                <a:solidFill>
                  <a:srgbClr val="97B792"/>
                </a:solidFill>
              </a:rPr>
              <a:t>“</a:t>
            </a:r>
            <a:r>
              <a:rPr lang="zh-CN" altLang="en-US" sz="2000" b="1" dirty="0">
                <a:solidFill>
                  <a:srgbClr val="97B792"/>
                </a:solidFill>
              </a:rPr>
              <a:t>可持续</a:t>
            </a:r>
            <a:r>
              <a:rPr lang="en-US" altLang="zh-CN" sz="2000" b="1" dirty="0">
                <a:solidFill>
                  <a:srgbClr val="97B792"/>
                </a:solidFill>
              </a:rPr>
              <a:t>”</a:t>
            </a:r>
            <a:r>
              <a:rPr lang="zh-CN" altLang="en-US" sz="2000" dirty="0"/>
              <a:t>的设计</a:t>
            </a:r>
            <a:r>
              <a:rPr lang="zh-CN" altLang="en-US" sz="2000" dirty="0"/>
              <a:t>目标。</a:t>
            </a:r>
            <a:endParaRPr lang="zh-CN" altLang="en-US" sz="2000" dirty="0"/>
          </a:p>
        </p:txBody>
      </p:sp>
      <p:sp>
        <p:nvSpPr>
          <p:cNvPr id="11" name="îş1iḍé"/>
          <p:cNvSpPr txBox="1"/>
          <p:nvPr/>
        </p:nvSpPr>
        <p:spPr>
          <a:xfrm>
            <a:off x="0" y="79375"/>
            <a:ext cx="9261475" cy="584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主题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解读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iṩļîďê"/>
          <p:cNvSpPr/>
          <p:nvPr/>
        </p:nvSpPr>
        <p:spPr bwMode="auto">
          <a:xfrm flipV="1">
            <a:off x="0" y="584200"/>
            <a:ext cx="1362710" cy="80010"/>
          </a:xfrm>
          <a:prstGeom prst="rect">
            <a:avLst/>
          </a:prstGeom>
          <a:solidFill>
            <a:srgbClr val="808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2" name="图片 1" descr="C:/Users/PC/Desktop/主题解读.png主题解读"/>
          <p:cNvPicPr>
            <a:picLocks noChangeAspect="1"/>
          </p:cNvPicPr>
          <p:nvPr/>
        </p:nvPicPr>
        <p:blipFill>
          <a:blip r:embed="rId1"/>
          <a:srcRect t="10592" b="55081"/>
          <a:stretch>
            <a:fillRect/>
          </a:stretch>
        </p:blipFill>
        <p:spPr>
          <a:xfrm>
            <a:off x="0" y="3285490"/>
            <a:ext cx="12247880" cy="29730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43320" y="4416425"/>
            <a:ext cx="269875" cy="268605"/>
          </a:xfrm>
          <a:prstGeom prst="rect">
            <a:avLst/>
          </a:prstGeom>
          <a:solidFill>
            <a:srgbClr val="7EB2BD"/>
          </a:solidFill>
          <a:ln>
            <a:solidFill>
              <a:srgbClr val="7EB2B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43320" y="4812030"/>
            <a:ext cx="269875" cy="268605"/>
          </a:xfrm>
          <a:prstGeom prst="rect">
            <a:avLst/>
          </a:prstGeom>
          <a:solidFill>
            <a:srgbClr val="7EB2BD"/>
          </a:solidFill>
          <a:ln>
            <a:solidFill>
              <a:srgbClr val="7EB2B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44895" y="4351020"/>
            <a:ext cx="466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结构系统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4895" y="4749800"/>
            <a:ext cx="466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围护系统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73495" y="4118610"/>
            <a:ext cx="292100" cy="139700"/>
          </a:xfrm>
          <a:prstGeom prst="rect">
            <a:avLst/>
          </a:prstGeom>
          <a:solidFill>
            <a:srgbClr val="B2CFD3"/>
          </a:solidFill>
          <a:ln>
            <a:solidFill>
              <a:srgbClr val="B2CFD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41820" y="4351020"/>
            <a:ext cx="292100" cy="139700"/>
          </a:xfrm>
          <a:prstGeom prst="rect">
            <a:avLst/>
          </a:prstGeom>
          <a:solidFill>
            <a:srgbClr val="B2CFD3"/>
          </a:solidFill>
          <a:ln>
            <a:solidFill>
              <a:srgbClr val="B2CFD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286500" y="3952240"/>
            <a:ext cx="466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tx1"/>
                </a:solidFill>
              </a:rPr>
              <a:t>体块变形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54190" y="4258310"/>
            <a:ext cx="466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tx1"/>
                </a:solidFill>
              </a:rPr>
              <a:t>共享</a:t>
            </a:r>
            <a:r>
              <a:rPr lang="zh-CN" altLang="en-US" sz="1000">
                <a:solidFill>
                  <a:schemeClr val="tx1"/>
                </a:solidFill>
              </a:rPr>
              <a:t>底盘</a:t>
            </a:r>
            <a:endParaRPr lang="zh-CN" altLang="en-US" sz="10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-32" t="21434" r="69014" b="43812"/>
          <a:stretch>
            <a:fillRect/>
          </a:stretch>
        </p:blipFill>
        <p:spPr>
          <a:xfrm>
            <a:off x="-3740" y="396673"/>
            <a:ext cx="3850640" cy="3032329"/>
          </a:xfrm>
          <a:custGeom>
            <a:avLst/>
            <a:gdLst>
              <a:gd name="connsiteX0" fmla="*/ 0 w 3850640"/>
              <a:gd name="connsiteY0" fmla="*/ 0 h 3032329"/>
              <a:gd name="connsiteX1" fmla="*/ 3850640 w 3850640"/>
              <a:gd name="connsiteY1" fmla="*/ 3032329 h 3032329"/>
              <a:gd name="connsiteX2" fmla="*/ 0 w 3850640"/>
              <a:gd name="connsiteY2" fmla="*/ 3032329 h 30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0640" h="3032329">
                <a:moveTo>
                  <a:pt x="0" y="0"/>
                </a:moveTo>
                <a:lnTo>
                  <a:pt x="3850640" y="3032329"/>
                </a:lnTo>
                <a:lnTo>
                  <a:pt x="0" y="3032329"/>
                </a:lnTo>
                <a:close/>
              </a:path>
            </a:pathLst>
          </a:custGeom>
        </p:spPr>
      </p:pic>
      <p:pic>
        <p:nvPicPr>
          <p:cNvPr id="21" name="图片 20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68479" t="38148" r="-62" b="26851"/>
          <a:stretch>
            <a:fillRect/>
          </a:stretch>
        </p:blipFill>
        <p:spPr>
          <a:xfrm>
            <a:off x="8345101" y="416701"/>
            <a:ext cx="3850639" cy="3032329"/>
          </a:xfrm>
          <a:custGeom>
            <a:avLst/>
            <a:gdLst>
              <a:gd name="connsiteX0" fmla="*/ 3850639 w 3850639"/>
              <a:gd name="connsiteY0" fmla="*/ 0 h 3032329"/>
              <a:gd name="connsiteX1" fmla="*/ 3850639 w 3850639"/>
              <a:gd name="connsiteY1" fmla="*/ 3032329 h 3032329"/>
              <a:gd name="connsiteX2" fmla="*/ 0 w 3850639"/>
              <a:gd name="connsiteY2" fmla="*/ 3032329 h 30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0639" h="3032329">
                <a:moveTo>
                  <a:pt x="3850639" y="0"/>
                </a:moveTo>
                <a:lnTo>
                  <a:pt x="3850639" y="3032329"/>
                </a:lnTo>
                <a:lnTo>
                  <a:pt x="0" y="3032329"/>
                </a:lnTo>
                <a:close/>
              </a:path>
            </a:pathLst>
          </a:custGeom>
        </p:spPr>
      </p:pic>
      <p:pic>
        <p:nvPicPr>
          <p:cNvPr id="6" name="图片 5" descr="C:/Users/PC/Desktop/微信图片2.jpg微信图片2"/>
          <p:cNvPicPr>
            <a:picLocks noChangeAspect="1"/>
          </p:cNvPicPr>
          <p:nvPr/>
        </p:nvPicPr>
        <p:blipFill rotWithShape="1">
          <a:blip r:embed="rId1"/>
          <a:srcRect l="31" t="32927" r="-31" b="8911"/>
          <a:stretch>
            <a:fillRect/>
          </a:stretch>
        </p:blipFill>
        <p:spPr>
          <a:xfrm>
            <a:off x="3" y="0"/>
            <a:ext cx="12191997" cy="5016416"/>
          </a:xfrm>
          <a:custGeom>
            <a:avLst/>
            <a:gdLst>
              <a:gd name="connsiteX0" fmla="*/ 0 w 12191997"/>
              <a:gd name="connsiteY0" fmla="*/ 0 h 5016416"/>
              <a:gd name="connsiteX1" fmla="*/ 12191997 w 12191997"/>
              <a:gd name="connsiteY1" fmla="*/ 0 h 5016416"/>
              <a:gd name="connsiteX2" fmla="*/ 6095997 w 12191997"/>
              <a:gd name="connsiteY2" fmla="*/ 5016416 h 5016416"/>
              <a:gd name="connsiteX3" fmla="*/ 0 w 12191997"/>
              <a:gd name="connsiteY3" fmla="*/ 2 h 50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5016416">
                <a:moveTo>
                  <a:pt x="0" y="0"/>
                </a:moveTo>
                <a:lnTo>
                  <a:pt x="12191997" y="0"/>
                </a:lnTo>
                <a:lnTo>
                  <a:pt x="6095997" y="5016416"/>
                </a:ln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3846195" y="2174875"/>
            <a:ext cx="4499610" cy="37592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75885" y="2829560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7F876B"/>
                </a:solidFill>
                <a:latin typeface="+mj-ea"/>
                <a:ea typeface="+mj-ea"/>
              </a:rPr>
              <a:t>绿建</a:t>
            </a:r>
            <a:r>
              <a:rPr lang="zh-CN" altLang="en-US" sz="7200" dirty="0">
                <a:solidFill>
                  <a:srgbClr val="7F876B"/>
                </a:solidFill>
                <a:latin typeface="+mj-ea"/>
                <a:ea typeface="+mj-ea"/>
              </a:rPr>
              <a:t>技术</a:t>
            </a:r>
            <a:endParaRPr lang="zh-CN" altLang="en-US" sz="7200" dirty="0">
              <a:solidFill>
                <a:srgbClr val="7F876B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11763" y="4082561"/>
            <a:ext cx="7167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7F876B"/>
                </a:solidFill>
              </a:rPr>
              <a:t>Green building technology</a:t>
            </a:r>
            <a:endParaRPr lang="en-US" altLang="zh-CN" sz="3200" spc="600" dirty="0">
              <a:solidFill>
                <a:srgbClr val="7F876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1iḍé"/>
          <p:cNvSpPr txBox="1"/>
          <p:nvPr/>
        </p:nvSpPr>
        <p:spPr>
          <a:xfrm>
            <a:off x="0" y="79375"/>
            <a:ext cx="7872095" cy="584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绿建技术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——</a:t>
            </a:r>
            <a:r>
              <a:rPr lang="zh-CN" altLang="en-US" sz="2500" b="1" dirty="0">
                <a:sym typeface="+mn-ea"/>
              </a:rPr>
              <a:t>被动式设计与架空地板系统的构造整合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iṩļîďê"/>
          <p:cNvSpPr/>
          <p:nvPr/>
        </p:nvSpPr>
        <p:spPr bwMode="auto">
          <a:xfrm flipV="1">
            <a:off x="0" y="587375"/>
            <a:ext cx="7411085" cy="76835"/>
          </a:xfrm>
          <a:prstGeom prst="rect">
            <a:avLst/>
          </a:prstGeom>
          <a:solidFill>
            <a:srgbClr val="808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28" name="直接连接符 27"/>
          <p:cNvCxnSpPr/>
          <p:nvPr>
            <p:custDataLst>
              <p:tags r:id="rId1"/>
            </p:custDataLst>
          </p:nvPr>
        </p:nvCxnSpPr>
        <p:spPr>
          <a:xfrm flipH="1">
            <a:off x="5805320" y="1097304"/>
            <a:ext cx="5715" cy="5280025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sḷïḓê"/>
          <p:cNvSpPr/>
          <p:nvPr>
            <p:custDataLst>
              <p:tags r:id="rId2"/>
            </p:custDataLst>
          </p:nvPr>
        </p:nvSpPr>
        <p:spPr bwMode="auto">
          <a:xfrm>
            <a:off x="314325" y="968375"/>
            <a:ext cx="5490845" cy="55378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60000"/>
              </a:lnSpc>
            </a:pPr>
            <a:r>
              <a:rPr lang="zh-CN" altLang="en-US" sz="1400" dirty="0"/>
              <a:t>■构造原理：将架空地板的静压箱与建筑的自然通风策略相结合。在</a:t>
            </a:r>
            <a:r>
              <a:rPr lang="zh-CN" altLang="en-US" sz="1400" b="1" dirty="0">
                <a:solidFill>
                  <a:srgbClr val="97B792"/>
                </a:solidFill>
              </a:rPr>
              <a:t>建筑迎风面和背风面设计可开启的通风口</a:t>
            </a:r>
            <a:r>
              <a:rPr lang="zh-CN" altLang="en-US" sz="1400" dirty="0"/>
              <a:t>（如带防虫网的百叶），使室外空气能够进入架空层，并通过地板上的可调风口进入室内，形成</a:t>
            </a:r>
            <a:r>
              <a:rPr lang="zh-CN" altLang="en-US" sz="1400" b="1" dirty="0">
                <a:solidFill>
                  <a:srgbClr val="97B792"/>
                </a:solidFill>
              </a:rPr>
              <a:t>穿越通风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>
                <a:sym typeface="+mn-ea"/>
              </a:rPr>
              <a:t>■</a:t>
            </a:r>
            <a:r>
              <a:rPr lang="zh-CN" altLang="en-US" sz="1400" dirty="0"/>
              <a:t>技术整合：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）构造措施：在楼板边缘或墙根处预留通风通道，与架空层连通。</a:t>
            </a:r>
            <a:endParaRPr lang="en-US" altLang="zh-CN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2</a:t>
            </a:r>
            <a:r>
              <a:rPr lang="zh-CN" altLang="en-US" sz="1400" dirty="0"/>
              <a:t>）与地板系统协同：通过选择不同的地板面板，可以控制进风量和气流组织。夜间，利用这种</a:t>
            </a:r>
            <a:r>
              <a:rPr lang="en-US" altLang="zh-CN" sz="1400" dirty="0"/>
              <a:t>“</a:t>
            </a:r>
            <a:r>
              <a:rPr lang="zh-CN" altLang="en-US" sz="1400" dirty="0"/>
              <a:t>呼吸</a:t>
            </a:r>
            <a:r>
              <a:rPr lang="en-US" altLang="zh-CN" sz="1400" dirty="0"/>
              <a:t>”</a:t>
            </a:r>
            <a:r>
              <a:rPr lang="zh-CN" altLang="en-US" sz="1400" dirty="0"/>
              <a:t>效应，可以冷却建筑结构（楼板），实现夜间免费制冷。</a:t>
            </a:r>
            <a:endParaRPr lang="zh-CN" altLang="en-US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>
                <a:sym typeface="+mn-ea"/>
              </a:rPr>
              <a:t>■</a:t>
            </a:r>
            <a:r>
              <a:rPr lang="zh-CN" altLang="en-US" sz="1400" dirty="0"/>
              <a:t>优势：</a:t>
            </a:r>
            <a:endParaRPr lang="zh-CN" altLang="en-US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）灵活性极高：管线调整和增减无需破坏结构，只需打开地板即可，非常适合未来可能变更的办公布局或设备升级。</a:t>
            </a:r>
            <a:endParaRPr lang="zh-CN" altLang="en-US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2</a:t>
            </a:r>
            <a:r>
              <a:rPr lang="zh-CN" altLang="en-US" sz="1400" dirty="0"/>
              <a:t>）提高施工效率：相比在混凝土楼板中开槽预埋管线，架空地板的安装和布线速度更快，且无湿作业，现场更整洁。</a:t>
            </a:r>
            <a:endParaRPr lang="zh-CN" altLang="en-US" sz="1400" dirty="0"/>
          </a:p>
          <a:p>
            <a:pPr algn="l">
              <a:lnSpc>
                <a:spcPct val="160000"/>
              </a:lnSpc>
            </a:pPr>
            <a:r>
              <a:rPr lang="zh-CN" altLang="en-US" sz="1400" dirty="0"/>
              <a:t>（</a:t>
            </a:r>
            <a:r>
              <a:rPr lang="en-US" altLang="zh-CN" sz="1400" dirty="0"/>
              <a:t>3</a:t>
            </a:r>
            <a:r>
              <a:rPr lang="zh-CN" altLang="en-US" sz="1400" dirty="0"/>
              <a:t>）综合性能好：不仅能布线，还天然具备防静电、保温隔音、便于布置地暖等优点。</a:t>
            </a:r>
            <a:endParaRPr lang="zh-CN" altLang="en-US" sz="1400" dirty="0"/>
          </a:p>
        </p:txBody>
      </p:sp>
      <p:pic>
        <p:nvPicPr>
          <p:cNvPr id="2" name="图片 2" descr="eb52b5838ac6edfa1c329758088beb2e"/>
          <p:cNvPicPr>
            <a:picLocks noChangeAspect="1"/>
          </p:cNvPicPr>
          <p:nvPr/>
        </p:nvPicPr>
        <p:blipFill>
          <a:blip r:embed="rId3"/>
          <a:srcRect r="11811" b="10483"/>
          <a:stretch>
            <a:fillRect/>
          </a:stretch>
        </p:blipFill>
        <p:spPr>
          <a:xfrm>
            <a:off x="5873750" y="891540"/>
            <a:ext cx="3129280" cy="2879090"/>
          </a:xfrm>
          <a:prstGeom prst="rect">
            <a:avLst/>
          </a:prstGeom>
        </p:spPr>
      </p:pic>
      <p:pic>
        <p:nvPicPr>
          <p:cNvPr id="4" name="图片 4" descr="deepseek_mermaid_20250925_d5c7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0" y="3770630"/>
            <a:ext cx="5944235" cy="2606040"/>
          </a:xfrm>
          <a:prstGeom prst="rect">
            <a:avLst/>
          </a:prstGeom>
        </p:spPr>
      </p:pic>
      <p:pic>
        <p:nvPicPr>
          <p:cNvPr id="5" name="图片 3" descr="e96a9a281e6c8e7dd6288965920c11c2"/>
          <p:cNvPicPr>
            <a:picLocks noChangeAspect="1"/>
          </p:cNvPicPr>
          <p:nvPr/>
        </p:nvPicPr>
        <p:blipFill>
          <a:blip r:embed="rId5"/>
          <a:srcRect l="10878" r="34876" b="57517"/>
          <a:stretch>
            <a:fillRect/>
          </a:stretch>
        </p:blipFill>
        <p:spPr>
          <a:xfrm>
            <a:off x="9071610" y="1125855"/>
            <a:ext cx="2937510" cy="26447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10.xml><?xml version="1.0" encoding="utf-8"?>
<p:tagLst xmlns:p="http://schemas.openxmlformats.org/presentationml/2006/main">
  <p:tag name="ISLIDE.DIAGRAM" val="#270685;"/>
</p:tagLst>
</file>

<file path=ppt/tags/tag11.xml><?xml version="1.0" encoding="utf-8"?>
<p:tagLst xmlns:p="http://schemas.openxmlformats.org/presentationml/2006/main">
  <p:tag name="ISLIDE.DIAGRAM" val="#195102;"/>
</p:tagLst>
</file>

<file path=ppt/tags/tag12.xml><?xml version="1.0" encoding="utf-8"?>
<p:tagLst xmlns:p="http://schemas.openxmlformats.org/presentationml/2006/main">
  <p:tag name="ISLIDE.DIAGRAM" val="#195102;"/>
</p:tagLst>
</file>

<file path=ppt/tags/tag13.xml><?xml version="1.0" encoding="utf-8"?>
<p:tagLst xmlns:p="http://schemas.openxmlformats.org/presentationml/2006/main">
  <p:tag name="ISLIDE.DIAGRAM" val="#195102;"/>
</p:tagLst>
</file>

<file path=ppt/tags/tag14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15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16.xml><?xml version="1.0" encoding="utf-8"?>
<p:tagLst xmlns:p="http://schemas.openxmlformats.org/presentationml/2006/main">
  <p:tag name="ISLIDE.DIAGRAM" val="#195107;"/>
</p:tagLst>
</file>

<file path=ppt/tags/tag17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18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19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2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20.xml><?xml version="1.0" encoding="utf-8"?>
<p:tagLst xmlns:p="http://schemas.openxmlformats.org/presentationml/2006/main">
  <p:tag name="ISLIDE.DIAGRAM" val="#195107;"/>
</p:tagLst>
</file>

<file path=ppt/tags/tag21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22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23.xml><?xml version="1.0" encoding="utf-8"?>
<p:tagLst xmlns:p="http://schemas.openxmlformats.org/presentationml/2006/main">
  <p:tag name="KSO_WM_DIAGRAM_VIRTUALLY_FRAME" val="{&quot;height&quot;:402.54811023622045,&quot;left&quot;:11.314488188976386,&quot;top&quot;:124.45188976377953,&quot;width&quot;:915.2855118110235}"/>
</p:tagLst>
</file>

<file path=ppt/tags/tag24.xml><?xml version="1.0" encoding="utf-8"?>
<p:tagLst xmlns:p="http://schemas.openxmlformats.org/presentationml/2006/main">
  <p:tag name="ISLIDE.DIAGRAM" val="#195107;"/>
</p:tagLst>
</file>

<file path=ppt/tags/tag3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4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5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6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7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8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ags/tag9.xml><?xml version="1.0" encoding="utf-8"?>
<p:tagLst xmlns:p="http://schemas.openxmlformats.org/presentationml/2006/main">
  <p:tag name="KSO_WM_DIAGRAM_VIRTUALLY_FRAME" val="{&quot;height&quot;:441.7,&quot;left&quot;:400.6763779527559,&quot;top&quot;:49.94999999999999,&quot;width&quot;:448.3736220472441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2658C"/>
      </a:accent1>
      <a:accent2>
        <a:srgbClr val="4DA3D3"/>
      </a:accent2>
      <a:accent3>
        <a:srgbClr val="5E5E5E"/>
      </a:accent3>
      <a:accent4>
        <a:srgbClr val="797979"/>
      </a:accent4>
      <a:accent5>
        <a:srgbClr val="A5A5A5"/>
      </a:accent5>
      <a:accent6>
        <a:srgbClr val="C9C9C9"/>
      </a:accent6>
      <a:hlink>
        <a:srgbClr val="22658C"/>
      </a:hlink>
      <a:folHlink>
        <a:srgbClr val="BFBFBF"/>
      </a:folHlink>
    </a:clrScheme>
    <a:fontScheme name="l35hns2n">
      <a:majorFont>
        <a:latin typeface="思源黑体 CN Medium"/>
        <a:ea typeface="思源黑体 CN Heavy"/>
        <a:cs typeface=""/>
      </a:majorFont>
      <a:minorFont>
        <a:latin typeface="思源黑体 CN Medium"/>
        <a:ea typeface="思源黑体 CN Heavy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WPS 演示</Application>
  <PresentationFormat>宽屏</PresentationFormat>
  <Paragraphs>96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思源黑体 CN Heavy</vt:lpstr>
      <vt:lpstr>黑体</vt:lpstr>
      <vt:lpstr>思源黑体 CN Medium</vt:lpstr>
      <vt:lpstr>微软雅黑</vt:lpstr>
      <vt:lpstr>Arial Unicode MS</vt:lpstr>
      <vt:lpstr>等线</vt:lpstr>
      <vt:lpstr>Calibri</vt:lpstr>
      <vt:lpstr>汉仪雅酷黑简</vt:lpstr>
      <vt:lpstr>方正宝黑体 简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子易</dc:creator>
  <cp:lastModifiedBy>WPS_1624679319</cp:lastModifiedBy>
  <cp:revision>29</cp:revision>
  <dcterms:created xsi:type="dcterms:W3CDTF">2020-04-19T08:55:00Z</dcterms:created>
  <dcterms:modified xsi:type="dcterms:W3CDTF">2025-10-09T00:44:51Z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97DB61C230604987A0DCD7289ED1F697_13</vt:lpwstr>
  </property>
</Properties>
</file>