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6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29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99" d="100"/>
          <a:sy n="99" d="100"/>
        </p:scale>
        <p:origin x="84" y="582"/>
      </p:cViewPr>
      <p:guideLst>
        <p:guide orient="horz" pos="212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5.xml"/><Relationship Id="rId1" Type="http://schemas.openxmlformats.org/officeDocument/2006/relationships/tags" Target="../tags/tag7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6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6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6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6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6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9.xml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70.xml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2.xml"/><Relationship Id="rId1" Type="http://schemas.openxmlformats.org/officeDocument/2006/relationships/tags" Target="../tags/tag7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2474595" y="1828800"/>
            <a:ext cx="7816215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4400" b="1"/>
              <a:t>关于全自动遮阳板的说明文件</a:t>
            </a:r>
            <a:endParaRPr lang="zh-CN" altLang="en-US" sz="4400" b="1"/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4" name="表格 3"/>
          <p:cNvGraphicFramePr/>
          <p:nvPr/>
        </p:nvGraphicFramePr>
        <p:xfrm>
          <a:off x="383540" y="1379728"/>
          <a:ext cx="11332845" cy="2225040"/>
        </p:xfrm>
        <a:graphic>
          <a:graphicData uri="http://schemas.openxmlformats.org/drawingml/2006/table">
            <a:tbl>
              <a:tblPr/>
              <a:tblGrid>
                <a:gridCol w="1081405"/>
                <a:gridCol w="1470660"/>
                <a:gridCol w="8780780"/>
              </a:tblGrid>
              <a:tr h="161925">
                <a:tc>
                  <a:txBody>
                    <a:bodyPr/>
                    <a:p>
                      <a:pPr algn="l" fontAlgn="ctr"/>
                      <a:r>
                        <a:rPr lang="zh-CN" altLang="en-US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仿真维度</a:t>
                      </a:r>
                      <a:endParaRPr lang="zh-CN" altLang="en-US" sz="18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r>
                        <a:rPr lang="zh-CN" altLang="en-US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采用软件</a:t>
                      </a:r>
                      <a:endParaRPr lang="zh-CN" altLang="en-US" sz="18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r>
                        <a:rPr lang="zh-CN" altLang="en-US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核心计算条件</a:t>
                      </a:r>
                      <a:endParaRPr lang="zh-CN" altLang="en-US" sz="18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161925">
                <a:tc>
                  <a:txBody>
                    <a:bodyPr/>
                    <a:p>
                      <a:pPr algn="l" fontAlgn="ctr"/>
                      <a:r>
                        <a:rPr lang="zh-CN" altLang="en-US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热工性能</a:t>
                      </a:r>
                      <a:endParaRPr lang="zh-CN" altLang="en-US" sz="18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r>
                        <a:rPr lang="en-US" altLang="zh-CN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EnergyPlus 9.6</a:t>
                      </a:r>
                      <a:endParaRPr lang="en-US" altLang="zh-CN" sz="18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r>
                        <a:rPr lang="zh-CN" altLang="en-US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气候分区：夏热冬暖地区（广州）；建筑类型：办公建筑（层高</a:t>
                      </a:r>
                      <a:r>
                        <a:rPr lang="en-US" altLang="zh-CN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3.6m</a:t>
                      </a:r>
                      <a:r>
                        <a:rPr lang="zh-CN" altLang="en-US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，窗墙比</a:t>
                      </a:r>
                      <a:r>
                        <a:rPr lang="en-US" altLang="zh-CN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0.7</a:t>
                      </a:r>
                      <a:r>
                        <a:rPr lang="zh-CN" altLang="en-US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）；遮阳角度：</a:t>
                      </a:r>
                      <a:r>
                        <a:rPr lang="en-US" altLang="zh-CN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0°</a:t>
                      </a:r>
                      <a:r>
                        <a:rPr lang="zh-CN" altLang="en-US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（收起）、</a:t>
                      </a:r>
                      <a:r>
                        <a:rPr lang="en-US" altLang="zh-CN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45°</a:t>
                      </a:r>
                      <a:r>
                        <a:rPr lang="zh-CN" altLang="en-US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（半遮挡）、</a:t>
                      </a:r>
                      <a:r>
                        <a:rPr lang="en-US" altLang="zh-CN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90°</a:t>
                      </a:r>
                      <a:r>
                        <a:rPr lang="zh-CN" altLang="en-US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（全遮挡）</a:t>
                      </a:r>
                      <a:endParaRPr lang="zh-CN" altLang="en-US" sz="18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161925">
                <a:tc>
                  <a:txBody>
                    <a:bodyPr/>
                    <a:p>
                      <a:pPr algn="l" fontAlgn="ctr"/>
                      <a:r>
                        <a:rPr lang="zh-CN" altLang="en-US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光环境性能</a:t>
                      </a:r>
                      <a:endParaRPr lang="zh-CN" altLang="en-US" sz="18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r>
                        <a:rPr lang="en-US" altLang="zh-CN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Radiance + DAYSIM 4.3</a:t>
                      </a:r>
                      <a:endParaRPr lang="en-US" altLang="zh-CN" sz="18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r>
                        <a:rPr lang="zh-CN" altLang="en-US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采光标准：办公室平均采光系数</a:t>
                      </a:r>
                      <a:r>
                        <a:rPr lang="en-US" altLang="zh-CN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≥1.0%</a:t>
                      </a:r>
                      <a:r>
                        <a:rPr lang="zh-CN" altLang="en-US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；眩光控制：</a:t>
                      </a:r>
                      <a:r>
                        <a:rPr lang="en-US" altLang="zh-CN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UGR≤19</a:t>
                      </a:r>
                      <a:r>
                        <a:rPr lang="zh-CN" altLang="en-US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；观测时间：夏季典型日（</a:t>
                      </a:r>
                      <a:r>
                        <a:rPr lang="en-US" altLang="zh-CN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6</a:t>
                      </a:r>
                      <a:r>
                        <a:rPr lang="zh-CN" altLang="en-US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月</a:t>
                      </a:r>
                      <a:r>
                        <a:rPr lang="en-US" altLang="zh-CN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21</a:t>
                      </a:r>
                      <a:r>
                        <a:rPr lang="zh-CN" altLang="en-US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日）、冬季典型日（</a:t>
                      </a:r>
                      <a:r>
                        <a:rPr lang="en-US" altLang="zh-CN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12</a:t>
                      </a:r>
                      <a:r>
                        <a:rPr lang="zh-CN" altLang="en-US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月</a:t>
                      </a:r>
                      <a:r>
                        <a:rPr lang="en-US" altLang="zh-CN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21</a:t>
                      </a:r>
                      <a:r>
                        <a:rPr lang="zh-CN" altLang="en-US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日）</a:t>
                      </a:r>
                      <a:endParaRPr lang="zh-CN" altLang="en-US" sz="18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161925">
                <a:tc>
                  <a:txBody>
                    <a:bodyPr/>
                    <a:p>
                      <a:pPr algn="l" fontAlgn="ctr"/>
                      <a:r>
                        <a:rPr lang="zh-CN" altLang="en-US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结构响应</a:t>
                      </a:r>
                      <a:endParaRPr lang="zh-CN" altLang="en-US" sz="18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r>
                        <a:rPr lang="en-US" altLang="zh-CN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ANSYS Workbench 2023</a:t>
                      </a:r>
                      <a:endParaRPr lang="en-US" altLang="zh-CN" sz="18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r>
                        <a:rPr lang="zh-CN" altLang="en-US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荷载条件：风荷载</a:t>
                      </a:r>
                      <a:r>
                        <a:rPr lang="en-US" altLang="zh-CN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0.5kPa</a:t>
                      </a:r>
                      <a:r>
                        <a:rPr lang="zh-CN" altLang="en-US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（</a:t>
                      </a:r>
                      <a:r>
                        <a:rPr lang="en-US" altLang="zh-CN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50</a:t>
                      </a:r>
                      <a:r>
                        <a:rPr lang="zh-CN" altLang="en-US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年一遇）、地震加速度</a:t>
                      </a:r>
                      <a:r>
                        <a:rPr lang="en-US" altLang="zh-CN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0.15g</a:t>
                      </a:r>
                      <a:r>
                        <a:rPr lang="zh-CN" altLang="en-US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（</a:t>
                      </a:r>
                      <a:r>
                        <a:rPr lang="en-US" altLang="zh-CN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7</a:t>
                      </a:r>
                      <a:r>
                        <a:rPr lang="zh-CN" altLang="en-US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度</a:t>
                      </a:r>
                      <a:r>
                        <a:rPr lang="en-US" altLang="zh-CN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0.15g</a:t>
                      </a:r>
                      <a:r>
                        <a:rPr lang="zh-CN" altLang="en-US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区）、自重荷载；材料参数：铝合金弹性模量</a:t>
                      </a:r>
                      <a:r>
                        <a:rPr lang="en-US" altLang="zh-CN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70GPa</a:t>
                      </a:r>
                      <a:r>
                        <a:rPr lang="zh-CN" altLang="en-US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，钢材</a:t>
                      </a:r>
                      <a:r>
                        <a:rPr lang="en-US" altLang="zh-CN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206GPa</a:t>
                      </a:r>
                      <a:endParaRPr lang="en-US" altLang="zh-CN" sz="18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  <p:custDataLst>
      <p:tags r:id="rId1"/>
    </p:custData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5" name="表格 4"/>
          <p:cNvGraphicFramePr/>
          <p:nvPr/>
        </p:nvGraphicFramePr>
        <p:xfrm>
          <a:off x="497205" y="657860"/>
          <a:ext cx="10868660" cy="1704975"/>
        </p:xfrm>
        <a:graphic>
          <a:graphicData uri="http://schemas.openxmlformats.org/drawingml/2006/table">
            <a:tbl>
              <a:tblPr/>
              <a:tblGrid>
                <a:gridCol w="4428490"/>
                <a:gridCol w="662940"/>
                <a:gridCol w="815340"/>
                <a:gridCol w="815340"/>
                <a:gridCol w="4146550"/>
              </a:tblGrid>
              <a:tr h="577215">
                <a:tc>
                  <a:txBody>
                    <a:bodyPr/>
                    <a:p>
                      <a:pPr algn="l" fontAlgn="ctr"/>
                      <a:r>
                        <a:rPr lang="zh-CN" altLang="en-US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指标名称</a:t>
                      </a:r>
                      <a:endParaRPr lang="zh-CN" altLang="en-US" sz="18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r>
                        <a:rPr lang="zh-CN" altLang="en-US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无遮阳板</a:t>
                      </a:r>
                      <a:endParaRPr lang="zh-CN" altLang="en-US" sz="18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r>
                        <a:rPr lang="zh-CN" altLang="en-US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遮阳板</a:t>
                      </a:r>
                      <a:r>
                        <a:rPr lang="en-US" altLang="zh-CN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45°</a:t>
                      </a:r>
                      <a:endParaRPr lang="en-US" altLang="zh-CN" sz="18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r>
                        <a:rPr lang="zh-CN" altLang="en-US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遮阳板</a:t>
                      </a:r>
                      <a:r>
                        <a:rPr lang="en-US" altLang="zh-CN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90°</a:t>
                      </a:r>
                      <a:endParaRPr lang="en-US" altLang="zh-CN" sz="18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r>
                        <a:rPr lang="zh-CN" altLang="en-US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优化效果</a:t>
                      </a:r>
                      <a:endParaRPr lang="zh-CN" altLang="en-US" sz="18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182880">
                <a:tc>
                  <a:txBody>
                    <a:bodyPr/>
                    <a:p>
                      <a:pPr algn="l" fontAlgn="ctr"/>
                      <a:r>
                        <a:rPr lang="zh-CN" altLang="en-US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夏季室内日均温度（</a:t>
                      </a:r>
                      <a:r>
                        <a:rPr lang="en-US" altLang="zh-CN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℃</a:t>
                      </a:r>
                      <a:r>
                        <a:rPr lang="zh-CN" altLang="en-US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）</a:t>
                      </a:r>
                      <a:endParaRPr lang="zh-CN" altLang="en-US" sz="18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r" fontAlgn="ctr"/>
                      <a:r>
                        <a:rPr lang="en-US" altLang="zh-CN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28.6</a:t>
                      </a:r>
                      <a:endParaRPr lang="en-US" altLang="zh-CN" sz="18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r" fontAlgn="ctr"/>
                      <a:r>
                        <a:rPr lang="en-US" altLang="zh-CN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26.3</a:t>
                      </a:r>
                      <a:endParaRPr lang="en-US" altLang="zh-CN" sz="18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r" fontAlgn="ctr"/>
                      <a:r>
                        <a:rPr lang="en-US" altLang="zh-CN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25.1</a:t>
                      </a:r>
                      <a:endParaRPr lang="en-US" altLang="zh-CN" sz="18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r>
                        <a:rPr lang="en-US" altLang="zh-CN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45°</a:t>
                      </a:r>
                      <a:r>
                        <a:rPr lang="zh-CN" altLang="en-US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时降温</a:t>
                      </a:r>
                      <a:r>
                        <a:rPr lang="en-US" altLang="zh-CN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2.3℃</a:t>
                      </a:r>
                      <a:r>
                        <a:rPr lang="zh-CN" altLang="en-US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，节能率</a:t>
                      </a:r>
                      <a:r>
                        <a:rPr lang="en-US" altLang="zh-CN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15.2%</a:t>
                      </a:r>
                      <a:endParaRPr lang="en-US" altLang="zh-CN" sz="18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182880">
                <a:tc>
                  <a:txBody>
                    <a:bodyPr/>
                    <a:p>
                      <a:pPr algn="l" fontAlgn="ctr"/>
                      <a:r>
                        <a:rPr lang="zh-CN" altLang="en-US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幕墙传热系数（</a:t>
                      </a:r>
                      <a:r>
                        <a:rPr lang="en-US" altLang="zh-CN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W/(</a:t>
                      </a:r>
                      <a:r>
                        <a:rPr lang="zh-CN" altLang="en-US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㎡</a:t>
                      </a:r>
                      <a:r>
                        <a:rPr lang="en-US" altLang="zh-CN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·K)</a:t>
                      </a:r>
                      <a:r>
                        <a:rPr lang="zh-CN" altLang="en-US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）</a:t>
                      </a:r>
                      <a:endParaRPr lang="zh-CN" altLang="en-US" sz="18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r" fontAlgn="ctr"/>
                      <a:r>
                        <a:rPr lang="en-US" altLang="zh-CN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3.2</a:t>
                      </a:r>
                      <a:endParaRPr lang="en-US" altLang="zh-CN" sz="18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r" fontAlgn="ctr"/>
                      <a:r>
                        <a:rPr lang="en-US" altLang="zh-CN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2.1</a:t>
                      </a:r>
                      <a:endParaRPr lang="en-US" altLang="zh-CN" sz="18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r" fontAlgn="ctr"/>
                      <a:r>
                        <a:rPr lang="en-US" altLang="zh-CN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1.8</a:t>
                      </a:r>
                      <a:endParaRPr lang="en-US" altLang="zh-CN" sz="18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r>
                        <a:rPr lang="en-US" altLang="zh-CN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45°</a:t>
                      </a:r>
                      <a:r>
                        <a:rPr lang="zh-CN" altLang="en-US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时降低</a:t>
                      </a:r>
                      <a:r>
                        <a:rPr lang="en-US" altLang="zh-CN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34.4%</a:t>
                      </a:r>
                      <a:endParaRPr lang="en-US" altLang="zh-CN" sz="18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182880">
                <a:tc>
                  <a:txBody>
                    <a:bodyPr/>
                    <a:p>
                      <a:pPr algn="l" fontAlgn="ctr"/>
                      <a:r>
                        <a:rPr lang="zh-CN" altLang="en-US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夏季空调能耗（</a:t>
                      </a:r>
                      <a:r>
                        <a:rPr lang="en-US" altLang="zh-CN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kWh/</a:t>
                      </a:r>
                      <a:r>
                        <a:rPr lang="zh-CN" altLang="en-US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㎡</a:t>
                      </a:r>
                      <a:r>
                        <a:rPr lang="en-US" altLang="zh-CN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·</a:t>
                      </a:r>
                      <a:r>
                        <a:rPr lang="zh-CN" altLang="en-US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年）</a:t>
                      </a:r>
                      <a:endParaRPr lang="zh-CN" altLang="en-US" sz="18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r" fontAlgn="ctr"/>
                      <a:r>
                        <a:rPr lang="en-US" altLang="zh-CN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86.4</a:t>
                      </a:r>
                      <a:endParaRPr lang="en-US" altLang="zh-CN" sz="18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r" fontAlgn="ctr"/>
                      <a:r>
                        <a:rPr lang="en-US" altLang="zh-CN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73.2</a:t>
                      </a:r>
                      <a:endParaRPr lang="en-US" altLang="zh-CN" sz="18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r" fontAlgn="ctr"/>
                      <a:r>
                        <a:rPr lang="en-US" altLang="zh-CN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68.5</a:t>
                      </a:r>
                      <a:endParaRPr lang="en-US" altLang="zh-CN" sz="18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r>
                        <a:rPr lang="en-US" altLang="zh-CN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45°</a:t>
                      </a:r>
                      <a:r>
                        <a:rPr lang="zh-CN" altLang="en-US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时能耗降低</a:t>
                      </a:r>
                      <a:r>
                        <a:rPr lang="en-US" altLang="zh-CN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15.3%</a:t>
                      </a:r>
                      <a:endParaRPr lang="en-US" altLang="zh-CN" sz="18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182880">
                <a:tc>
                  <a:txBody>
                    <a:bodyPr/>
                    <a:p>
                      <a:pPr algn="l" fontAlgn="ctr"/>
                      <a:r>
                        <a:rPr lang="zh-CN" altLang="en-US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冬季太阳辐射得热（</a:t>
                      </a:r>
                      <a:r>
                        <a:rPr lang="en-US" altLang="zh-CN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kWh/</a:t>
                      </a:r>
                      <a:r>
                        <a:rPr lang="zh-CN" altLang="en-US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㎡</a:t>
                      </a:r>
                      <a:r>
                        <a:rPr lang="en-US" altLang="zh-CN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·</a:t>
                      </a:r>
                      <a:r>
                        <a:rPr lang="zh-CN" altLang="en-US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月）</a:t>
                      </a:r>
                      <a:endParaRPr lang="zh-CN" altLang="en-US" sz="18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r" fontAlgn="ctr"/>
                      <a:r>
                        <a:rPr lang="en-US" altLang="zh-CN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128.6</a:t>
                      </a:r>
                      <a:endParaRPr lang="en-US" altLang="zh-CN" sz="18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r" fontAlgn="ctr"/>
                      <a:r>
                        <a:rPr lang="en-US" altLang="zh-CN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105.3</a:t>
                      </a:r>
                      <a:endParaRPr lang="en-US" altLang="zh-CN" sz="18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r" fontAlgn="ctr"/>
                      <a:r>
                        <a:rPr lang="en-US" altLang="zh-CN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82.7</a:t>
                      </a:r>
                      <a:endParaRPr lang="en-US" altLang="zh-CN" sz="18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r>
                        <a:rPr lang="en-US" altLang="zh-CN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45°</a:t>
                      </a:r>
                      <a:r>
                        <a:rPr lang="zh-CN" altLang="en-US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时保留</a:t>
                      </a:r>
                      <a:r>
                        <a:rPr lang="en-US" altLang="zh-CN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81.9%</a:t>
                      </a:r>
                      <a:r>
                        <a:rPr lang="zh-CN" altLang="en-US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得热</a:t>
                      </a:r>
                      <a:endParaRPr lang="zh-CN" altLang="en-US" sz="18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6" name="文本框 5"/>
          <p:cNvSpPr txBox="1"/>
          <p:nvPr/>
        </p:nvSpPr>
        <p:spPr>
          <a:xfrm>
            <a:off x="497205" y="278130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热工性能仿真数据</a:t>
            </a:r>
            <a:endParaRPr lang="zh-CN" altLang="en-US"/>
          </a:p>
        </p:txBody>
      </p:sp>
      <p:graphicFrame>
        <p:nvGraphicFramePr>
          <p:cNvPr id="4" name="表格 3"/>
          <p:cNvGraphicFramePr/>
          <p:nvPr/>
        </p:nvGraphicFramePr>
        <p:xfrm>
          <a:off x="497205" y="2753995"/>
          <a:ext cx="9881235" cy="1409700"/>
        </p:xfrm>
        <a:graphic>
          <a:graphicData uri="http://schemas.openxmlformats.org/drawingml/2006/table">
            <a:tbl>
              <a:tblPr/>
              <a:tblGrid>
                <a:gridCol w="3039745"/>
                <a:gridCol w="1043305"/>
                <a:gridCol w="1360805"/>
                <a:gridCol w="1257935"/>
                <a:gridCol w="3179445"/>
              </a:tblGrid>
              <a:tr h="182880">
                <a:tc>
                  <a:txBody>
                    <a:bodyPr/>
                    <a:p>
                      <a:pPr algn="l" fontAlgn="ctr"/>
                      <a:r>
                        <a:rPr lang="zh-CN" altLang="en-US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指标名称</a:t>
                      </a:r>
                      <a:endParaRPr lang="zh-CN" altLang="en-US" sz="18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r>
                        <a:rPr lang="zh-CN" altLang="en-US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无遮阳板</a:t>
                      </a:r>
                      <a:endParaRPr lang="zh-CN" altLang="en-US" sz="18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r>
                        <a:rPr lang="zh-CN" altLang="en-US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遮阳板</a:t>
                      </a:r>
                      <a:r>
                        <a:rPr lang="en-US" altLang="zh-CN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45°</a:t>
                      </a:r>
                      <a:endParaRPr lang="en-US" altLang="zh-CN" sz="18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r>
                        <a:rPr lang="zh-CN" altLang="en-US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遮阳板</a:t>
                      </a:r>
                      <a:r>
                        <a:rPr lang="en-US" altLang="zh-CN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90°</a:t>
                      </a:r>
                      <a:endParaRPr lang="en-US" altLang="zh-CN" sz="18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r>
                        <a:rPr lang="zh-CN" altLang="en-US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达标情况</a:t>
                      </a:r>
                      <a:endParaRPr lang="zh-CN" altLang="en-US" sz="18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182880">
                <a:tc>
                  <a:txBody>
                    <a:bodyPr/>
                    <a:p>
                      <a:pPr algn="l" fontAlgn="ctr"/>
                      <a:r>
                        <a:rPr lang="zh-CN" altLang="en-US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室内平均采光系数（</a:t>
                      </a:r>
                      <a:r>
                        <a:rPr lang="en-US" altLang="zh-CN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%</a:t>
                      </a:r>
                      <a:r>
                        <a:rPr lang="zh-CN" altLang="en-US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）</a:t>
                      </a:r>
                      <a:endParaRPr lang="zh-CN" altLang="en-US" sz="18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r" fontAlgn="ctr"/>
                      <a:r>
                        <a:rPr lang="en-US" altLang="zh-CN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2.8</a:t>
                      </a:r>
                      <a:endParaRPr lang="en-US" altLang="zh-CN" sz="18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r" fontAlgn="ctr"/>
                      <a:r>
                        <a:rPr lang="en-US" altLang="zh-CN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1.6</a:t>
                      </a:r>
                      <a:endParaRPr lang="en-US" altLang="zh-CN" sz="18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r" fontAlgn="ctr"/>
                      <a:r>
                        <a:rPr lang="en-US" altLang="zh-CN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0.8</a:t>
                      </a:r>
                      <a:endParaRPr lang="en-US" altLang="zh-CN" sz="18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r>
                        <a:rPr lang="en-US" altLang="zh-CN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45°</a:t>
                      </a:r>
                      <a:r>
                        <a:rPr lang="zh-CN" altLang="en-US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时符合</a:t>
                      </a:r>
                      <a:r>
                        <a:rPr lang="en-US" altLang="zh-CN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≥1.0%</a:t>
                      </a:r>
                      <a:r>
                        <a:rPr lang="zh-CN" altLang="en-US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标准</a:t>
                      </a:r>
                      <a:endParaRPr lang="zh-CN" altLang="en-US" sz="18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182880">
                <a:tc>
                  <a:txBody>
                    <a:bodyPr/>
                    <a:p>
                      <a:pPr algn="l" fontAlgn="ctr"/>
                      <a:r>
                        <a:rPr lang="zh-CN" altLang="en-US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眩光指数（</a:t>
                      </a:r>
                      <a:r>
                        <a:rPr lang="en-US" altLang="zh-CN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UGR</a:t>
                      </a:r>
                      <a:r>
                        <a:rPr lang="zh-CN" altLang="en-US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）</a:t>
                      </a:r>
                      <a:endParaRPr lang="zh-CN" altLang="en-US" sz="18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r" fontAlgn="ctr"/>
                      <a:r>
                        <a:rPr lang="en-US" altLang="zh-CN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22.3</a:t>
                      </a:r>
                      <a:endParaRPr lang="en-US" altLang="zh-CN" sz="18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r" fontAlgn="ctr"/>
                      <a:r>
                        <a:rPr lang="en-US" altLang="zh-CN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17.8</a:t>
                      </a:r>
                      <a:endParaRPr lang="en-US" altLang="zh-CN" sz="18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r" fontAlgn="ctr"/>
                      <a:r>
                        <a:rPr lang="en-US" altLang="zh-CN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15.2</a:t>
                      </a:r>
                      <a:endParaRPr lang="en-US" altLang="zh-CN" sz="18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r>
                        <a:rPr lang="en-US" altLang="zh-CN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45°</a:t>
                      </a:r>
                      <a:r>
                        <a:rPr lang="zh-CN" altLang="en-US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时</a:t>
                      </a:r>
                      <a:r>
                        <a:rPr lang="en-US" altLang="zh-CN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≤19</a:t>
                      </a:r>
                      <a:r>
                        <a:rPr lang="zh-CN" altLang="en-US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，无眩光</a:t>
                      </a:r>
                      <a:endParaRPr lang="zh-CN" altLang="en-US" sz="18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182880">
                <a:tc>
                  <a:txBody>
                    <a:bodyPr/>
                    <a:p>
                      <a:pPr algn="l" fontAlgn="ctr"/>
                      <a:r>
                        <a:rPr lang="zh-CN" altLang="en-US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视野保留率（</a:t>
                      </a:r>
                      <a:r>
                        <a:rPr lang="en-US" altLang="zh-CN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%</a:t>
                      </a:r>
                      <a:r>
                        <a:rPr lang="zh-CN" altLang="en-US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）</a:t>
                      </a:r>
                      <a:endParaRPr lang="zh-CN" altLang="en-US" sz="18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r" fontAlgn="ctr"/>
                      <a:r>
                        <a:rPr lang="en-US" altLang="zh-CN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100</a:t>
                      </a:r>
                      <a:endParaRPr lang="en-US" altLang="zh-CN" sz="18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r" fontAlgn="ctr"/>
                      <a:r>
                        <a:rPr lang="en-US" altLang="zh-CN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75.6</a:t>
                      </a:r>
                      <a:endParaRPr lang="en-US" altLang="zh-CN" sz="18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r" fontAlgn="ctr"/>
                      <a:r>
                        <a:rPr lang="en-US" altLang="zh-CN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32.8</a:t>
                      </a:r>
                      <a:endParaRPr lang="en-US" altLang="zh-CN" sz="18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r>
                        <a:rPr lang="en-US" altLang="zh-CN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45°</a:t>
                      </a:r>
                      <a:r>
                        <a:rPr lang="zh-CN" altLang="en-US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时保留大部分视野</a:t>
                      </a:r>
                      <a:endParaRPr lang="zh-CN" altLang="en-US" sz="18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182880">
                <a:tc>
                  <a:txBody>
                    <a:bodyPr/>
                    <a:p>
                      <a:pPr algn="l" fontAlgn="ctr"/>
                      <a:r>
                        <a:rPr lang="zh-CN" altLang="en-US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散射光透过率（</a:t>
                      </a:r>
                      <a:r>
                        <a:rPr lang="en-US" altLang="zh-CN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%</a:t>
                      </a:r>
                      <a:r>
                        <a:rPr lang="zh-CN" altLang="en-US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）</a:t>
                      </a:r>
                      <a:endParaRPr lang="zh-CN" altLang="en-US" sz="18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r" fontAlgn="ctr"/>
                      <a:r>
                        <a:rPr lang="en-US" altLang="zh-CN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85.3</a:t>
                      </a:r>
                      <a:endParaRPr lang="en-US" altLang="zh-CN" sz="18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r" fontAlgn="ctr"/>
                      <a:r>
                        <a:rPr lang="en-US" altLang="zh-CN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58.7</a:t>
                      </a:r>
                      <a:endParaRPr lang="en-US" altLang="zh-CN" sz="18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r" fontAlgn="ctr"/>
                      <a:r>
                        <a:rPr lang="en-US" altLang="zh-CN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26.4</a:t>
                      </a:r>
                      <a:endParaRPr lang="en-US" altLang="zh-CN" sz="18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r>
                        <a:rPr lang="en-US" altLang="zh-CN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45°</a:t>
                      </a:r>
                      <a:r>
                        <a:rPr lang="zh-CN" altLang="en-US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时兼顾采光与遮阳</a:t>
                      </a:r>
                      <a:endParaRPr lang="zh-CN" altLang="en-US" sz="18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7" name="文本框 6"/>
          <p:cNvSpPr txBox="1"/>
          <p:nvPr/>
        </p:nvSpPr>
        <p:spPr>
          <a:xfrm>
            <a:off x="497205" y="2374265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光环境性能仿真数据</a:t>
            </a:r>
            <a:endParaRPr lang="zh-CN" altLang="en-US"/>
          </a:p>
        </p:txBody>
      </p:sp>
      <p:graphicFrame>
        <p:nvGraphicFramePr>
          <p:cNvPr id="8" name="表格 7"/>
          <p:cNvGraphicFramePr/>
          <p:nvPr>
            <p:custDataLst>
              <p:tags r:id="rId1"/>
            </p:custDataLst>
          </p:nvPr>
        </p:nvGraphicFramePr>
        <p:xfrm>
          <a:off x="497205" y="4470400"/>
          <a:ext cx="10959465" cy="2247900"/>
        </p:xfrm>
        <a:graphic>
          <a:graphicData uri="http://schemas.openxmlformats.org/drawingml/2006/table">
            <a:tbl>
              <a:tblPr/>
              <a:tblGrid>
                <a:gridCol w="1872615"/>
                <a:gridCol w="2302510"/>
                <a:gridCol w="2038350"/>
                <a:gridCol w="3467100"/>
                <a:gridCol w="1278890"/>
              </a:tblGrid>
              <a:tr h="182880">
                <a:tc>
                  <a:txBody>
                    <a:bodyPr/>
                    <a:p>
                      <a:pPr algn="l" fontAlgn="ctr"/>
                      <a:r>
                        <a:rPr lang="zh-CN" altLang="en-US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指标名称</a:t>
                      </a:r>
                      <a:endParaRPr lang="zh-CN" altLang="en-US" sz="18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r>
                        <a:rPr lang="zh-CN" altLang="en-US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计算位置</a:t>
                      </a:r>
                      <a:endParaRPr lang="zh-CN" altLang="en-US" sz="18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r>
                        <a:rPr lang="zh-CN" altLang="en-US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仿真结果</a:t>
                      </a:r>
                      <a:endParaRPr lang="zh-CN" altLang="en-US" sz="18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r>
                        <a:rPr lang="zh-CN" altLang="en-US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限值要求</a:t>
                      </a:r>
                      <a:endParaRPr lang="zh-CN" altLang="en-US" sz="18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r>
                        <a:rPr lang="zh-CN" altLang="en-US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安全系数</a:t>
                      </a:r>
                      <a:endParaRPr lang="zh-CN" altLang="en-US" sz="18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182880">
                <a:tc>
                  <a:txBody>
                    <a:bodyPr/>
                    <a:p>
                      <a:pPr algn="l" fontAlgn="ctr"/>
                      <a:r>
                        <a:rPr lang="zh-CN" altLang="en-US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最大应力（</a:t>
                      </a:r>
                      <a:r>
                        <a:rPr lang="en-US" altLang="zh-CN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MPa</a:t>
                      </a:r>
                      <a:r>
                        <a:rPr lang="zh-CN" altLang="en-US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）</a:t>
                      </a:r>
                      <a:endParaRPr lang="zh-CN" altLang="en-US" sz="18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r>
                        <a:rPr lang="zh-CN" altLang="en-US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铝合金轨道</a:t>
                      </a:r>
                      <a:endParaRPr lang="zh-CN" altLang="en-US" sz="18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r>
                        <a:rPr lang="en-US" altLang="zh-CN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85.6</a:t>
                      </a:r>
                      <a:endParaRPr lang="en-US" altLang="zh-CN" sz="18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r>
                        <a:rPr lang="en-US" altLang="zh-CN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6061-T6</a:t>
                      </a:r>
                      <a:r>
                        <a:rPr lang="zh-CN" altLang="en-US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铝合金许用应力</a:t>
                      </a:r>
                      <a:r>
                        <a:rPr lang="en-US" altLang="zh-CN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120MPa</a:t>
                      </a:r>
                      <a:endParaRPr lang="en-US" altLang="zh-CN" sz="18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r>
                        <a:rPr lang="en-US" altLang="zh-CN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1.4</a:t>
                      </a:r>
                      <a:endParaRPr lang="en-US" altLang="zh-CN" sz="18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182880">
                <a:tc>
                  <a:txBody>
                    <a:bodyPr/>
                    <a:p>
                      <a:pPr algn="l" fontAlgn="ctr"/>
                      <a:endParaRPr sz="18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r>
                        <a:rPr lang="zh-CN" altLang="en-US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热镀锌钢支架</a:t>
                      </a:r>
                      <a:endParaRPr lang="zh-CN" altLang="en-US" sz="18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r>
                        <a:rPr lang="en-US" altLang="zh-CN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112.3</a:t>
                      </a:r>
                      <a:endParaRPr lang="en-US" altLang="zh-CN" sz="18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r>
                        <a:rPr lang="en-US" altLang="zh-CN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Q235B</a:t>
                      </a:r>
                      <a:r>
                        <a:rPr lang="zh-CN" altLang="en-US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钢许用应力</a:t>
                      </a:r>
                      <a:r>
                        <a:rPr lang="en-US" altLang="zh-CN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170MPa</a:t>
                      </a:r>
                      <a:endParaRPr lang="en-US" altLang="zh-CN" sz="18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r>
                        <a:rPr lang="en-US" altLang="zh-CN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1.51</a:t>
                      </a:r>
                      <a:endParaRPr lang="en-US" altLang="zh-CN" sz="18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182880">
                <a:tc>
                  <a:txBody>
                    <a:bodyPr/>
                    <a:p>
                      <a:pPr algn="l" fontAlgn="ctr"/>
                      <a:r>
                        <a:rPr lang="zh-CN" altLang="en-US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最大变形（</a:t>
                      </a:r>
                      <a:r>
                        <a:rPr lang="en-US" altLang="zh-CN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mm</a:t>
                      </a:r>
                      <a:r>
                        <a:rPr lang="zh-CN" altLang="en-US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）</a:t>
                      </a:r>
                      <a:endParaRPr lang="zh-CN" altLang="en-US" sz="18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r>
                        <a:rPr lang="zh-CN" altLang="en-US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遮阳板条端部</a:t>
                      </a:r>
                      <a:endParaRPr lang="zh-CN" altLang="en-US" sz="18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r>
                        <a:rPr lang="en-US" altLang="zh-CN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2.1</a:t>
                      </a:r>
                      <a:endParaRPr lang="en-US" altLang="zh-CN" sz="18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r>
                        <a:rPr lang="zh-CN" altLang="en-US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变形限值</a:t>
                      </a:r>
                      <a:r>
                        <a:rPr lang="en-US" altLang="zh-CN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L/500</a:t>
                      </a:r>
                      <a:r>
                        <a:rPr lang="zh-CN" altLang="en-US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（</a:t>
                      </a:r>
                      <a:r>
                        <a:rPr lang="en-US" altLang="zh-CN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L=3600mm</a:t>
                      </a:r>
                      <a:r>
                        <a:rPr lang="zh-CN" altLang="en-US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）</a:t>
                      </a:r>
                      <a:endParaRPr lang="zh-CN" altLang="en-US" sz="18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r>
                        <a:rPr lang="en-US" altLang="zh-CN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1.71</a:t>
                      </a:r>
                      <a:endParaRPr lang="en-US" altLang="zh-CN" sz="18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182880">
                <a:tc>
                  <a:txBody>
                    <a:bodyPr/>
                    <a:p>
                      <a:pPr algn="l" fontAlgn="ctr"/>
                      <a:endParaRPr sz="18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r>
                        <a:rPr lang="zh-CN" altLang="en-US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轨道系统</a:t>
                      </a:r>
                      <a:endParaRPr lang="zh-CN" altLang="en-US" sz="18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r>
                        <a:rPr lang="en-US" altLang="zh-CN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1.3</a:t>
                      </a:r>
                      <a:endParaRPr lang="en-US" altLang="zh-CN" sz="18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r>
                        <a:rPr lang="zh-CN" altLang="en-US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变形限值</a:t>
                      </a:r>
                      <a:r>
                        <a:rPr lang="en-US" altLang="zh-CN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L/1000</a:t>
                      </a:r>
                      <a:r>
                        <a:rPr lang="zh-CN" altLang="en-US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（</a:t>
                      </a:r>
                      <a:r>
                        <a:rPr lang="en-US" altLang="zh-CN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L=4800mm</a:t>
                      </a:r>
                      <a:r>
                        <a:rPr lang="zh-CN" altLang="en-US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）</a:t>
                      </a:r>
                      <a:endParaRPr lang="zh-CN" altLang="en-US" sz="18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r>
                        <a:rPr lang="en-US" altLang="zh-CN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3.69</a:t>
                      </a:r>
                      <a:endParaRPr lang="en-US" altLang="zh-CN" sz="18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182880">
                <a:tc>
                  <a:txBody>
                    <a:bodyPr/>
                    <a:p>
                      <a:pPr algn="l" fontAlgn="ctr"/>
                      <a:r>
                        <a:rPr lang="zh-CN" altLang="en-US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抗风稳定性</a:t>
                      </a:r>
                      <a:endParaRPr lang="zh-CN" altLang="en-US" sz="18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r>
                        <a:rPr lang="zh-CN" altLang="en-US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整体系统</a:t>
                      </a:r>
                      <a:endParaRPr lang="zh-CN" altLang="en-US" sz="18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r>
                        <a:rPr lang="zh-CN" altLang="en-US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临界风速</a:t>
                      </a:r>
                      <a:r>
                        <a:rPr lang="en-US" altLang="zh-CN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32m/s</a:t>
                      </a:r>
                      <a:endParaRPr lang="en-US" altLang="zh-CN" sz="18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r>
                        <a:rPr lang="zh-CN" altLang="en-US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设计风速</a:t>
                      </a:r>
                      <a:r>
                        <a:rPr lang="en-US" altLang="zh-CN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25m/s</a:t>
                      </a:r>
                      <a:r>
                        <a:rPr lang="zh-CN" altLang="en-US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（</a:t>
                      </a:r>
                      <a:r>
                        <a:rPr lang="en-US" altLang="zh-CN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50</a:t>
                      </a:r>
                      <a:r>
                        <a:rPr lang="zh-CN" altLang="en-US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年一遇）</a:t>
                      </a:r>
                      <a:endParaRPr lang="zh-CN" altLang="en-US" sz="18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r>
                        <a:rPr lang="en-US" altLang="zh-CN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1.28</a:t>
                      </a:r>
                      <a:endParaRPr lang="en-US" altLang="zh-CN" sz="18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182880">
                <a:tc>
                  <a:txBody>
                    <a:bodyPr/>
                    <a:p>
                      <a:pPr algn="l" fontAlgn="ctr"/>
                      <a:r>
                        <a:rPr lang="zh-CN" altLang="en-US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地震响应加速度（</a:t>
                      </a:r>
                      <a:r>
                        <a:rPr lang="en-US" altLang="zh-CN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m/s²</a:t>
                      </a:r>
                      <a:r>
                        <a:rPr lang="zh-CN" altLang="en-US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）</a:t>
                      </a:r>
                      <a:endParaRPr lang="zh-CN" altLang="en-US" sz="18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r>
                        <a:rPr lang="zh-CN" altLang="en-US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驱动装置节点</a:t>
                      </a:r>
                      <a:endParaRPr lang="zh-CN" altLang="en-US" sz="18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r>
                        <a:rPr lang="en-US" altLang="zh-CN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2.8</a:t>
                      </a:r>
                      <a:endParaRPr lang="en-US" altLang="zh-CN" sz="18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r>
                        <a:rPr lang="zh-CN" altLang="en-US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设备允许加速度</a:t>
                      </a:r>
                      <a:r>
                        <a:rPr lang="en-US" altLang="zh-CN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5.0m/s²</a:t>
                      </a:r>
                      <a:endParaRPr lang="en-US" altLang="zh-CN" sz="18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r>
                        <a:rPr lang="en-US" altLang="zh-CN" sz="1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1.79</a:t>
                      </a:r>
                      <a:endParaRPr lang="en-US" altLang="zh-CN" sz="18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9" name="文本框 8"/>
          <p:cNvSpPr txBox="1"/>
          <p:nvPr/>
        </p:nvSpPr>
        <p:spPr>
          <a:xfrm>
            <a:off x="497205" y="4163695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结构响应仿真数据</a:t>
            </a:r>
            <a:endParaRPr lang="zh-CN" altLang="en-US"/>
          </a:p>
        </p:txBody>
      </p:sp>
    </p:spTree>
    <p:custDataLst>
      <p:tags r:id="rId2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1076960" y="1192530"/>
            <a:ext cx="9857105" cy="1476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全自动遮阳板系统是一种集成了传感器、智能控制单元与可调节遮阳构件的建筑外围护绿色技术。该系统通过实时监测太阳辐射强度、角度、室内外温湿度及光照度等环境参数，自动调整遮阳板的角度、位置或展开面积，实现对太阳辐射得热的动态管理与自然采光的精准调控。其核心价值在于，在显著降低建筑制冷能耗、提升室内热舒适度的同时，积极塑造建筑的光影效果与立面表情，体现了绿色技术与建筑艺术、多专业协同的深度融合。</a:t>
            </a:r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1216660" y="720090"/>
            <a:ext cx="183578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一、技术概述</a:t>
            </a:r>
            <a:endParaRPr lang="zh-CN" altLang="en-US"/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1076960" y="1302385"/>
            <a:ext cx="9857105" cy="23069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1.</a:t>
            </a:r>
            <a:r>
              <a:rPr lang="zh-CN" altLang="en-US"/>
              <a:t>技术可行性：</a:t>
            </a:r>
            <a:endParaRPr lang="zh-CN" altLang="en-US"/>
          </a:p>
          <a:p>
            <a:r>
              <a:rPr lang="zh-CN" altLang="en-US"/>
              <a:t>可靠感知与智能决策：</a:t>
            </a:r>
            <a:r>
              <a:rPr lang="en-US" altLang="zh-CN"/>
              <a:t> </a:t>
            </a:r>
            <a:r>
              <a:rPr lang="zh-CN" altLang="en-US"/>
              <a:t>系统依托</a:t>
            </a:r>
            <a:r>
              <a:rPr lang="zh-CN" altLang="en-US" b="1">
                <a:solidFill>
                  <a:srgbClr val="FF0000"/>
                </a:solidFill>
              </a:rPr>
              <a:t>高精度环境传感器网络与优化算法</a:t>
            </a:r>
            <a:r>
              <a:rPr lang="zh-CN" altLang="en-US"/>
              <a:t>，能够</a:t>
            </a:r>
            <a:r>
              <a:rPr lang="zh-CN" altLang="en-US" b="1">
                <a:solidFill>
                  <a:srgbClr val="FF0000"/>
                </a:solidFill>
              </a:rPr>
              <a:t>准确预测太阳轨迹</a:t>
            </a:r>
            <a:r>
              <a:rPr lang="zh-CN" altLang="en-US"/>
              <a:t>，并综合室内使用需求（如预设的舒适温度范围、采光要求）进行实时决策，确保调节策略既节能又实用。</a:t>
            </a:r>
            <a:endParaRPr lang="en-US" altLang="zh-CN"/>
          </a:p>
          <a:p>
            <a:r>
              <a:rPr lang="zh-CN" altLang="en-US"/>
              <a:t>稳定驱动与耐久构造：</a:t>
            </a:r>
            <a:r>
              <a:rPr lang="en-US" altLang="zh-CN"/>
              <a:t> </a:t>
            </a:r>
            <a:r>
              <a:rPr lang="zh-CN" altLang="en-US"/>
              <a:t>采用高性能电机与坚固耐久的轻质材料（如铝合金、复合材料）作为遮阳板本体，确保在长期频繁启停及各种气候条件下的运行可靠性、低维护需求与长寿命周期。</a:t>
            </a:r>
            <a:endParaRPr lang="en-US" altLang="zh-CN"/>
          </a:p>
          <a:p>
            <a:r>
              <a:rPr lang="zh-CN" altLang="en-US"/>
              <a:t>高效节能与量化评估：</a:t>
            </a:r>
            <a:r>
              <a:rPr lang="en-US" altLang="zh-CN"/>
              <a:t> </a:t>
            </a:r>
            <a:r>
              <a:rPr lang="zh-CN" altLang="en-US"/>
              <a:t>通过</a:t>
            </a:r>
            <a:r>
              <a:rPr lang="zh-CN" altLang="en-US" b="1">
                <a:solidFill>
                  <a:srgbClr val="FF0000"/>
                </a:solidFill>
              </a:rPr>
              <a:t>阻断直射辐射、减少眩光</a:t>
            </a:r>
            <a:r>
              <a:rPr lang="zh-CN" altLang="en-US"/>
              <a:t>，可有效降低空调负荷，其节能效益可通过模拟软件进行前期预测与后期监测验证，具备明确的经济与技术合理性。</a:t>
            </a:r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1216660" y="720090"/>
            <a:ext cx="5293995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二、兼顾技术可行性与艺术</a:t>
            </a:r>
            <a:r>
              <a:rPr lang="en-US" altLang="zh-CN"/>
              <a:t>/</a:t>
            </a:r>
            <a:r>
              <a:rPr lang="zh-CN" altLang="en-US"/>
              <a:t>多专业技术适配性</a:t>
            </a:r>
            <a:endParaRPr lang="zh-CN" altLang="en-US"/>
          </a:p>
          <a:p>
            <a:endParaRPr lang="en-US" altLang="zh-CN"/>
          </a:p>
          <a:p>
            <a:endParaRPr lang="en-US" altLang="zh-CN"/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1076960" y="1499870"/>
            <a:ext cx="9857105" cy="39693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2.</a:t>
            </a:r>
            <a:r>
              <a:rPr lang="zh-CN" altLang="en-US">
                <a:sym typeface="+mn-ea"/>
              </a:rPr>
              <a:t>艺术与多专业技术适配性：</a:t>
            </a:r>
            <a:endParaRPr lang="en-US" altLang="zh-CN"/>
          </a:p>
          <a:p>
            <a:r>
              <a:rPr lang="zh-CN" altLang="en-US"/>
              <a:t>建筑美学与动态立面：</a:t>
            </a:r>
            <a:r>
              <a:rPr lang="en-US" altLang="zh-CN"/>
              <a:t> </a:t>
            </a:r>
            <a:r>
              <a:rPr lang="zh-CN" altLang="en-US"/>
              <a:t>全自动遮阳板打破了传统固定遮阳或手动遮阳的静态模式，为建筑立面引入了</a:t>
            </a:r>
            <a:r>
              <a:rPr lang="zh-CN" altLang="en-US" b="1">
                <a:solidFill>
                  <a:srgbClr val="FF0000"/>
                </a:solidFill>
              </a:rPr>
              <a:t>随时间、天气变化的动态韵律</a:t>
            </a:r>
            <a:r>
              <a:rPr lang="zh-CN" altLang="en-US"/>
              <a:t>。其单元形态、排列逻辑、运动模式均可作为设计要素，与建筑的整体风格、肌理和立面构图相结合，创造出富有生命力的建筑表情，将技术功能升华为艺术表达。</a:t>
            </a:r>
            <a:endParaRPr lang="zh-CN" altLang="en-US"/>
          </a:p>
          <a:p>
            <a:r>
              <a:rPr lang="zh-CN" altLang="en-US"/>
              <a:t>跨专业协同集成：</a:t>
            </a:r>
            <a:r>
              <a:rPr lang="en-US" altLang="zh-CN"/>
              <a:t> </a:t>
            </a:r>
            <a:r>
              <a:rPr lang="zh-CN" altLang="en-US"/>
              <a:t>该技术的成功应用依赖于多专业的深度融合：</a:t>
            </a:r>
            <a:endParaRPr lang="en-US" altLang="zh-CN"/>
          </a:p>
          <a:p>
            <a:r>
              <a:rPr lang="zh-CN" altLang="en-US"/>
              <a:t>与建筑设计的协同：</a:t>
            </a:r>
            <a:r>
              <a:rPr lang="en-US" altLang="zh-CN"/>
              <a:t> </a:t>
            </a:r>
            <a:r>
              <a:rPr lang="zh-CN" altLang="en-US"/>
              <a:t>在方案阶段即介入，与立面设计、空间规划一体化考虑，确定遮阳系统的形式、尺度、收纳方式及其对建筑形态的影响。</a:t>
            </a:r>
            <a:endParaRPr lang="zh-CN" altLang="en-US"/>
          </a:p>
          <a:p>
            <a:r>
              <a:rPr lang="zh-CN" altLang="en-US"/>
              <a:t>与结构工程的协同：</a:t>
            </a:r>
            <a:r>
              <a:rPr lang="en-US" altLang="zh-CN"/>
              <a:t> </a:t>
            </a:r>
            <a:r>
              <a:rPr lang="zh-CN" altLang="en-US"/>
              <a:t>需共同解决支撑体系、风荷载、抗震与驱动部件安装的结构安全与稳定性问题。</a:t>
            </a:r>
            <a:endParaRPr lang="en-US" altLang="zh-CN"/>
          </a:p>
          <a:p>
            <a:r>
              <a:rPr lang="zh-CN" altLang="en-US"/>
              <a:t>与电气与智能化专业的协同：</a:t>
            </a:r>
            <a:r>
              <a:rPr lang="en-US" altLang="zh-CN"/>
              <a:t> </a:t>
            </a:r>
            <a:r>
              <a:rPr lang="zh-CN" altLang="en-US"/>
              <a:t>需集成供电、控制线路、传感器网络，并可能接入楼宇自控系统（</a:t>
            </a:r>
            <a:r>
              <a:rPr lang="en-US" altLang="zh-CN"/>
              <a:t>BAS</a:t>
            </a:r>
            <a:r>
              <a:rPr lang="zh-CN" altLang="en-US"/>
              <a:t>），实现更复杂的场景化联动控制（如与灯光、空调系统联动）。</a:t>
            </a:r>
            <a:endParaRPr lang="en-US" altLang="zh-CN"/>
          </a:p>
          <a:p>
            <a:r>
              <a:rPr lang="zh-CN" altLang="en-US"/>
              <a:t>与室内环境专业的协同：</a:t>
            </a:r>
            <a:r>
              <a:rPr lang="en-US" altLang="zh-CN"/>
              <a:t> </a:t>
            </a:r>
            <a:r>
              <a:rPr lang="zh-CN" altLang="en-US"/>
              <a:t>共同优化采光与视野平衡，确保遮阳策略在节能的同时，满足室内视觉舒适度与心理愉悦感的需求。</a:t>
            </a:r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1216660" y="720090"/>
            <a:ext cx="5293995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二、兼顾技术可行性与艺术</a:t>
            </a:r>
            <a:r>
              <a:rPr lang="en-US" altLang="zh-CN"/>
              <a:t>/</a:t>
            </a:r>
            <a:r>
              <a:rPr lang="zh-CN" altLang="en-US"/>
              <a:t>多专业技术适配性</a:t>
            </a:r>
            <a:endParaRPr lang="zh-CN" altLang="en-US"/>
          </a:p>
          <a:p>
            <a:endParaRPr lang="en-US" altLang="zh-CN"/>
          </a:p>
          <a:p>
            <a:endParaRPr lang="en-US" altLang="zh-CN"/>
          </a:p>
        </p:txBody>
      </p:sp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1076960" y="1266825"/>
            <a:ext cx="985710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1.</a:t>
            </a:r>
            <a:r>
              <a:rPr lang="zh-CN" altLang="en-US"/>
              <a:t>节点选取：</a:t>
            </a:r>
            <a:r>
              <a:rPr lang="en-US" altLang="zh-CN"/>
              <a:t> </a:t>
            </a:r>
            <a:r>
              <a:rPr lang="zh-CN" altLang="en-US"/>
              <a:t>本项目选取南向与西向大面积玻璃幕墙办公区作为典型应用节点。该区域受日晒影响显著，夏季易导致严重的热增益与眩光问题。</a:t>
            </a:r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1216660" y="720090"/>
            <a:ext cx="5293995" cy="54673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zh-CN" altLang="en-US"/>
              <a:t>三、建筑</a:t>
            </a:r>
            <a:r>
              <a:rPr lang="zh-CN"/>
              <a:t>节点阐释</a:t>
            </a:r>
            <a:endParaRPr lang="zh-CN" altLang="en-US"/>
          </a:p>
          <a:p>
            <a:endParaRPr lang="en-US" altLang="zh-CN"/>
          </a:p>
          <a:p>
            <a:endParaRPr lang="en-US" altLang="zh-CN"/>
          </a:p>
        </p:txBody>
      </p:sp>
      <p:sp>
        <p:nvSpPr>
          <p:cNvPr id="2" name="文本框 1"/>
          <p:cNvSpPr txBox="1"/>
          <p:nvPr/>
        </p:nvSpPr>
        <p:spPr>
          <a:xfrm>
            <a:off x="1076960" y="1911985"/>
            <a:ext cx="9857105" cy="25844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2..</a:t>
            </a:r>
            <a:r>
              <a:rPr lang="zh-CN" altLang="en-US"/>
              <a:t>技术融入措施详解：</a:t>
            </a:r>
            <a:endParaRPr lang="zh-CN" altLang="en-US"/>
          </a:p>
          <a:p>
            <a:r>
              <a:rPr lang="zh-CN" altLang="en-US"/>
              <a:t>系统构型与设计集成：</a:t>
            </a:r>
            <a:endParaRPr lang="en-US" altLang="zh-CN"/>
          </a:p>
          <a:p>
            <a:r>
              <a:rPr lang="zh-CN" altLang="en-US"/>
              <a:t>采用</a:t>
            </a:r>
            <a:r>
              <a:rPr lang="zh-CN" altLang="en-US" b="1">
                <a:solidFill>
                  <a:srgbClr val="FF0000"/>
                </a:solidFill>
              </a:rPr>
              <a:t>单元式、可独立控制的竖向窄板条</a:t>
            </a:r>
            <a:r>
              <a:rPr lang="zh-CN" altLang="en-US"/>
              <a:t>作为基本遮阳元件。板条宽度经</a:t>
            </a:r>
            <a:r>
              <a:rPr lang="zh-CN" altLang="en-US" b="1">
                <a:solidFill>
                  <a:srgbClr val="FF0000"/>
                </a:solidFill>
              </a:rPr>
              <a:t>光学模拟优化</a:t>
            </a:r>
            <a:r>
              <a:rPr lang="zh-CN" altLang="en-US"/>
              <a:t>，在有效遮挡低角度入射阳光的同时，尽可能保留部分视野与散射光。</a:t>
            </a:r>
            <a:endParaRPr lang="en-US" altLang="zh-CN"/>
          </a:p>
          <a:p>
            <a:r>
              <a:rPr lang="zh-CN" altLang="en-US"/>
              <a:t>板条安装于幕墙玻璃外侧，通过轨道系统固定于楼层结构板或专门的遮阳支架上，与幕墙系统保持适当间隙，利于空气流通与热量散失。</a:t>
            </a:r>
            <a:endParaRPr lang="en-US" altLang="zh-CN"/>
          </a:p>
          <a:p>
            <a:r>
              <a:rPr lang="zh-CN" altLang="en-US"/>
              <a:t>在立面设计上，将遮阳板的支撑轨道与竖向分缝线、幕墙竖梃对齐，板条收起时能紧贴幕墙，形成简洁的竖向线条肌理，视觉上融入建筑立面构成，不显突兀。</a:t>
            </a:r>
            <a:endParaRPr lang="zh-CN" altLang="en-US"/>
          </a:p>
          <a:p>
            <a:endParaRPr lang="zh-CN" altLang="en-US"/>
          </a:p>
        </p:txBody>
      </p:sp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76960" y="1480820"/>
            <a:ext cx="9857105" cy="31381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智能控制策略与多系统联动：</a:t>
            </a:r>
            <a:endParaRPr lang="en-US" altLang="zh-CN"/>
          </a:p>
          <a:p>
            <a:r>
              <a:rPr lang="zh-CN" altLang="en-US"/>
              <a:t>核心控制：</a:t>
            </a:r>
            <a:r>
              <a:rPr lang="en-US" altLang="zh-CN"/>
              <a:t> </a:t>
            </a:r>
            <a:r>
              <a:rPr lang="zh-CN" altLang="en-US"/>
              <a:t>每套遮阳板组（覆盖一个或数个开间）配置</a:t>
            </a:r>
            <a:r>
              <a:rPr lang="zh-CN" altLang="en-US" b="1">
                <a:solidFill>
                  <a:srgbClr val="FF0000"/>
                </a:solidFill>
              </a:rPr>
              <a:t>独立的微处理器</a:t>
            </a:r>
            <a:r>
              <a:rPr lang="zh-CN" altLang="en-US"/>
              <a:t>，接收来自立面安装的多波段太阳辐射传感器、室内照度传感器及温湿度传感器的数据。</a:t>
            </a:r>
            <a:endParaRPr lang="en-US" altLang="zh-CN"/>
          </a:p>
          <a:p>
            <a:r>
              <a:rPr lang="zh-CN" altLang="en-US"/>
              <a:t>动态调节逻辑：</a:t>
            </a:r>
            <a:endParaRPr lang="en-US" altLang="zh-CN"/>
          </a:p>
          <a:p>
            <a:r>
              <a:rPr lang="zh-CN" altLang="en-US"/>
              <a:t>基于太阳位置与辐射强度：</a:t>
            </a:r>
            <a:r>
              <a:rPr lang="en-US" altLang="zh-CN"/>
              <a:t> </a:t>
            </a:r>
            <a:r>
              <a:rPr lang="zh-CN" altLang="en-US"/>
              <a:t>系统</a:t>
            </a:r>
            <a:r>
              <a:rPr lang="zh-CN" altLang="en-US" b="1">
                <a:solidFill>
                  <a:srgbClr val="FF0000"/>
                </a:solidFill>
              </a:rPr>
              <a:t>根据实时太阳方位角与高度角，计算最优板条旋转角度</a:t>
            </a:r>
            <a:r>
              <a:rPr lang="zh-CN" altLang="en-US"/>
              <a:t>，以精确遮挡直射阳光。辐射强度超过阈值时自动启动。</a:t>
            </a:r>
            <a:endParaRPr lang="en-US" altLang="zh-CN"/>
          </a:p>
          <a:p>
            <a:r>
              <a:rPr lang="zh-CN" altLang="en-US"/>
              <a:t>基于室内需求：</a:t>
            </a:r>
            <a:r>
              <a:rPr lang="en-US" altLang="zh-CN"/>
              <a:t> </a:t>
            </a:r>
            <a:r>
              <a:rPr lang="zh-CN" altLang="en-US"/>
              <a:t>与照明系统联动</a:t>
            </a:r>
            <a:r>
              <a:rPr lang="en-US" altLang="zh-CN"/>
              <a:t>——</a:t>
            </a:r>
            <a:r>
              <a:rPr lang="zh-CN" altLang="en-US" b="1">
                <a:solidFill>
                  <a:srgbClr val="FF0000"/>
                </a:solidFill>
              </a:rPr>
              <a:t>当室内自然光照度不足时，适当调整板条角度引入更多漫射光，并调暗或关闭人工照明</a:t>
            </a:r>
            <a:r>
              <a:rPr lang="zh-CN" altLang="en-US"/>
              <a:t>。与空调系统通信</a:t>
            </a:r>
            <a:r>
              <a:rPr lang="en-US" altLang="zh-CN"/>
              <a:t>——</a:t>
            </a:r>
            <a:r>
              <a:rPr lang="zh-CN" altLang="en-US"/>
              <a:t>在预冷或高峰负荷时段，采用更积极的遮阳策略，辅助温度控制。</a:t>
            </a:r>
            <a:endParaRPr lang="en-US" altLang="zh-CN"/>
          </a:p>
          <a:p>
            <a:r>
              <a:rPr lang="zh-CN" altLang="en-US"/>
              <a:t>场景模式：</a:t>
            </a:r>
            <a:r>
              <a:rPr lang="en-US" altLang="zh-CN"/>
              <a:t> </a:t>
            </a:r>
            <a:r>
              <a:rPr lang="zh-CN" altLang="en-US"/>
              <a:t>预设</a:t>
            </a:r>
            <a:r>
              <a:rPr lang="en-US" altLang="zh-CN"/>
              <a:t>“</a:t>
            </a:r>
            <a:r>
              <a:rPr lang="zh-CN" altLang="en-US"/>
              <a:t>全遮阳</a:t>
            </a:r>
            <a:r>
              <a:rPr lang="en-US" altLang="zh-CN"/>
              <a:t>”</a:t>
            </a:r>
            <a:r>
              <a:rPr lang="zh-CN" altLang="en-US"/>
              <a:t>、</a:t>
            </a:r>
            <a:r>
              <a:rPr lang="en-US" altLang="zh-CN"/>
              <a:t>“</a:t>
            </a:r>
            <a:r>
              <a:rPr lang="zh-CN" altLang="en-US"/>
              <a:t>部分透光</a:t>
            </a:r>
            <a:r>
              <a:rPr lang="en-US" altLang="zh-CN"/>
              <a:t>”</a:t>
            </a:r>
            <a:r>
              <a:rPr lang="zh-CN" altLang="en-US"/>
              <a:t>、</a:t>
            </a:r>
            <a:r>
              <a:rPr lang="en-US" altLang="zh-CN"/>
              <a:t>“</a:t>
            </a:r>
            <a:r>
              <a:rPr lang="zh-CN" altLang="en-US"/>
              <a:t>完全收纳</a:t>
            </a:r>
            <a:r>
              <a:rPr lang="en-US" altLang="zh-CN"/>
              <a:t>”</a:t>
            </a:r>
            <a:r>
              <a:rPr lang="zh-CN" altLang="en-US"/>
              <a:t>、</a:t>
            </a:r>
            <a:r>
              <a:rPr lang="en-US" altLang="zh-CN"/>
              <a:t>“</a:t>
            </a:r>
            <a:r>
              <a:rPr lang="zh-CN" altLang="en-US"/>
              <a:t>夜间防风</a:t>
            </a:r>
            <a:r>
              <a:rPr lang="en-US" altLang="zh-CN"/>
              <a:t>”</a:t>
            </a:r>
            <a:r>
              <a:rPr lang="zh-CN" altLang="en-US"/>
              <a:t>等模式，并可结合日程表或人员感应自动切换。</a:t>
            </a:r>
            <a:endParaRPr lang="zh-CN" altLang="en-US"/>
          </a:p>
        </p:txBody>
      </p:sp>
    </p:spTree>
    <p:custDataLst>
      <p:tags r:id="rId1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1076960" y="1398905"/>
            <a:ext cx="9857105" cy="20300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构造与工艺细节：</a:t>
            </a:r>
            <a:endParaRPr lang="en-US" altLang="zh-CN"/>
          </a:p>
          <a:p>
            <a:r>
              <a:rPr lang="zh-CN" altLang="en-US"/>
              <a:t>节点连接：</a:t>
            </a:r>
            <a:r>
              <a:rPr lang="en-US" altLang="zh-CN"/>
              <a:t> </a:t>
            </a:r>
            <a:r>
              <a:rPr lang="zh-CN" altLang="en-US"/>
              <a:t>板条旋转轴采用低摩擦系数的轴承与幕墙支撑结构连接，驱动电机内置或侧装于轨道端部，通过连杆同步驱动一组板条。所有电气接线采用防水耐候的接插件，便于安装与维护。</a:t>
            </a:r>
            <a:endParaRPr lang="zh-CN" altLang="en-US"/>
          </a:p>
          <a:p>
            <a:r>
              <a:rPr lang="zh-CN" altLang="en-US"/>
              <a:t>材料与工艺：</a:t>
            </a:r>
            <a:r>
              <a:rPr lang="en-US" altLang="zh-CN"/>
              <a:t> </a:t>
            </a:r>
            <a:r>
              <a:rPr lang="zh-CN" altLang="en-US"/>
              <a:t>遮阳板条表面处理可采用</a:t>
            </a:r>
            <a:r>
              <a:rPr lang="zh-CN" altLang="en-US" b="1">
                <a:solidFill>
                  <a:srgbClr val="FF0000"/>
                </a:solidFill>
              </a:rPr>
              <a:t>阳极氧化、氟碳喷涂</a:t>
            </a:r>
            <a:r>
              <a:rPr lang="zh-CN" altLang="en-US"/>
              <a:t>等多种工艺，提供丰富的色彩选择，与幕墙颜色协调或形成有意对比。板条截面经空气动力学优化，降低风噪与风压。</a:t>
            </a:r>
            <a:endParaRPr lang="zh-CN" altLang="en-US"/>
          </a:p>
          <a:p>
            <a:r>
              <a:rPr lang="zh-CN" altLang="en-US"/>
              <a:t>收纳与维护：</a:t>
            </a:r>
            <a:r>
              <a:rPr lang="en-US" altLang="zh-CN"/>
              <a:t> </a:t>
            </a:r>
            <a:r>
              <a:rPr lang="zh-CN" altLang="en-US"/>
              <a:t>完全收起时，板条整齐排列于玻璃两侧或专门设计的侧箱内，保持立面整洁。系统配备故障诊断与位置反馈功能，便于精准维护。</a:t>
            </a:r>
            <a:endParaRPr lang="zh-CN" altLang="en-US"/>
          </a:p>
        </p:txBody>
      </p:sp>
    </p:spTree>
    <p:custDataLst>
      <p:tags r:id="rId1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 descr="c0de61a46d5ed6cb0ebd8b6826c6d2b2"/>
          <p:cNvPicPr>
            <a:picLocks noChangeAspect="1"/>
          </p:cNvPicPr>
          <p:nvPr/>
        </p:nvPicPr>
        <p:blipFill>
          <a:blip r:embed="rId1"/>
          <a:srcRect b="6370"/>
          <a:stretch>
            <a:fillRect/>
          </a:stretch>
        </p:blipFill>
        <p:spPr>
          <a:xfrm>
            <a:off x="812800" y="808990"/>
            <a:ext cx="6158865" cy="5766435"/>
          </a:xfrm>
          <a:prstGeom prst="rect">
            <a:avLst/>
          </a:prstGeom>
        </p:spPr>
      </p:pic>
      <p:pic>
        <p:nvPicPr>
          <p:cNvPr id="5" name="图片 4" descr="双层玻璃幕墙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82180" y="443230"/>
            <a:ext cx="4241800" cy="6240145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935990" y="269875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真实工程应用图</a:t>
            </a:r>
            <a:endParaRPr lang="zh-CN" altLang="en-US"/>
          </a:p>
        </p:txBody>
      </p:sp>
      <p:sp>
        <p:nvSpPr>
          <p:cNvPr id="8" name="文本框 7"/>
          <p:cNvSpPr txBox="1"/>
          <p:nvPr/>
        </p:nvSpPr>
        <p:spPr>
          <a:xfrm>
            <a:off x="7282180" y="269875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节点大样图</a:t>
            </a:r>
            <a:endParaRPr lang="zh-CN" altLang="en-US"/>
          </a:p>
        </p:txBody>
      </p:sp>
    </p:spTree>
    <p:custDataLst>
      <p:tags r:id="rId3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" name="文本框 6"/>
          <p:cNvSpPr txBox="1"/>
          <p:nvPr/>
        </p:nvSpPr>
        <p:spPr>
          <a:xfrm>
            <a:off x="508635" y="269875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材料参数表</a:t>
            </a:r>
            <a:endParaRPr lang="zh-CN" altLang="en-US"/>
          </a:p>
        </p:txBody>
      </p:sp>
      <p:graphicFrame>
        <p:nvGraphicFramePr>
          <p:cNvPr id="6" name="表格 5"/>
          <p:cNvGraphicFramePr/>
          <p:nvPr>
            <p:custDataLst>
              <p:tags r:id="rId1"/>
            </p:custDataLst>
          </p:nvPr>
        </p:nvGraphicFramePr>
        <p:xfrm>
          <a:off x="508635" y="977900"/>
          <a:ext cx="11426825" cy="4229100"/>
        </p:xfrm>
        <a:graphic>
          <a:graphicData uri="http://schemas.openxmlformats.org/drawingml/2006/table">
            <a:tbl>
              <a:tblPr/>
              <a:tblGrid>
                <a:gridCol w="716915"/>
                <a:gridCol w="1012190"/>
                <a:gridCol w="1824990"/>
                <a:gridCol w="7872730"/>
              </a:tblGrid>
              <a:tr h="191770">
                <a:tc>
                  <a:txBody>
                    <a:bodyPr/>
                    <a:p>
                      <a:pPr algn="ctr" fontAlgn="ctr"/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序号</a:t>
                      </a:r>
                      <a:endParaRPr lang="zh-CN" altLang="en-US" sz="16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部件名称</a:t>
                      </a:r>
                      <a:endParaRPr lang="zh-CN" altLang="en-US" sz="16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材料型号</a:t>
                      </a:r>
                      <a:r>
                        <a:rPr lang="en-US" altLang="zh-CN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/</a:t>
                      </a:r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规格</a:t>
                      </a:r>
                      <a:endParaRPr lang="zh-CN" altLang="en-US" sz="16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关键参数</a:t>
                      </a:r>
                      <a:endParaRPr lang="zh-CN" altLang="en-US" sz="16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191770">
                <a:tc>
                  <a:txBody>
                    <a:bodyPr/>
                    <a:p>
                      <a:pPr algn="ctr" fontAlgn="ctr"/>
                      <a:r>
                        <a:rPr lang="en-US" altLang="zh-CN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</a:t>
                      </a:r>
                      <a:endParaRPr lang="en-US" altLang="zh-CN" sz="16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竖向遮阳板条</a:t>
                      </a:r>
                      <a:endParaRPr lang="zh-CN" altLang="en-US" sz="16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r>
                        <a:rPr lang="en-US" altLang="zh-CN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6063-T5 </a:t>
                      </a:r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铝合金</a:t>
                      </a:r>
                      <a:endParaRPr lang="zh-CN" altLang="en-US" sz="16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宽度 </a:t>
                      </a:r>
                      <a:r>
                        <a:rPr lang="en-US" altLang="zh-CN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80mm</a:t>
                      </a:r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（光学优化），厚度 </a:t>
                      </a:r>
                      <a:r>
                        <a:rPr lang="en-US" altLang="zh-CN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4mm</a:t>
                      </a:r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，长度适配楼层高度（</a:t>
                      </a:r>
                      <a:r>
                        <a:rPr lang="en-US" altLang="zh-CN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≤3.6m</a:t>
                      </a:r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），表面氟碳喷涂（</a:t>
                      </a:r>
                      <a:r>
                        <a:rPr lang="en-US" altLang="zh-CN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PVDF</a:t>
                      </a:r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），耐候等级</a:t>
                      </a:r>
                      <a:r>
                        <a:rPr lang="en-US" altLang="zh-CN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≥10</a:t>
                      </a:r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年</a:t>
                      </a:r>
                      <a:endParaRPr lang="zh-CN" altLang="en-US" sz="16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191770">
                <a:tc>
                  <a:txBody>
                    <a:bodyPr/>
                    <a:p>
                      <a:pPr algn="ctr" fontAlgn="ctr"/>
                      <a:r>
                        <a:rPr lang="en-US" altLang="zh-CN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</a:t>
                      </a:r>
                      <a:endParaRPr lang="en-US" altLang="zh-CN" sz="16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驱动装置</a:t>
                      </a:r>
                      <a:endParaRPr lang="zh-CN" altLang="en-US" sz="16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直流无刷电机（</a:t>
                      </a:r>
                      <a:r>
                        <a:rPr lang="en-US" altLang="zh-CN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24V</a:t>
                      </a:r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）</a:t>
                      </a:r>
                      <a:endParaRPr lang="zh-CN" altLang="en-US" sz="16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功率 </a:t>
                      </a:r>
                      <a:r>
                        <a:rPr lang="en-US" altLang="zh-CN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20W</a:t>
                      </a:r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，扭矩 </a:t>
                      </a:r>
                      <a:r>
                        <a:rPr lang="en-US" altLang="zh-CN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1.2N·m</a:t>
                      </a:r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，调节角度 </a:t>
                      </a:r>
                      <a:r>
                        <a:rPr lang="en-US" altLang="zh-CN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0-90°</a:t>
                      </a:r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（独立控制），响应时间</a:t>
                      </a:r>
                      <a:r>
                        <a:rPr lang="en-US" altLang="zh-CN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≤3s</a:t>
                      </a:r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，防护等级 </a:t>
                      </a:r>
                      <a:r>
                        <a:rPr lang="en-US" altLang="zh-CN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IP65</a:t>
                      </a:r>
                      <a:endParaRPr lang="en-US" altLang="zh-CN" sz="16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191770">
                <a:tc>
                  <a:txBody>
                    <a:bodyPr/>
                    <a:p>
                      <a:pPr algn="ctr" fontAlgn="ctr"/>
                      <a:r>
                        <a:rPr lang="en-US" altLang="zh-CN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</a:t>
                      </a:r>
                      <a:endParaRPr lang="en-US" altLang="zh-CN" sz="16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传动连杆</a:t>
                      </a:r>
                      <a:endParaRPr lang="zh-CN" altLang="en-US" sz="16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r>
                        <a:rPr lang="en-US" altLang="zh-CN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304 </a:t>
                      </a:r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不锈钢</a:t>
                      </a:r>
                      <a:endParaRPr lang="zh-CN" altLang="en-US" sz="16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直径 </a:t>
                      </a:r>
                      <a:r>
                        <a:rPr lang="en-US" altLang="zh-CN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12mm</a:t>
                      </a:r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，壁厚 </a:t>
                      </a:r>
                      <a:r>
                        <a:rPr lang="en-US" altLang="zh-CN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2mm</a:t>
                      </a:r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，间距 </a:t>
                      </a:r>
                      <a:r>
                        <a:rPr lang="en-US" altLang="zh-CN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600mm </a:t>
                      </a:r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布置，表面钝化处理</a:t>
                      </a:r>
                      <a:endParaRPr lang="zh-CN" altLang="en-US" sz="16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191770">
                <a:tc>
                  <a:txBody>
                    <a:bodyPr/>
                    <a:p>
                      <a:pPr algn="ctr" fontAlgn="ctr"/>
                      <a:r>
                        <a:rPr lang="en-US" altLang="zh-CN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</a:t>
                      </a:r>
                      <a:endParaRPr lang="en-US" altLang="zh-CN" sz="16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轨道系统</a:t>
                      </a:r>
                      <a:endParaRPr lang="zh-CN" altLang="en-US" sz="16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r>
                        <a:rPr lang="en-US" altLang="zh-CN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6061-T6 </a:t>
                      </a:r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铝合金轨道</a:t>
                      </a:r>
                      <a:endParaRPr lang="zh-CN" altLang="en-US" sz="16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截面尺寸 </a:t>
                      </a:r>
                      <a:r>
                        <a:rPr lang="en-US" altLang="zh-CN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40×60mm</a:t>
                      </a:r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，内置滑块（</a:t>
                      </a:r>
                      <a:r>
                        <a:rPr lang="en-US" altLang="zh-CN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PTFE </a:t>
                      </a:r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材质），滑动阻力</a:t>
                      </a:r>
                      <a:r>
                        <a:rPr lang="en-US" altLang="zh-CN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≤5N</a:t>
                      </a:r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，轨道长度适配板条跨度</a:t>
                      </a:r>
                      <a:endParaRPr lang="zh-CN" altLang="en-US" sz="16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191770">
                <a:tc>
                  <a:txBody>
                    <a:bodyPr/>
                    <a:p>
                      <a:pPr algn="ctr" fontAlgn="ctr"/>
                      <a:r>
                        <a:rPr lang="en-US" altLang="zh-CN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5</a:t>
                      </a:r>
                      <a:endParaRPr lang="en-US" altLang="zh-CN" sz="16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固定支架</a:t>
                      </a:r>
                      <a:endParaRPr lang="zh-CN" altLang="en-US" sz="16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r>
                        <a:rPr lang="en-US" altLang="zh-CN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Q235B </a:t>
                      </a:r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热镀锌角钢</a:t>
                      </a:r>
                      <a:endParaRPr lang="zh-CN" altLang="en-US" sz="16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r>
                        <a:rPr lang="en-US" altLang="zh-CN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L63×5mm</a:t>
                      </a:r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，间距 </a:t>
                      </a:r>
                      <a:r>
                        <a:rPr lang="en-US" altLang="zh-CN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800mm</a:t>
                      </a:r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，与预埋件焊接，镀锌层厚度</a:t>
                      </a:r>
                      <a:r>
                        <a:rPr lang="en-US" altLang="zh-CN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≥85μm</a:t>
                      </a:r>
                      <a:endParaRPr lang="en-US" altLang="zh-CN" sz="16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191770">
                <a:tc>
                  <a:txBody>
                    <a:bodyPr/>
                    <a:p>
                      <a:pPr algn="ctr" fontAlgn="ctr"/>
                      <a:r>
                        <a:rPr lang="en-US" altLang="zh-CN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6</a:t>
                      </a:r>
                      <a:endParaRPr lang="en-US" altLang="zh-CN" sz="16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预埋件</a:t>
                      </a:r>
                      <a:endParaRPr lang="zh-CN" altLang="en-US" sz="16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r>
                        <a:rPr lang="en-US" altLang="zh-CN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Q235B </a:t>
                      </a:r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钢板</a:t>
                      </a:r>
                      <a:r>
                        <a:rPr lang="en-US" altLang="zh-CN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+HRB400 </a:t>
                      </a:r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锚筋</a:t>
                      </a:r>
                      <a:endParaRPr lang="zh-CN" altLang="en-US" sz="16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钢板 </a:t>
                      </a:r>
                      <a:r>
                        <a:rPr lang="en-US" altLang="zh-CN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200×200×10mm</a:t>
                      </a:r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，锚筋 </a:t>
                      </a:r>
                      <a:r>
                        <a:rPr lang="en-US" altLang="zh-CN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Φ16×200mm</a:t>
                      </a:r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，间距 </a:t>
                      </a:r>
                      <a:r>
                        <a:rPr lang="en-US" altLang="zh-CN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800mm </a:t>
                      </a:r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布置</a:t>
                      </a:r>
                      <a:endParaRPr lang="zh-CN" altLang="en-US" sz="16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191770">
                <a:tc>
                  <a:txBody>
                    <a:bodyPr/>
                    <a:p>
                      <a:pPr algn="ctr" fontAlgn="ctr"/>
                      <a:r>
                        <a:rPr lang="en-US" altLang="zh-CN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7</a:t>
                      </a:r>
                      <a:endParaRPr lang="en-US" altLang="zh-CN" sz="16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防水密封材料</a:t>
                      </a:r>
                      <a:endParaRPr lang="zh-CN" altLang="en-US" sz="16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中性硅酮耐候密封胶</a:t>
                      </a:r>
                      <a:endParaRPr lang="zh-CN" altLang="en-US" sz="16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邵氏硬度 </a:t>
                      </a:r>
                      <a:r>
                        <a:rPr lang="en-US" altLang="zh-CN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25-35A</a:t>
                      </a:r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，拉伸粘结强度</a:t>
                      </a:r>
                      <a:r>
                        <a:rPr lang="en-US" altLang="zh-CN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≥1.5MPa</a:t>
                      </a:r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，耐紫外线老化</a:t>
                      </a:r>
                      <a:r>
                        <a:rPr lang="en-US" altLang="zh-CN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≥5000h</a:t>
                      </a:r>
                      <a:endParaRPr lang="en-US" altLang="zh-CN" sz="16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191770">
                <a:tc>
                  <a:txBody>
                    <a:bodyPr/>
                    <a:p>
                      <a:pPr algn="ctr" fontAlgn="ctr"/>
                      <a:r>
                        <a:rPr lang="en-US" altLang="zh-CN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8</a:t>
                      </a:r>
                      <a:endParaRPr lang="en-US" altLang="zh-CN" sz="16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防坠网</a:t>
                      </a:r>
                      <a:endParaRPr lang="zh-CN" altLang="en-US" sz="16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r>
                        <a:rPr lang="en-US" altLang="zh-CN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304 </a:t>
                      </a:r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不锈钢丝</a:t>
                      </a:r>
                      <a:endParaRPr lang="zh-CN" altLang="en-US" sz="16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丝径 </a:t>
                      </a:r>
                      <a:r>
                        <a:rPr lang="en-US" altLang="zh-CN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Φ1.5mm</a:t>
                      </a:r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，网格 </a:t>
                      </a:r>
                      <a:r>
                        <a:rPr lang="en-US" altLang="zh-CN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50×50mm</a:t>
                      </a:r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，抗拉强度</a:t>
                      </a:r>
                      <a:r>
                        <a:rPr lang="en-US" altLang="zh-CN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≥500N</a:t>
                      </a:r>
                      <a:endParaRPr lang="en-US" altLang="zh-CN" sz="16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191770">
                <a:tc>
                  <a:txBody>
                    <a:bodyPr/>
                    <a:p>
                      <a:pPr algn="ctr" fontAlgn="ctr"/>
                      <a:r>
                        <a:rPr lang="en-US" altLang="zh-CN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9</a:t>
                      </a:r>
                      <a:endParaRPr lang="en-US" altLang="zh-CN" sz="16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隔热垫片</a:t>
                      </a:r>
                      <a:endParaRPr lang="zh-CN" altLang="en-US" sz="16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聚酰胺（</a:t>
                      </a:r>
                      <a:r>
                        <a:rPr lang="en-US" altLang="zh-CN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PA66+GF30</a:t>
                      </a:r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）</a:t>
                      </a:r>
                      <a:endParaRPr lang="zh-CN" altLang="en-US" sz="16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厚度 </a:t>
                      </a:r>
                      <a:r>
                        <a:rPr lang="en-US" altLang="zh-CN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10mm</a:t>
                      </a:r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，导热系数</a:t>
                      </a:r>
                      <a:r>
                        <a:rPr lang="en-US" altLang="zh-CN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≤0.3W/(m·K)</a:t>
                      </a:r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，耐高温</a:t>
                      </a:r>
                      <a:r>
                        <a:rPr lang="en-US" altLang="zh-CN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-40~80℃</a:t>
                      </a:r>
                      <a:endParaRPr lang="en-US" altLang="zh-CN" sz="16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191770">
                <a:tc>
                  <a:txBody>
                    <a:bodyPr/>
                    <a:p>
                      <a:pPr algn="ctr" fontAlgn="ctr"/>
                      <a:r>
                        <a:rPr lang="en-US" altLang="zh-CN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10</a:t>
                      </a:r>
                      <a:endParaRPr lang="en-US" altLang="zh-CN" sz="16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控制模块</a:t>
                      </a:r>
                      <a:endParaRPr lang="zh-CN" altLang="en-US" sz="16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无线遥控</a:t>
                      </a:r>
                      <a:r>
                        <a:rPr lang="en-US" altLang="zh-CN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+</a:t>
                      </a:r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光感传感器</a:t>
                      </a:r>
                      <a:endParaRPr lang="zh-CN" altLang="en-US" sz="16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感应精度</a:t>
                      </a:r>
                      <a:r>
                        <a:rPr lang="en-US" altLang="zh-CN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±500lux</a:t>
                      </a:r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，控制距离</a:t>
                      </a:r>
                      <a:r>
                        <a:rPr lang="en-US" altLang="zh-CN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≤30m</a:t>
                      </a:r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，支持分组</a:t>
                      </a:r>
                      <a:r>
                        <a:rPr lang="en-US" altLang="zh-CN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/</a:t>
                      </a:r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单独控制，断电记忆功能</a:t>
                      </a:r>
                      <a:endParaRPr lang="zh-CN" altLang="en-US" sz="16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  <p:custDataLst>
      <p:tags r:id="rId2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4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5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6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7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8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9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1.xml><?xml version="1.0" encoding="utf-8"?>
<p:tagLst xmlns:p="http://schemas.openxmlformats.org/presentationml/2006/main">
  <p:tag name="TABLE_ENDDRAG_ORIGIN_RECT" val="899*165"/>
  <p:tag name="TABLE_ENDDRAG_RECT" val="49*183*899*165"/>
</p:tagLst>
</file>

<file path=ppt/tags/tag72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3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4.xml><?xml version="1.0" encoding="utf-8"?>
<p:tagLst xmlns:p="http://schemas.openxmlformats.org/presentationml/2006/main">
  <p:tag name="TABLE_ENDDRAG_ORIGIN_RECT" val="513*100"/>
  <p:tag name="TABLE_ENDDRAG_RECT" val="169*350*513*100"/>
</p:tagLst>
</file>

<file path=ppt/tags/tag75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3244</Words>
  <Application>WPS 演示</Application>
  <PresentationFormat>宽屏</PresentationFormat>
  <Paragraphs>342</Paragraphs>
  <Slides>11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0" baseType="lpstr">
      <vt:lpstr>Arial</vt:lpstr>
      <vt:lpstr>宋体</vt:lpstr>
      <vt:lpstr>Wingdings</vt:lpstr>
      <vt:lpstr>Wingdings</vt:lpstr>
      <vt:lpstr>微软雅黑</vt:lpstr>
      <vt:lpstr>Arial Unicode MS</vt:lpstr>
      <vt:lpstr>Calibri</vt:lpstr>
      <vt:lpstr>Times New Roman</vt:lpstr>
      <vt:lpstr>WPS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刘天赐</cp:lastModifiedBy>
  <cp:revision>160</cp:revision>
  <dcterms:created xsi:type="dcterms:W3CDTF">2019-06-19T02:08:00Z</dcterms:created>
  <dcterms:modified xsi:type="dcterms:W3CDTF">2026-01-03T17:07:11Z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2052-12.1.0.20784</vt:lpwstr>
  </property>
  <property fmtid="{D5CDD505-2E9C-101B-9397-08002B2CF9AE}" pid="3" name="ICV">
    <vt:lpwstr>F7DE5754F2614068BB9D7CE501AAC8C8_11</vt:lpwstr>
  </property>
</Properties>
</file>