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bmp" ContentType="image/bmp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4">
  <p:sldMasterIdLst>
    <p:sldMasterId id="2147483648" r:id="rId1"/>
  </p:sldMasterIdLst>
  <p:sldIdLst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60" r:id="rId14"/>
    <p:sldId id="259" r:id="rId15"/>
    <p:sldId id="261" r:id="rId16"/>
    <p:sldId id="270" r:id="rId17"/>
    <p:sldId id="256" r:id="rId18"/>
    <p:sldId id="257" r:id="rId19"/>
    <p:sldId id="258" r:id="rId20"/>
    <p:sldId id="266" r:id="rId21"/>
    <p:sldId id="267" r:id="rId22"/>
    <p:sldId id="262" r:id="rId23"/>
    <p:sldId id="271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4" userDrawn="1">
          <p15:clr>
            <a:srgbClr val="A4A3A4"/>
          </p15:clr>
        </p15:guide>
        <p15:guide id="2" pos="37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67" y="106"/>
      </p:cViewPr>
      <p:guideLst>
        <p:guide orient="horz" pos="2274"/>
        <p:guide pos="37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4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79.xml"/><Relationship Id="rId7" Type="http://schemas.openxmlformats.org/officeDocument/2006/relationships/image" Target="../media/image19.jpe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wmf"/><Relationship Id="rId8" Type="http://schemas.openxmlformats.org/officeDocument/2006/relationships/image" Target="../media/image35.wmf"/><Relationship Id="rId7" Type="http://schemas.openxmlformats.org/officeDocument/2006/relationships/image" Target="../media/image34.pn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tags" Target="../tags/tag84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8.bmp"/><Relationship Id="rId10" Type="http://schemas.openxmlformats.org/officeDocument/2006/relationships/image" Target="../media/image37.bmp"/><Relationship Id="rId1" Type="http://schemas.openxmlformats.org/officeDocument/2006/relationships/tags" Target="../tags/tag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区位分析"/>
          <p:cNvPicPr>
            <a:picLocks noChangeAspect="1"/>
          </p:cNvPicPr>
          <p:nvPr/>
        </p:nvPicPr>
        <p:blipFill>
          <a:blip r:embed="rId1"/>
          <a:srcRect r="50000"/>
          <a:stretch>
            <a:fillRect/>
          </a:stretch>
        </p:blipFill>
        <p:spPr>
          <a:xfrm>
            <a:off x="0" y="244475"/>
            <a:ext cx="6096000" cy="6369050"/>
          </a:xfrm>
          <a:prstGeom prst="rect">
            <a:avLst/>
          </a:prstGeom>
        </p:spPr>
      </p:pic>
      <p:pic>
        <p:nvPicPr>
          <p:cNvPr id="5" name="图片 4" descr="区位分析"/>
          <p:cNvPicPr>
            <a:picLocks noChangeAspect="1"/>
          </p:cNvPicPr>
          <p:nvPr/>
        </p:nvPicPr>
        <p:blipFill>
          <a:blip r:embed="rId1"/>
          <a:srcRect l="50000"/>
          <a:stretch>
            <a:fillRect/>
          </a:stretch>
        </p:blipFill>
        <p:spPr>
          <a:xfrm>
            <a:off x="6096000" y="244475"/>
            <a:ext cx="6096000" cy="6369050"/>
          </a:xfrm>
          <a:prstGeom prst="rect">
            <a:avLst/>
          </a:prstGeom>
        </p:spPr>
      </p:pic>
      <p:sp>
        <p:nvSpPr>
          <p:cNvPr id="6" name="同心圆 5"/>
          <p:cNvSpPr/>
          <p:nvPr/>
        </p:nvSpPr>
        <p:spPr>
          <a:xfrm>
            <a:off x="5059045" y="5197475"/>
            <a:ext cx="182880" cy="174625"/>
          </a:xfrm>
          <a:prstGeom prst="donu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同心圆 6"/>
          <p:cNvSpPr/>
          <p:nvPr/>
        </p:nvSpPr>
        <p:spPr>
          <a:xfrm>
            <a:off x="1914525" y="3829685"/>
            <a:ext cx="113665" cy="130810"/>
          </a:xfrm>
          <a:prstGeom prst="donu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同心圆 7"/>
          <p:cNvSpPr/>
          <p:nvPr/>
        </p:nvSpPr>
        <p:spPr>
          <a:xfrm>
            <a:off x="3677285" y="1143000"/>
            <a:ext cx="120015" cy="130810"/>
          </a:xfrm>
          <a:prstGeom prst="donu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7" grpId="0" bldLvl="0" animBg="1"/>
      <p:bldP spid="7" grpId="1" animBg="1"/>
      <p:bldP spid="6" grpId="0" bldLvl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836930" y="244475"/>
            <a:ext cx="3659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入口及流线设计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 descr="场地分析"/>
          <p:cNvPicPr>
            <a:picLocks noChangeAspect="1"/>
          </p:cNvPicPr>
          <p:nvPr/>
        </p:nvPicPr>
        <p:blipFill>
          <a:blip r:embed="rId1"/>
          <a:srcRect l="16016" t="56407" r="53125"/>
          <a:stretch>
            <a:fillRect/>
          </a:stretch>
        </p:blipFill>
        <p:spPr>
          <a:xfrm>
            <a:off x="2143125" y="833120"/>
            <a:ext cx="7833360" cy="57804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836930" y="244475"/>
            <a:ext cx="3659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主要节点分析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 descr="场地分析"/>
          <p:cNvPicPr>
            <a:picLocks noChangeAspect="1"/>
          </p:cNvPicPr>
          <p:nvPr/>
        </p:nvPicPr>
        <p:blipFill>
          <a:blip r:embed="rId1"/>
          <a:srcRect l="47198" t="54985" r="22135"/>
          <a:stretch>
            <a:fillRect/>
          </a:stretch>
        </p:blipFill>
        <p:spPr>
          <a:xfrm>
            <a:off x="1969135" y="843915"/>
            <a:ext cx="7690485" cy="5769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331596"/>
            <a:ext cx="10969200" cy="982404"/>
          </a:xfrm>
        </p:spPr>
        <p:txBody>
          <a:bodyPr>
            <a:normAutofit fontScale="90000"/>
          </a:bodyPr>
          <a:lstStyle/>
          <a:p>
            <a:r>
              <a:rPr lang="zh-CN" altLang="zh-CN" sz="40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建筑概况</a:t>
            </a:r>
            <a:br>
              <a:rPr lang="zh-CN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608400" y="1314001"/>
          <a:ext cx="11079732" cy="5172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99722"/>
                <a:gridCol w="5486485"/>
                <a:gridCol w="593525"/>
              </a:tblGrid>
              <a:tr h="342525">
                <a:tc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工程名称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活动中心</a:t>
                      </a:r>
                      <a:endParaRPr lang="zh-CN" altLang="en-US" sz="18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hMerge="1">
                  <a:tcPr/>
                </a:tc>
              </a:tr>
              <a:tr h="342525">
                <a:tc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工程地点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河北</a:t>
                      </a:r>
                      <a:r>
                        <a:rPr lang="en-US" altLang="zh-CN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-</a:t>
                      </a:r>
                      <a:r>
                        <a:rPr lang="zh-CN" altLang="en-US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石家庄</a:t>
                      </a:r>
                      <a:endParaRPr lang="zh-CN" altLang="en-US" sz="18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hMerge="1">
                  <a:tcPr/>
                </a:tc>
              </a:tr>
              <a:tr h="552147">
                <a:tc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地理位置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北纬：</a:t>
                      </a:r>
                      <a:r>
                        <a:rPr lang="en-US" altLang="zh-CN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38.00°</a:t>
                      </a:r>
                      <a:endParaRPr lang="en-US" altLang="zh-CN" sz="18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东经：</a:t>
                      </a:r>
                      <a:r>
                        <a:rPr lang="en-US" altLang="zh-CN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114.41°</a:t>
                      </a:r>
                      <a:endParaRPr lang="zh-CN" altLang="en-US" sz="180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42387">
                <a:tc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建筑寿命</a:t>
                      </a:r>
                      <a:r>
                        <a:rPr lang="en-US" altLang="zh-CN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(</a:t>
                      </a:r>
                      <a:r>
                        <a:rPr lang="zh-CN" altLang="en-US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年</a:t>
                      </a:r>
                      <a:r>
                        <a:rPr lang="en-US" altLang="zh-CN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)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en-US" altLang="zh-CN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50</a:t>
                      </a:r>
                      <a:endParaRPr lang="en-US" altLang="zh-CN" sz="18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hMerge="1">
                  <a:tcPr/>
                </a:tc>
              </a:tr>
              <a:tr h="345925">
                <a:tc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计算建筑面积</a:t>
                      </a:r>
                      <a:r>
                        <a:rPr lang="en-US" altLang="zh-CN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(m</a:t>
                      </a:r>
                      <a:r>
                        <a:rPr lang="en-US" altLang="zh-CN" sz="1800" baseline="300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</a:t>
                      </a:r>
                      <a:r>
                        <a:rPr lang="en-US" altLang="zh-CN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)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地上</a:t>
                      </a:r>
                      <a:r>
                        <a:rPr lang="en-US" altLang="zh-CN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2842    </a:t>
                      </a:r>
                      <a:r>
                        <a:rPr lang="zh-CN" altLang="en-US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地下</a:t>
                      </a:r>
                      <a:r>
                        <a:rPr lang="en-US" altLang="zh-CN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</a:t>
                      </a:r>
                      <a:endParaRPr lang="zh-CN" altLang="en-US" sz="1800" dirty="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hMerge="1">
                  <a:tcPr/>
                </a:tc>
              </a:tr>
              <a:tr h="342525">
                <a:tc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建筑层数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地上</a:t>
                      </a:r>
                      <a:r>
                        <a:rPr lang="en-US" altLang="zh-CN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3          </a:t>
                      </a:r>
                      <a:r>
                        <a:rPr lang="zh-CN" altLang="en-US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地下</a:t>
                      </a:r>
                      <a:r>
                        <a:rPr lang="en-US" altLang="zh-CN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</a:t>
                      </a:r>
                      <a:endParaRPr lang="zh-CN" altLang="en-US" sz="180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hMerge="1">
                  <a:tcPr/>
                </a:tc>
              </a:tr>
              <a:tr h="342387">
                <a:tc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建筑高度（</a:t>
                      </a:r>
                      <a:r>
                        <a:rPr lang="en-US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m）</a:t>
                      </a:r>
                      <a:endParaRPr 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地上</a:t>
                      </a:r>
                      <a:r>
                        <a:rPr lang="en-US" altLang="zh-CN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13.9     </a:t>
                      </a:r>
                      <a:r>
                        <a:rPr lang="zh-CN" altLang="en-US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地下</a:t>
                      </a:r>
                      <a:r>
                        <a:rPr lang="en-US" altLang="zh-CN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0.0</a:t>
                      </a:r>
                      <a:endParaRPr lang="zh-CN" altLang="en-US" sz="180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hMerge="1">
                  <a:tcPr/>
                </a:tc>
              </a:tr>
              <a:tr h="345925">
                <a:tc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计算建筑体积</a:t>
                      </a:r>
                      <a:r>
                        <a:rPr lang="en-US" altLang="zh-CN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(m</a:t>
                      </a:r>
                      <a:r>
                        <a:rPr lang="en-US" altLang="zh-CN" sz="1800" baseline="300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3</a:t>
                      </a:r>
                      <a:r>
                        <a:rPr lang="en-US" altLang="zh-CN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)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en-US" altLang="zh-CN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11191.04</a:t>
                      </a:r>
                      <a:endParaRPr lang="en-US" altLang="zh-CN" sz="18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hMerge="1">
                  <a:tcPr/>
                </a:tc>
              </a:tr>
              <a:tr h="345925">
                <a:tc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计算建筑外表面积</a:t>
                      </a:r>
                      <a:r>
                        <a:rPr lang="en-US" altLang="zh-CN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(m</a:t>
                      </a:r>
                      <a:r>
                        <a:rPr lang="en-US" altLang="zh-CN" sz="1800" baseline="300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</a:t>
                      </a:r>
                      <a:r>
                        <a:rPr lang="en-US" altLang="zh-CN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)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en-US" altLang="zh-CN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3832.57</a:t>
                      </a:r>
                      <a:endParaRPr lang="en-US" altLang="zh-CN" sz="18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hMerge="1">
                  <a:tcPr/>
                </a:tc>
              </a:tr>
              <a:tr h="342525">
                <a:tc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北向角度</a:t>
                      </a:r>
                      <a:endParaRPr lang="zh-CN" altLang="en-US" sz="18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en-US" altLang="zh-CN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90</a:t>
                      </a:r>
                      <a:endParaRPr lang="en-US" altLang="zh-CN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hMerge="1">
                  <a:tcPr/>
                </a:tc>
              </a:tr>
              <a:tr h="342525">
                <a:tc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结构类型</a:t>
                      </a:r>
                      <a:endParaRPr lang="zh-CN" altLang="en-US" sz="18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框架结构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hMerge="1">
                  <a:tcPr/>
                </a:tc>
              </a:tr>
              <a:tr h="342525">
                <a:tc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外墙太阳辐射吸收系数</a:t>
                      </a:r>
                      <a:endParaRPr lang="zh-CN" altLang="en-US" sz="18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en-US" altLang="zh-CN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0.12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hMerge="1">
                  <a:tcPr/>
                </a:tc>
              </a:tr>
              <a:tr h="342525">
                <a:tc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屋顶太阳辐射吸收系数</a:t>
                      </a:r>
                      <a:endParaRPr lang="zh-CN" altLang="en-US" sz="18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en-US" altLang="zh-CN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0.50</a:t>
                      </a:r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hMerge="1">
                  <a:tcPr/>
                </a:tc>
              </a:tr>
              <a:tr h="342525">
                <a:tc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控温期</a:t>
                      </a:r>
                      <a:endParaRPr lang="zh-CN" altLang="en-US" sz="18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pPr marL="0" marR="0" indent="0" algn="just" eaLnBrk="0">
                        <a:lnSpc>
                          <a:spcPts val="2000"/>
                        </a:lnSpc>
                        <a:buNone/>
                      </a:pPr>
                      <a:r>
                        <a:rPr lang="zh-CN" altLang="en-US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供冷期</a:t>
                      </a:r>
                      <a:r>
                        <a:rPr lang="en-US" altLang="zh-CN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:6.14-8.31,</a:t>
                      </a:r>
                      <a:r>
                        <a:rPr lang="zh-CN" altLang="en-US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供暖期</a:t>
                      </a:r>
                      <a:r>
                        <a:rPr lang="en-US" altLang="zh-CN" sz="18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:11.15-3.15</a:t>
                      </a:r>
                      <a:endParaRPr lang="en-US" altLang="zh-CN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7095" y="198127"/>
            <a:ext cx="10969200" cy="705600"/>
          </a:xfrm>
        </p:spPr>
        <p:txBody>
          <a:bodyPr/>
          <a:lstStyle/>
          <a:p>
            <a:r>
              <a:rPr lang="zh-CN" altLang="en-US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综合可再生利用率</a:t>
            </a:r>
            <a:endParaRPr lang="zh-CN" altLang="en-US" b="1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7" name="内容占位符 6"/>
          <p:cNvGraphicFramePr>
            <a:graphicFrameLocks noGrp="1"/>
          </p:cNvGraphicFramePr>
          <p:nvPr>
            <p:ph idx="1"/>
          </p:nvPr>
        </p:nvGraphicFramePr>
        <p:xfrm>
          <a:off x="1045028" y="1054140"/>
          <a:ext cx="10101943" cy="5803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2045"/>
                <a:gridCol w="2125386"/>
                <a:gridCol w="2289144"/>
                <a:gridCol w="3075368"/>
              </a:tblGrid>
              <a:tr h="477359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能耗分项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需求量（电）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(kWh/</a:t>
                      </a:r>
                      <a:r>
                        <a:rPr lang="zh-CN" altLang="en-US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㎡</a:t>
                      </a: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)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需求量（热）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(kWh/</a:t>
                      </a:r>
                      <a:r>
                        <a:rPr lang="zh-CN" altLang="en-US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㎡</a:t>
                      </a: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)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一次能源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(</a:t>
                      </a:r>
                      <a:r>
                        <a:rPr lang="en-US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kWh/㎡)</a:t>
                      </a:r>
                      <a:endParaRPr 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  <a:tr h="28384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耗冷量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-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50.45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50.45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  <a:tr h="28384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耗热量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-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23.54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23.54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  <a:tr h="28384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照明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25.06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-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65.16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  <a:tr h="28384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电梯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7.93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-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20.61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  <a:tr h="28384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生活热水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-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14.54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14.54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  <a:tr h="28384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排风机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27.74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-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72.12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  <a:tr h="28384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其他设备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0.00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-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0.00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  <a:tr h="283846">
                <a:tc gridSpan="3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合计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246.42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  <a:tr h="477359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可再生分项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可再生发电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zh-CN" altLang="en-US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(</a:t>
                      </a:r>
                      <a:r>
                        <a:rPr lang="en-US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kWh/㎡)</a:t>
                      </a:r>
                      <a:endParaRPr 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可再生利用（热）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(kWh/</a:t>
                      </a:r>
                      <a:r>
                        <a:rPr lang="zh-CN" altLang="en-US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㎡</a:t>
                      </a: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)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一次能源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(</a:t>
                      </a:r>
                      <a:r>
                        <a:rPr lang="en-US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kWh/㎡)</a:t>
                      </a:r>
                      <a:endParaRPr 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  <a:tr h="28384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集中地源</a:t>
                      </a: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\</a:t>
                      </a:r>
                      <a:r>
                        <a:rPr lang="zh-CN" altLang="en-US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空气源供热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-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0.00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0.00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  <a:tr h="28384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单体空调</a:t>
                      </a: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\</a:t>
                      </a:r>
                      <a:r>
                        <a:rPr lang="zh-CN" altLang="en-US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多联机供热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-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0.00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0.00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  <a:tr h="28384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太阳能热水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-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14.54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14.54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  <a:tr h="28384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热泵热水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-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0.00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0.00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  <a:tr h="28384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光伏发电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44.59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-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115.93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  <a:tr h="283846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风力发电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0.00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-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0.00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  <a:tr h="283846">
                <a:tc gridSpan="3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合计</a:t>
                      </a:r>
                      <a:endParaRPr lang="zh-CN" altLang="en-US" sz="14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130.47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  <a:tr h="283846">
                <a:tc gridSpan="3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zh-CN" altLang="en-US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可再生能源利用率</a:t>
                      </a: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(%)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zh-CN" sz="1400" kern="100" dirty="0">
                          <a:effectLst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52.95</a:t>
                      </a:r>
                      <a:endParaRPr lang="zh-CN" altLang="en-US" sz="14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4027" marR="64027" marT="42685" marB="42685" anchor="ctr"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783013" y="14589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271215"/>
            <a:ext cx="10969200" cy="705600"/>
          </a:xfrm>
        </p:spPr>
        <p:txBody>
          <a:bodyPr/>
          <a:lstStyle/>
          <a:p>
            <a:r>
              <a:rPr lang="zh-CN" altLang="en-US" b="1" dirty="0"/>
              <a:t>建筑碳排放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56738" y="5878286"/>
            <a:ext cx="6020862" cy="371314"/>
          </a:xfrm>
        </p:spPr>
        <p:txBody>
          <a:bodyPr>
            <a:normAutofit fontScale="92500" lnSpcReduction="20000"/>
          </a:bodyPr>
          <a:lstStyle/>
          <a:p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608" y="3381425"/>
            <a:ext cx="338838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804" y="3403507"/>
            <a:ext cx="3355211" cy="340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608" y="-1"/>
            <a:ext cx="3363196" cy="340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804" y="-1"/>
            <a:ext cx="3363196" cy="340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92405" y="976313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367030" lvl="1" indent="0" algn="just" defTabSz="266700" eaLnBrk="0">
              <a:spcBef>
                <a:spcPts val="1200"/>
              </a:spcBef>
              <a:spcAft>
                <a:spcPts val="1200"/>
              </a:spcAft>
              <a:buFont typeface="宋体" panose="02010600030101010101" pitchFamily="2" charset="-122"/>
              <a:buNone/>
              <a:tabLst>
                <a:tab pos="367030" algn="l"/>
              </a:tabLst>
            </a:pPr>
            <a:r>
              <a:rPr lang="zh-CN" altLang="en-US" sz="16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建筑运行碳排放</a:t>
            </a:r>
            <a:endParaRPr lang="zh-CN" altLang="en-US" sz="16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5"/>
            </p:custDataLst>
          </p:nvPr>
        </p:nvGraphicFramePr>
        <p:xfrm>
          <a:off x="0" y="1313815"/>
          <a:ext cx="5464810" cy="5544185"/>
        </p:xfrm>
        <a:graphic>
          <a:graphicData uri="http://schemas.openxmlformats.org/drawingml/2006/table">
            <a:tbl>
              <a:tblPr/>
              <a:tblGrid>
                <a:gridCol w="894080"/>
                <a:gridCol w="1492885"/>
                <a:gridCol w="995680"/>
                <a:gridCol w="1073785"/>
                <a:gridCol w="1008380"/>
              </a:tblGrid>
              <a:tr h="38925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电力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类别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耗电</a:t>
                      </a:r>
                      <a:r>
                        <a:rPr lang="zh-CN" altLang="en-US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endParaRPr lang="zh-CN" altLang="en-US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(kWh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/</a:t>
                      </a: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㎡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碳排放</a:t>
                      </a: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因子</a:t>
                      </a:r>
                      <a:endParaRPr lang="zh-CN" sz="11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kgCO2/kWh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  <a:endParaRPr 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碳排放量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(t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CO2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135">
                <a:tc grid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供冷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Ec)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720.69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0.5703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1168.178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 grid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供暖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Eh)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452.67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0.5703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733.747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135">
                <a:tc grid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照明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1253.14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0.5703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2031.237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 grid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插座</a:t>
                      </a: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设备</a:t>
                      </a:r>
                      <a:endParaRPr lang="zh-CN" sz="11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-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0.5703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-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t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135">
                <a:tc rowSpan="6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其他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(Eo)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电梯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396.33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0.5703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2890.538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135">
                <a:tc vMerge="1">
                  <a:tcPr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排风机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1386.94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81635">
                <a:tc vMerge="1">
                  <a:tcPr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生活热水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扣减</a:t>
                      </a: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了太阳能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0.00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(</a:t>
                      </a: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太阳能供大于需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191135">
                <a:tc vMerge="1">
                  <a:tcPr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炊事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-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191135">
                <a:tc vMerge="1">
                  <a:tcPr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其他设备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0.00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 vMerge="1">
                  <a:tcPr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合计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1783.27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163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化石</a:t>
                      </a: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燃料</a:t>
                      </a:r>
                      <a:endParaRPr lang="zh-CN" sz="11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所属类别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耗热量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kWh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/</a:t>
                      </a: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㎡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碳</a:t>
                      </a: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排放因子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tCO2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/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TJ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碳排放量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tCO2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13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供暖</a:t>
                      </a: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系统</a:t>
                      </a:r>
                      <a:endParaRPr lang="zh-CN" sz="11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0.000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0.000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27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燃气</a:t>
                      </a:r>
                      <a:endParaRPr lang="zh-CN" sz="11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生活</a:t>
                      </a: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热水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扣减了</a:t>
                      </a: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太阳能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0.00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(</a:t>
                      </a: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太阳能供大于需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55.54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0.000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燃气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炊事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-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(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m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³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/</a:t>
                      </a: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㎡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55.54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-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13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汽油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其他</a:t>
                      </a: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设备</a:t>
                      </a:r>
                      <a:endParaRPr lang="zh-CN" sz="11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0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kg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/</a:t>
                      </a: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㎡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67.91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0.000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柴油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其他</a:t>
                      </a: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设备</a:t>
                      </a:r>
                      <a:endParaRPr lang="zh-CN" sz="11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0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kg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/</a:t>
                      </a: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㎡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72.59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0.000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13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煤炭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其他</a:t>
                      </a: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设备</a:t>
                      </a:r>
                      <a:endParaRPr lang="zh-CN" sz="11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0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kg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/</a:t>
                      </a: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㎡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2.66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(kgCO2/kg)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0.000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13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燃气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其他</a:t>
                      </a: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设备</a:t>
                      </a:r>
                      <a:endParaRPr lang="zh-CN" sz="11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0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kg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/</a:t>
                      </a: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㎡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55.54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0.000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27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可再生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类别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供电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kWh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/</a:t>
                      </a: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㎡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碳排放</a:t>
                      </a:r>
                      <a:r>
                        <a:rPr 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因子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kgCO2/kWh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碳减排量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tCO2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 row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可再生能源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(Er)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光伏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Ep)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2229.38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0.5703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3613.649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0500">
                <a:tc vMerge="1">
                  <a:tcPr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风力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Ew</a:t>
                      </a: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Times New Roman" panose="02020603050405020304"/>
                        </a:rPr>
                        <a:t>0.00</a:t>
                      </a:r>
                      <a:endParaRPr lang="en-US" altLang="zh-CN" sz="11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0.000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135">
                <a:tc gridSpan="4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碳汇减碳量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467.950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135">
                <a:tc gridSpan="4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建筑运行碳排放合计</a:t>
                      </a:r>
                      <a:endParaRPr 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2742.051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400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88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超低能耗建筑计算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graphicFrame>
        <p:nvGraphicFramePr>
          <p:cNvPr id="4" name="表格 3"/>
          <p:cNvGraphicFramePr/>
          <p:nvPr/>
        </p:nvGraphicFramePr>
        <p:xfrm>
          <a:off x="0" y="2354580"/>
          <a:ext cx="7679690" cy="4509135"/>
        </p:xfrm>
        <a:graphic>
          <a:graphicData uri="http://schemas.openxmlformats.org/drawingml/2006/table">
            <a:tbl>
              <a:tblPr/>
              <a:tblGrid>
                <a:gridCol w="2941955"/>
                <a:gridCol w="2422525"/>
                <a:gridCol w="2315210"/>
              </a:tblGrid>
              <a:tr h="50101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0E0E0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设计建筑</a:t>
                      </a:r>
                      <a:endParaRPr 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0E0E0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基准建筑</a:t>
                      </a:r>
                      <a:endParaRPr 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0E0E0">
                        <a:alpha val="0"/>
                      </a:srgbClr>
                    </a:solidFill>
                  </a:tcPr>
                </a:tc>
              </a:tr>
              <a:tr h="50101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建筑</a:t>
                      </a: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本体能耗</a:t>
                      </a: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(</a:t>
                      </a:r>
                      <a:r>
                        <a:rPr lang="zh-CN" altLang="en-US" sz="1100">
                          <a:latin typeface="等线" panose="02010600030101010101" charset="-122"/>
                          <a:ea typeface="等线" panose="02010600030101010101" charset="-122"/>
                        </a:rPr>
                        <a:t>一次</a:t>
                      </a: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能源</a:t>
                      </a: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) (kWh/</a:t>
                      </a: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㎡</a:t>
                      </a: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)</a:t>
                      </a:r>
                      <a:endParaRPr lang="en-US" alt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0E0E0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116.58</a:t>
                      </a:r>
                      <a:endParaRPr lang="en-US" alt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239.89</a:t>
                      </a:r>
                      <a:endParaRPr lang="en-US" alt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101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建筑</a:t>
                      </a: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综合能耗</a:t>
                      </a: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(</a:t>
                      </a:r>
                      <a:r>
                        <a:rPr lang="zh-CN" altLang="en-US" sz="1100">
                          <a:latin typeface="等线" panose="02010600030101010101" charset="-122"/>
                          <a:ea typeface="等线" panose="02010600030101010101" charset="-122"/>
                        </a:rPr>
                        <a:t>一次</a:t>
                      </a: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能源</a:t>
                      </a: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) (kWh/</a:t>
                      </a: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㎡</a:t>
                      </a: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)</a:t>
                      </a:r>
                      <a:endParaRPr lang="en-US" alt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0E0E0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47.03</a:t>
                      </a:r>
                      <a:endParaRPr lang="en-US" alt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239.89</a:t>
                      </a:r>
                      <a:endParaRPr lang="en-US" alt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101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 </a:t>
                      </a:r>
                      <a:endParaRPr lang="en-US" alt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0E0E0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值</a:t>
                      </a:r>
                      <a:endParaRPr 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限值</a:t>
                      </a:r>
                      <a:endParaRPr 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7E6E6">
                        <a:alpha val="0"/>
                      </a:srgbClr>
                    </a:solidFill>
                  </a:tcPr>
                </a:tc>
              </a:tr>
              <a:tr h="50101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建筑</a:t>
                      </a: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本体能耗</a:t>
                      </a: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节能率</a:t>
                      </a: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(</a:t>
                      </a: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%</a:t>
                      </a: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)</a:t>
                      </a:r>
                      <a:endParaRPr lang="en-US" alt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0E0E0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51.40</a:t>
                      </a:r>
                      <a:endParaRPr lang="en-US" alt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25.00</a:t>
                      </a:r>
                      <a:endParaRPr lang="en-US" alt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101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建筑</a:t>
                      </a: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综合能耗</a:t>
                      </a: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节能率</a:t>
                      </a: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(</a:t>
                      </a: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%</a:t>
                      </a: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)</a:t>
                      </a:r>
                      <a:endParaRPr lang="en-US" alt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0E0E0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80.40</a:t>
                      </a:r>
                      <a:endParaRPr lang="en-US" alt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50.00</a:t>
                      </a:r>
                      <a:endParaRPr lang="en-US" alt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101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标准</a:t>
                      </a: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依据</a:t>
                      </a:r>
                      <a:endParaRPr 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0E0E0">
                        <a:alpha val="0"/>
                      </a:srgbClr>
                    </a:solidFill>
                  </a:tcPr>
                </a:tc>
                <a:tc gridSpan="2"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《近零能耗建筑技术标准》</a:t>
                      </a: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(GB/T51350-2019)</a:t>
                      </a:r>
                      <a:r>
                        <a:rPr lang="zh-CN" altLang="en-US" sz="1100">
                          <a:latin typeface="等线" panose="02010600030101010101" charset="-122"/>
                          <a:ea typeface="等线" panose="02010600030101010101" charset="-122"/>
                        </a:rPr>
                        <a:t>表</a:t>
                      </a: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5.0.4</a:t>
                      </a:r>
                      <a:endParaRPr lang="en-US" alt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0101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标准</a:t>
                      </a: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要求</a:t>
                      </a:r>
                      <a:endParaRPr 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0E0E0">
                        <a:alpha val="0"/>
                      </a:srgbClr>
                    </a:solidFill>
                  </a:tcPr>
                </a:tc>
                <a:tc gridSpan="2"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建筑综合节能率应</a:t>
                      </a: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≥50%; </a:t>
                      </a:r>
                      <a:r>
                        <a:rPr lang="zh-CN" altLang="en-US" sz="1100">
                          <a:latin typeface="等线" panose="02010600030101010101" charset="-122"/>
                          <a:ea typeface="等线" panose="02010600030101010101" charset="-122"/>
                        </a:rPr>
                        <a:t>建筑本体节能率应符合表</a:t>
                      </a:r>
                      <a:r>
                        <a:rPr lang="en-US" alt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5.0.4</a:t>
                      </a:r>
                      <a:r>
                        <a:rPr lang="zh-CN" altLang="en-US" sz="1100">
                          <a:latin typeface="等线" panose="02010600030101010101" charset="-122"/>
                          <a:ea typeface="等线" panose="02010600030101010101" charset="-122"/>
                        </a:rPr>
                        <a:t>的要求</a:t>
                      </a:r>
                      <a:endParaRPr lang="zh-CN" altLang="en-US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0101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结论</a:t>
                      </a:r>
                      <a:endParaRPr 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0E0E0">
                        <a:alpha val="0"/>
                      </a:srgbClr>
                    </a:solidFill>
                  </a:tcPr>
                </a:tc>
                <a:tc gridSpan="2"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100">
                          <a:latin typeface="等线" panose="02010600030101010101" charset="-122"/>
                          <a:ea typeface="等线" panose="02010600030101010101" charset="-122"/>
                        </a:rPr>
                        <a:t>满足</a:t>
                      </a:r>
                      <a:endParaRPr lang="zh-CN" sz="11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580" marR="68580" marT="0" marB="0" anchor="ctr" anchorCtr="0">
                    <a:lnL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3175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图片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690" y="0"/>
            <a:ext cx="4512310" cy="3428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690" y="3428365"/>
            <a:ext cx="4512310" cy="34283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未标题-1.ps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481" y="730926"/>
            <a:ext cx="4518660" cy="31788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l="2768" r="6619"/>
          <a:stretch>
            <a:fillRect/>
          </a:stretch>
        </p:blipFill>
        <p:spPr>
          <a:xfrm>
            <a:off x="4588141" y="730926"/>
            <a:ext cx="4094480" cy="31788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 rot="10800000" flipV="1">
            <a:off x="69481" y="86265"/>
            <a:ext cx="4856480" cy="74947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室内气流组织分析</a:t>
            </a:r>
            <a:endParaRPr lang="zh-CN" altLang="zh-CN" sz="3600" b="1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 flipV="1">
            <a:off x="5055419" y="4759642"/>
            <a:ext cx="6680200" cy="183515"/>
          </a:xfrm>
        </p:spPr>
        <p:txBody>
          <a:bodyPr>
            <a:normAutofit fontScale="25000" lnSpcReduction="20000"/>
          </a:bodyPr>
          <a:lstStyle/>
          <a:p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l="14376" r="18620"/>
          <a:stretch>
            <a:fillRect/>
          </a:stretch>
        </p:blipFill>
        <p:spPr>
          <a:xfrm>
            <a:off x="8936621" y="730926"/>
            <a:ext cx="3027680" cy="31788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rcRect l="15390" t="17471" b="11162"/>
          <a:stretch>
            <a:fillRect/>
          </a:stretch>
        </p:blipFill>
        <p:spPr>
          <a:xfrm>
            <a:off x="456381" y="3909736"/>
            <a:ext cx="3016250" cy="3053080"/>
          </a:xfrm>
          <a:prstGeom prst="rect">
            <a:avLst/>
          </a:prstGeom>
        </p:spPr>
      </p:pic>
      <p:pic>
        <p:nvPicPr>
          <p:cNvPr id="17" name="图片 16" descr="未标题-4"/>
          <p:cNvPicPr>
            <a:picLocks noChangeAspect="1"/>
          </p:cNvPicPr>
          <p:nvPr/>
        </p:nvPicPr>
        <p:blipFill>
          <a:blip r:embed="rId7"/>
          <a:srcRect l="18757" t="35198"/>
          <a:stretch>
            <a:fillRect/>
          </a:stretch>
        </p:blipFill>
        <p:spPr>
          <a:xfrm>
            <a:off x="3090620" y="4301950"/>
            <a:ext cx="1760220" cy="16846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45606" y="6300304"/>
            <a:ext cx="609432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ctr" eaLnBrk="0">
              <a:lnSpc>
                <a:spcPts val="2000"/>
              </a:lnSpc>
              <a:buNone/>
            </a:pPr>
            <a:r>
              <a:rPr lang="zh-CN" altLang="en-US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室内流线图</a:t>
            </a:r>
            <a:endParaRPr lang="zh-CN" altLang="en-US" sz="24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54038" y="3780691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室内速度分布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5055419" y="5319083"/>
            <a:ext cx="6325436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66700" algn="just" eaLnBrk="0">
              <a:lnSpc>
                <a:spcPts val="2000"/>
              </a:lnSpc>
              <a:buNone/>
            </a:pPr>
            <a:r>
              <a:rPr lang="zh-CN" altLang="en-US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该建筑参评房间所用技术措施合理，且通过</a:t>
            </a:r>
            <a:r>
              <a:rPr lang="en-US" altLang="zh-CN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CFD</a:t>
            </a:r>
            <a:r>
              <a:rPr lang="zh-CN" altLang="en-US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对室内进行气流组织分析，确认气流组织合理，满足绿标</a:t>
            </a:r>
            <a:r>
              <a:rPr lang="en-US" altLang="zh-CN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5.1.2</a:t>
            </a:r>
            <a:r>
              <a:rPr lang="zh-CN" altLang="en-US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的要求。</a:t>
            </a:r>
            <a:endParaRPr lang="zh-CN" altLang="en-US" sz="18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400" y="428717"/>
            <a:ext cx="10969200" cy="705600"/>
          </a:xfrm>
        </p:spPr>
        <p:txBody>
          <a:bodyPr/>
          <a:lstStyle/>
          <a:p>
            <a:r>
              <a:rPr lang="zh-CN" altLang="en-US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污染物浓度</a:t>
            </a:r>
            <a:endParaRPr lang="zh-CN" altLang="en-US" b="1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 flipV="1">
            <a:off x="502074" y="6249600"/>
            <a:ext cx="4571371" cy="36933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zh-CN" altLang="en-US" sz="2000" dirty="0"/>
          </a:p>
          <a:p>
            <a:pPr marL="0" indent="0">
              <a:buNone/>
            </a:pPr>
            <a:endParaRPr lang="zh-CN" alt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74" y="1490400"/>
            <a:ext cx="5667375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9" y="1804725"/>
            <a:ext cx="5667375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6096000" y="56046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zh-CN" altLang="en-US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室外颗粒物</a:t>
            </a:r>
            <a:r>
              <a:rPr lang="en-US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PM</a:t>
            </a:r>
            <a:r>
              <a:rPr lang="en-US" altLang="zh-CN" sz="1800" kern="100" baseline="-25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2.5</a:t>
            </a:r>
            <a:r>
              <a:rPr lang="zh-CN" altLang="en-US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PM</a:t>
            </a:r>
            <a:r>
              <a:rPr lang="en-US" altLang="zh-CN" sz="1800" kern="100" baseline="-25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lang="zh-CN" altLang="en-US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浓度日均值</a:t>
            </a:r>
            <a:endParaRPr lang="zh-CN" altLang="en-US" sz="2000" kern="100" dirty="0">
              <a:effectLst/>
              <a:latin typeface="等线 Light" panose="02010600030101010101" pitchFamily="2" charset="-122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2074" y="56046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en-US" sz="1800" dirty="0"/>
              <a:t>主要功能房间挥发性有机物浓度最不利结果统计图</a:t>
            </a:r>
            <a:endParaRPr lang="zh-CN" altLang="en-US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/>
        </p:nvPicPr>
        <p:blipFill>
          <a:blip r:embed="rId1"/>
          <a:srcRect l="14376" r="64590"/>
          <a:stretch>
            <a:fillRect/>
          </a:stretch>
        </p:blipFill>
        <p:spPr>
          <a:xfrm>
            <a:off x="128731" y="1490399"/>
            <a:ext cx="1458909" cy="413667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3096" y="352761"/>
            <a:ext cx="10969200" cy="705600"/>
          </a:xfrm>
        </p:spPr>
        <p:txBody>
          <a:bodyPr/>
          <a:lstStyle/>
          <a:p>
            <a:r>
              <a:rPr lang="zh-CN" altLang="zh-CN" b="1" dirty="0">
                <a:solidFill>
                  <a:schemeClr val="tx1"/>
                </a:solidFill>
                <a:latin typeface="+mj-ea"/>
                <a:cs typeface="Times New Roman" panose="02020603050405020304" pitchFamily="18" charset="0"/>
              </a:rPr>
              <a:t>室外风环境模拟分析</a:t>
            </a:r>
            <a:endParaRPr lang="zh-CN" altLang="en-US" b="1" dirty="0">
              <a:solidFill>
                <a:schemeClr val="tx1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2" name="Picture 4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1" t="31609" r="31617" b="26011"/>
          <a:stretch>
            <a:fillRect/>
          </a:stretch>
        </p:blipFill>
        <p:spPr bwMode="auto">
          <a:xfrm>
            <a:off x="1077686" y="1490400"/>
            <a:ext cx="4958387" cy="38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1" t="31609" r="31617" b="26011"/>
          <a:stretch>
            <a:fillRect/>
          </a:stretch>
        </p:blipFill>
        <p:spPr bwMode="auto">
          <a:xfrm>
            <a:off x="6505359" y="1490400"/>
            <a:ext cx="4958387" cy="38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5634683" y="5729000"/>
            <a:ext cx="609432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eaLnBrk="0">
              <a:lnSpc>
                <a:spcPts val="2000"/>
              </a:lnSpc>
              <a:buNone/>
            </a:pPr>
            <a:r>
              <a:rPr lang="zh-CN" altLang="en-US" sz="1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户外休息区、儿童娱乐区</a:t>
            </a:r>
            <a:r>
              <a:rPr lang="en-US" altLang="zh-CN" sz="1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-1.5</a:t>
            </a:r>
            <a:r>
              <a:rPr lang="zh-CN" altLang="en-US" sz="1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米高度水平面风速云图</a:t>
            </a:r>
            <a:r>
              <a:rPr lang="en-US" altLang="zh-CN" sz="1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18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冬季</a:t>
            </a:r>
            <a:endParaRPr lang="zh-CN" altLang="en-US" sz="24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77686" y="5708481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人行区域</a:t>
            </a:r>
            <a:r>
              <a:rPr lang="en-US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-1.5</a:t>
            </a:r>
            <a:r>
              <a:rPr lang="zh-CN" altLang="en-US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米高度水平面风速云图</a:t>
            </a:r>
            <a:r>
              <a:rPr lang="en-US" altLang="zh-CN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冬季</a:t>
            </a:r>
            <a:endParaRPr lang="zh-CN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建筑动态</a:t>
            </a:r>
            <a:r>
              <a:rPr lang="zh-CN" altLang="en-US"/>
              <a:t>采光</a:t>
            </a:r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655" y="189"/>
            <a:ext cx="4308092" cy="339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07" y="3426006"/>
            <a:ext cx="4308092" cy="343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067" y="3425732"/>
            <a:ext cx="4308092" cy="343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804545" y="1566545"/>
            <a:ext cx="6127115" cy="90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《绿色建筑评价标准》GB/T 50378-2019（2024年版）的5.2.8条对公共建筑主要功能房间动态采光指标作出要求。本项目对建筑室内空间进行全年动态采光分析，统计结果如下所示：</a:t>
            </a:r>
            <a:endParaRPr kumimoji="0" lang="zh-CN" altLang="zh-C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243205" y="1490345"/>
            <a:ext cx="155575" cy="2619375"/>
          </a:xfrm>
        </p:spPr>
        <p:txBody>
          <a:bodyPr/>
          <a:p>
            <a:endParaRPr lang="zh-CN" altLang="en-US"/>
          </a:p>
        </p:txBody>
      </p:sp>
      <p:graphicFrame>
        <p:nvGraphicFramePr>
          <p:cNvPr id="6" name="表格 5"/>
          <p:cNvGraphicFramePr/>
          <p:nvPr/>
        </p:nvGraphicFramePr>
        <p:xfrm>
          <a:off x="804545" y="2469515"/>
          <a:ext cx="5931535" cy="830580"/>
        </p:xfrm>
        <a:graphic>
          <a:graphicData uri="http://schemas.openxmlformats.org/drawingml/2006/table">
            <a:tbl>
              <a:tblPr/>
              <a:tblGrid>
                <a:gridCol w="1647825"/>
                <a:gridCol w="1652270"/>
                <a:gridCol w="1400810"/>
                <a:gridCol w="1230630"/>
              </a:tblGrid>
              <a:tr h="562610"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采光总面积（</a:t>
                      </a:r>
                      <a:r>
                        <a:rPr lang="en-US" alt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m</a:t>
                      </a:r>
                      <a:r>
                        <a:rPr lang="en-US" altLang="zh-CN" sz="1400" baseline="300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2</a:t>
                      </a:r>
                      <a:r>
                        <a:rPr 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）</a:t>
                      </a:r>
                      <a:endParaRPr lang="zh-CN" sz="1400"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达标面积比例</a:t>
                      </a:r>
                      <a:r>
                        <a:rPr lang="en-US" alt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(%)</a:t>
                      </a:r>
                      <a:endParaRPr lang="en-US" altLang="zh-CN" sz="1400"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标准要求（</a:t>
                      </a:r>
                      <a:r>
                        <a:rPr lang="en-US" alt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%</a:t>
                      </a:r>
                      <a:r>
                        <a:rPr 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）</a:t>
                      </a:r>
                      <a:endParaRPr lang="zh-CN" sz="1400"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得分</a:t>
                      </a:r>
                      <a:endParaRPr lang="zh-CN" sz="140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</a:tr>
              <a:tr h="267970">
                <a:tc>
                  <a:txBody>
                    <a:bodyPr/>
                    <a:p>
                      <a:pPr marL="68580" indent="0" algn="ctr" eaLnBrk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1906.55</a:t>
                      </a:r>
                      <a:endParaRPr lang="en-US" altLang="zh-CN" sz="140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eaLnBrk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100</a:t>
                      </a:r>
                      <a:endParaRPr lang="en-US" altLang="zh-CN" sz="140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eaLnBrk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60</a:t>
                      </a:r>
                      <a:endParaRPr lang="en-US" altLang="zh-CN" sz="140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eaLnBrk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4</a:t>
                      </a:r>
                      <a:endParaRPr lang="en-US" altLang="zh-CN" sz="140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7708" t="6324" r="50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1715" y="-389890"/>
            <a:ext cx="13846175" cy="7233285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4869815" y="3646170"/>
            <a:ext cx="1960880" cy="1985010"/>
          </a:xfrm>
          <a:prstGeom prst="ellips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3369310" y="1178560"/>
            <a:ext cx="5142865" cy="48895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830195" y="336550"/>
            <a:ext cx="6802120" cy="6468745"/>
          </a:xfrm>
          <a:prstGeom prst="ellips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 rot="1080000">
            <a:off x="847725" y="2184400"/>
            <a:ext cx="20466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河北省园博园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rot="300000">
            <a:off x="1054100" y="2941955"/>
            <a:ext cx="1844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中心湖公园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0375" y="3561080"/>
            <a:ext cx="2454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滹沱河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滨水公园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 rot="21060000">
            <a:off x="17780" y="4262120"/>
            <a:ext cx="3112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石家庄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国际会展中心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656955" y="3378835"/>
            <a:ext cx="76200" cy="326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792210" y="3378835"/>
            <a:ext cx="104775" cy="32639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970010" y="3378835"/>
            <a:ext cx="183515" cy="32639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>
            <a:off x="9233535" y="3214370"/>
            <a:ext cx="842010" cy="641350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0126980" y="2981960"/>
            <a:ext cx="17938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园博园大街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新城大街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太行大街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/>
      <p:bldP spid="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sym typeface="+mn-ea"/>
              </a:rPr>
              <a:t>建筑</a:t>
            </a:r>
            <a:r>
              <a:rPr lang="zh-CN" altLang="en-US">
                <a:sym typeface="+mn-ea"/>
              </a:rPr>
              <a:t>内区采光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989705" y="5174615"/>
            <a:ext cx="7587615" cy="1075055"/>
          </a:xfrm>
        </p:spPr>
        <p:txBody>
          <a:bodyPr/>
          <a:p>
            <a:endParaRPr lang="zh-CN" altLang="en-US"/>
          </a:p>
        </p:txBody>
      </p:sp>
      <p:pic>
        <p:nvPicPr>
          <p:cNvPr id="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625" y="0"/>
            <a:ext cx="4270375" cy="3366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260" y="3455670"/>
            <a:ext cx="4269740" cy="340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480" y="3476625"/>
            <a:ext cx="4269740" cy="34023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685165" y="1581150"/>
            <a:ext cx="590486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根据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绿色建筑评价标准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》GB/T 50378-2019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年版）要求，对公共建筑内区采光达标面积比例进行统计，本项目中建筑内区采光达标面积比例统计如下：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6"/>
            </p:custDataLst>
          </p:nvPr>
        </p:nvGraphicFramePr>
        <p:xfrm>
          <a:off x="685165" y="2466975"/>
          <a:ext cx="6059170" cy="988695"/>
        </p:xfrm>
        <a:graphic>
          <a:graphicData uri="http://schemas.openxmlformats.org/drawingml/2006/table">
            <a:tbl>
              <a:tblPr/>
              <a:tblGrid>
                <a:gridCol w="1694815"/>
                <a:gridCol w="1621155"/>
                <a:gridCol w="1527810"/>
                <a:gridCol w="1215390"/>
              </a:tblGrid>
              <a:tr h="56578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内区总面积（</a:t>
                      </a:r>
                      <a:r>
                        <a:rPr lang="en-US" alt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m</a:t>
                      </a:r>
                      <a:r>
                        <a:rPr lang="en-US" altLang="zh-CN" sz="1400" baseline="300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2</a:t>
                      </a:r>
                      <a:r>
                        <a:rPr 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）</a:t>
                      </a:r>
                      <a:endParaRPr lang="zh-CN" sz="1400"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达标面积（</a:t>
                      </a:r>
                      <a:r>
                        <a:rPr lang="en-US" alt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m</a:t>
                      </a:r>
                      <a:r>
                        <a:rPr lang="en-US" altLang="zh-CN" sz="1400" baseline="300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2</a:t>
                      </a:r>
                      <a:r>
                        <a:rPr 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）</a:t>
                      </a:r>
                      <a:endParaRPr lang="zh-CN" sz="1400"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面积比例</a:t>
                      </a:r>
                      <a:r>
                        <a:rPr lang="en-US" alt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R</a:t>
                      </a:r>
                      <a:r>
                        <a:rPr lang="en-US" altLang="zh-CN" sz="1400" baseline="-250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A</a:t>
                      </a:r>
                      <a:r>
                        <a:rPr 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（</a:t>
                      </a:r>
                      <a:r>
                        <a:rPr lang="en-US" altLang="zh-CN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%</a:t>
                      </a:r>
                      <a:r>
                        <a:rPr lang="zh-CN" altLang="en-US" sz="1400">
                          <a:latin typeface="仿宋" panose="02010609060101010101" pitchFamily="49" charset="-122"/>
                          <a:ea typeface="仿宋" panose="02010609060101010101" pitchFamily="49" charset="-122"/>
                          <a:cs typeface="仿宋" panose="02010609060101010101" pitchFamily="49" charset="-122"/>
                        </a:rPr>
                        <a:t>）</a:t>
                      </a:r>
                      <a:endParaRPr lang="zh-CN" altLang="en-US" sz="1400">
                        <a:latin typeface="仿宋" panose="02010609060101010101" pitchFamily="49" charset="-122"/>
                        <a:ea typeface="仿宋" panose="02010609060101010101" pitchFamily="49" charset="-122"/>
                        <a:cs typeface="仿宋" panose="02010609060101010101" pitchFamily="49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得分</a:t>
                      </a:r>
                      <a:endParaRPr lang="zh-CN" sz="140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</a:tr>
              <a:tr h="42291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334.63</a:t>
                      </a:r>
                      <a:endParaRPr lang="en-US" altLang="zh-CN" sz="140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218.66</a:t>
                      </a:r>
                      <a:endParaRPr lang="en-US" altLang="zh-CN" sz="140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65</a:t>
                      </a:r>
                      <a:endParaRPr lang="en-US" altLang="zh-CN" sz="140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40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4</a:t>
                      </a:r>
                      <a:endParaRPr lang="en-US" altLang="zh-CN" sz="1400"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可再生能源利用分析</a:t>
            </a:r>
            <a:r>
              <a:rPr lang="zh-CN" altLang="en-US" kern="100" dirty="0">
                <a:latin typeface="仿宋" panose="02010609060101010101" pitchFamily="49" charset="-122"/>
                <a:ea typeface="仿宋" panose="02010609060101010101" pitchFamily="49" charset="-122"/>
              </a:rPr>
              <a:t>（太阳能热水）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2046362" y="2658297"/>
          <a:ext cx="8093276" cy="40694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2899"/>
                <a:gridCol w="2022899"/>
                <a:gridCol w="952250"/>
                <a:gridCol w="2265580"/>
                <a:gridCol w="829648"/>
              </a:tblGrid>
              <a:tr h="97752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400" dirty="0">
                          <a:effectLst/>
                        </a:rPr>
                        <a:t>评价内容</a:t>
                      </a:r>
                      <a:endParaRPr lang="zh-CN" altLang="en-US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400">
                          <a:effectLst/>
                        </a:rPr>
                        <a:t>评价</a:t>
                      </a:r>
                      <a:endParaRPr lang="zh-CN" altLang="en-US" sz="1400">
                        <a:effectLst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400">
                          <a:effectLst/>
                        </a:rPr>
                        <a:t>分值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400">
                          <a:effectLst/>
                        </a:rPr>
                        <a:t>本项目可再生能源提供的生活用热水比例</a:t>
                      </a:r>
                      <a:r>
                        <a:rPr lang="en-US" altLang="zh-CN" sz="1400">
                          <a:effectLst/>
                        </a:rPr>
                        <a:t>R</a:t>
                      </a:r>
                      <a:r>
                        <a:rPr lang="en-US" altLang="zh-CN" sz="1400" baseline="-25000">
                          <a:effectLst/>
                        </a:rPr>
                        <a:t>hw</a:t>
                      </a:r>
                      <a:r>
                        <a:rPr lang="zh-CN" altLang="en-US" sz="1400">
                          <a:effectLst/>
                        </a:rPr>
                        <a:t>（</a:t>
                      </a:r>
                      <a:r>
                        <a:rPr lang="en-US" altLang="zh-CN" sz="1400">
                          <a:effectLst/>
                        </a:rPr>
                        <a:t>%</a:t>
                      </a:r>
                      <a:r>
                        <a:rPr lang="zh-CN" altLang="en-US" sz="1400">
                          <a:effectLst/>
                        </a:rPr>
                        <a:t>）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400">
                          <a:effectLst/>
                        </a:rPr>
                        <a:t>项目</a:t>
                      </a:r>
                      <a:endParaRPr lang="zh-CN" altLang="en-US" sz="1400">
                        <a:effectLst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400">
                          <a:effectLst/>
                        </a:rPr>
                        <a:t>得分</a:t>
                      </a:r>
                      <a:endParaRPr lang="zh-CN" altLang="en-US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anchor="ctr"/>
                </a:tc>
              </a:tr>
              <a:tr h="678148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400" dirty="0">
                          <a:effectLst/>
                        </a:rPr>
                        <a:t>由可再生能源提供的生活用热水比例</a:t>
                      </a:r>
                      <a:r>
                        <a:rPr lang="en-US" altLang="zh-CN" sz="1400" dirty="0" err="1">
                          <a:effectLst/>
                        </a:rPr>
                        <a:t>R</a:t>
                      </a:r>
                      <a:r>
                        <a:rPr lang="en-US" altLang="zh-CN" sz="1400" baseline="-25000" dirty="0" err="1">
                          <a:effectLst/>
                        </a:rPr>
                        <a:t>hw</a:t>
                      </a:r>
                      <a:endParaRPr lang="zh-CN" altLang="en-US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20%≤R</a:t>
                      </a:r>
                      <a:r>
                        <a:rPr lang="en-US" sz="1400" baseline="-25000" dirty="0">
                          <a:effectLst/>
                        </a:rPr>
                        <a:t>hw</a:t>
                      </a:r>
                      <a:r>
                        <a:rPr lang="en-US" sz="1400" dirty="0">
                          <a:effectLst/>
                        </a:rPr>
                        <a:t>＜35%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400">
                          <a:effectLst/>
                        </a:rPr>
                        <a:t>2</a:t>
                      </a:r>
                      <a:endParaRPr lang="en-US" alt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anchor="ctr"/>
                </a:tc>
                <a:tc rowSpan="5">
                  <a:txBody>
                    <a:bodyPr/>
                    <a:lstStyle/>
                    <a:p>
                      <a:pPr marL="0" marR="0" indent="0" algn="ctr" eaLnBrk="0">
                        <a:buNone/>
                      </a:pPr>
                      <a:r>
                        <a:rPr lang="zh-CN" altLang="en-US" sz="1400">
                          <a:effectLst/>
                        </a:rPr>
                        <a:t>≥</a:t>
                      </a:r>
                      <a:r>
                        <a:rPr lang="en-US" altLang="zh-CN" sz="1400">
                          <a:effectLst/>
                        </a:rPr>
                        <a:t>100%</a:t>
                      </a:r>
                      <a:endParaRPr lang="en-US" alt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anchor="ctr"/>
                </a:tc>
                <a:tc rowSpan="5">
                  <a:txBody>
                    <a:bodyPr/>
                    <a:lstStyle/>
                    <a:p>
                      <a:pPr marL="0" marR="0" indent="0" algn="ctr" eaLnBrk="0">
                        <a:buNone/>
                      </a:pPr>
                      <a:r>
                        <a:rPr lang="en-US" altLang="zh-CN" sz="1400">
                          <a:effectLst/>
                        </a:rPr>
                        <a:t>10</a:t>
                      </a:r>
                      <a:endParaRPr lang="en-US" alt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anchor="ctr"/>
                </a:tc>
              </a:tr>
              <a:tr h="678148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35%≤R</a:t>
                      </a:r>
                      <a:r>
                        <a:rPr lang="en-US" sz="1400" baseline="-25000" dirty="0">
                          <a:effectLst/>
                        </a:rPr>
                        <a:t>hw</a:t>
                      </a:r>
                      <a:r>
                        <a:rPr lang="en-US" sz="1400" dirty="0">
                          <a:effectLst/>
                        </a:rPr>
                        <a:t>＜50%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400" dirty="0">
                          <a:effectLst/>
                        </a:rPr>
                        <a:t>4</a:t>
                      </a:r>
                      <a:endParaRPr lang="en-US" altLang="zh-CN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anchor="ctr"/>
                </a:tc>
                <a:tc vMerge="1">
                  <a:tcPr/>
                </a:tc>
                <a:tc vMerge="1">
                  <a:tcPr/>
                </a:tc>
              </a:tr>
              <a:tr h="678148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50%≤R</a:t>
                      </a:r>
                      <a:r>
                        <a:rPr lang="en-US" sz="1400" baseline="-25000" dirty="0">
                          <a:effectLst/>
                        </a:rPr>
                        <a:t>hw</a:t>
                      </a:r>
                      <a:r>
                        <a:rPr lang="en-US" sz="1400" dirty="0">
                          <a:effectLst/>
                        </a:rPr>
                        <a:t>＜65%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400" dirty="0">
                          <a:effectLst/>
                        </a:rPr>
                        <a:t>6</a:t>
                      </a:r>
                      <a:endParaRPr lang="en-US" altLang="zh-CN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anchor="ctr"/>
                </a:tc>
                <a:tc vMerge="1">
                  <a:tcPr/>
                </a:tc>
                <a:tc vMerge="1">
                  <a:tcPr/>
                </a:tc>
              </a:tr>
              <a:tr h="678148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65%≤R</a:t>
                      </a:r>
                      <a:r>
                        <a:rPr lang="en-US" sz="1400" baseline="-25000">
                          <a:effectLst/>
                        </a:rPr>
                        <a:t>hw</a:t>
                      </a:r>
                      <a:r>
                        <a:rPr lang="en-US" sz="1400">
                          <a:effectLst/>
                        </a:rPr>
                        <a:t>＜80%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400" dirty="0">
                          <a:effectLst/>
                        </a:rPr>
                        <a:t>8</a:t>
                      </a:r>
                      <a:endParaRPr lang="en-US" altLang="zh-CN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anchor="ctr"/>
                </a:tc>
                <a:tc vMerge="1">
                  <a:tcPr/>
                </a:tc>
                <a:tc vMerge="1">
                  <a:tcPr/>
                </a:tc>
              </a:tr>
              <a:tr h="379286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R</a:t>
                      </a:r>
                      <a:r>
                        <a:rPr lang="en-US" sz="1400" baseline="-25000">
                          <a:effectLst/>
                        </a:rPr>
                        <a:t>hw</a:t>
                      </a:r>
                      <a:r>
                        <a:rPr lang="en-US" sz="1400">
                          <a:effectLst/>
                        </a:rPr>
                        <a:t>≥80%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400" dirty="0">
                          <a:effectLst/>
                        </a:rPr>
                        <a:t>10</a:t>
                      </a:r>
                      <a:endParaRPr lang="en-US" altLang="zh-CN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anchor="ctr"/>
                </a:tc>
                <a:tc vMerge="1">
                  <a:tcPr/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08400" y="1734967"/>
            <a:ext cx="10969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本项目依据《绿色建筑评价标准》</a:t>
            </a:r>
            <a:r>
              <a:rPr kumimoji="0" lang="zh-CN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GB/T 50378-2019</a:t>
            </a:r>
            <a:r>
              <a:rPr kumimoji="0" lang="zh-CN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kumimoji="0" lang="zh-CN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7.2.9</a:t>
            </a:r>
            <a:r>
              <a:rPr kumimoji="0" lang="zh-CN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条要求对可再生能源提供的生活用热水比例</a:t>
            </a:r>
            <a:r>
              <a:rPr kumimoji="0" lang="zh-CN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kumimoji="0" lang="zh-CN" altLang="zh-CN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hw</a:t>
            </a:r>
            <a:r>
              <a:rPr kumimoji="0" lang="zh-CN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进行计算，项目得分情况如下：</a:t>
            </a:r>
            <a:endParaRPr kumimoji="0" lang="zh-CN" altLang="zh-C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24580" y="331540"/>
            <a:ext cx="10969200" cy="705600"/>
          </a:xfrm>
        </p:spPr>
        <p:txBody>
          <a:bodyPr/>
          <a:p>
            <a:r>
              <a:rPr lang="zh-CN" altLang="en-US" b="1"/>
              <a:t>声环境分析</a:t>
            </a:r>
            <a:endParaRPr lang="zh-CN" altLang="en-US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63745" y="7157720"/>
            <a:ext cx="6762750" cy="448945"/>
          </a:xfrm>
        </p:spPr>
        <p:txBody>
          <a:bodyPr/>
          <a:p>
            <a:pPr marL="0" indent="0">
              <a:buNone/>
            </a:pP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11810" y="1504950"/>
            <a:ext cx="3392805" cy="2814955"/>
          </a:xfrm>
          <a:prstGeom prst="rect">
            <a:avLst/>
          </a:prstGeom>
        </p:spPr>
        <p:txBody>
          <a:bodyPr wrap="square">
            <a:noAutofit/>
          </a:bodyPr>
          <a:p>
            <a:pPr defTabSz="266700" eaLnBrk="0">
              <a:spcAft>
                <a:spcPts val="300"/>
              </a:spcAft>
              <a:tabLst>
                <a:tab pos="274320" algn="l"/>
              </a:tabLst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声学分区标注图</a:t>
            </a:r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266700" eaLnBrk="0">
              <a:spcAft>
                <a:spcPts val="300"/>
              </a:spcAft>
              <a:tabLst>
                <a:tab pos="274320" algn="l"/>
              </a:tabLs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红色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产生噪声区域 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   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266700" eaLnBrk="0">
              <a:spcAft>
                <a:spcPts val="300"/>
              </a:spcAft>
              <a:tabLst>
                <a:tab pos="274320" algn="l"/>
              </a:tabLs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黄色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混合区域，如开放办公室、会议区等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defTabSz="266700" eaLnBrk="0">
              <a:spcAft>
                <a:spcPts val="300"/>
              </a:spcAft>
              <a:tabLst>
                <a:tab pos="274320" algn="l"/>
              </a:tabLs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蓝色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交通区域，如大堂、走廊等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defTabSz="266700" eaLnBrk="0">
              <a:spcAft>
                <a:spcPts val="300"/>
              </a:spcAft>
              <a:tabLst>
                <a:tab pos="274320" algn="l"/>
              </a:tabLs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绿色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噪声敏感区域，如卧室、病房等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266700" eaLnBrk="0">
              <a:spcAft>
                <a:spcPts val="300"/>
              </a:spcAft>
              <a:tabLst>
                <a:tab pos="274320" algn="l"/>
              </a:tabLst>
            </a:pPr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405130" y="1908652"/>
            <a:ext cx="106997" cy="99377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389890" y="2305844"/>
            <a:ext cx="122237" cy="106997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397510" y="2752566"/>
            <a:ext cx="114617" cy="106997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6"/>
          <a:stretch>
            <a:fillRect/>
          </a:stretch>
        </p:blipFill>
        <p:spPr>
          <a:xfrm>
            <a:off x="397510" y="3288823"/>
            <a:ext cx="114617" cy="99377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7"/>
          <a:stretch>
            <a:fillRect/>
          </a:stretch>
        </p:blipFill>
        <p:spPr>
          <a:xfrm>
            <a:off x="2484120" y="279876"/>
            <a:ext cx="6408737" cy="333025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77005" y="2215038"/>
            <a:ext cx="5080000" cy="1229995"/>
          </a:xfrm>
          <a:prstGeom prst="rect">
            <a:avLst/>
          </a:prstGeom>
        </p:spPr>
        <p:txBody>
          <a:bodyPr>
            <a:spAutoFit/>
          </a:bodyPr>
          <a:p>
            <a:endParaRPr lang="en-US" altLang="zh-CN" sz="2600"/>
          </a:p>
          <a:p>
            <a:pPr indent="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】层平面图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6985" y="3470275"/>
            <a:ext cx="6716395" cy="3490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-21474825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45845" y="3609975"/>
            <a:ext cx="6177915" cy="3210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3906520" y="6359843"/>
            <a:ext cx="5080000" cy="460375"/>
          </a:xfrm>
          <a:prstGeom prst="rect">
            <a:avLst/>
          </a:prstGeom>
        </p:spPr>
        <p:txBody>
          <a:bodyPr>
            <a:spAutoFit/>
          </a:bodyPr>
          <a:p>
            <a:pPr indent="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】层平面图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-111125" y="6359843"/>
            <a:ext cx="5080000" cy="460375"/>
          </a:xfrm>
          <a:prstGeom prst="rect">
            <a:avLst/>
          </a:prstGeom>
        </p:spPr>
        <p:txBody>
          <a:bodyPr>
            <a:spAutoFit/>
          </a:bodyPr>
          <a:p>
            <a:pPr indent="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】层平面图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944485" y="3321685"/>
            <a:ext cx="4039235" cy="1350645"/>
          </a:xfrm>
          <a:prstGeom prst="rect">
            <a:avLst/>
          </a:prstGeom>
        </p:spPr>
        <p:txBody>
          <a:bodyPr wrap="square">
            <a:noAutofit/>
          </a:bodyPr>
          <a:p>
            <a:pPr defTabSz="266700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0525" y="3243580"/>
            <a:ext cx="4119245" cy="3696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0525" y="0"/>
            <a:ext cx="4119245" cy="36976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上位规划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SWOT分析"/>
          <p:cNvPicPr>
            <a:picLocks noChangeAspect="1"/>
          </p:cNvPicPr>
          <p:nvPr/>
        </p:nvPicPr>
        <p:blipFill>
          <a:blip r:embed="rId1"/>
          <a:srcRect t="25823" r="5536" b="35174"/>
          <a:stretch>
            <a:fillRect/>
          </a:stretch>
        </p:blipFill>
        <p:spPr>
          <a:xfrm>
            <a:off x="337503" y="1850390"/>
            <a:ext cx="11516995" cy="24841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6410" y="875030"/>
            <a:ext cx="256413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800">
                <a:solidFill>
                  <a:schemeClr val="accent4"/>
                </a:solidFill>
                <a:effectLst/>
              </a:rPr>
              <a:t>S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TRENGTH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97225" y="848360"/>
            <a:ext cx="256413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800">
                <a:solidFill>
                  <a:schemeClr val="accent4"/>
                </a:solidFill>
                <a:effectLst/>
              </a:rPr>
              <a:t>W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EAKNESS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28690" y="848360"/>
            <a:ext cx="265874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800">
                <a:solidFill>
                  <a:schemeClr val="accent4"/>
                </a:solidFill>
                <a:effectLst/>
              </a:rPr>
              <a:t>O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PPORTUNITY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96680" y="848360"/>
            <a:ext cx="256413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800">
                <a:solidFill>
                  <a:schemeClr val="accent4"/>
                </a:solidFill>
                <a:effectLst/>
              </a:rPr>
              <a:t>T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TRENGTH</a:t>
            </a:r>
            <a:endParaRPr lang="en-US" altLang="zh-CN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6410" y="4506595"/>
            <a:ext cx="266700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地理位置与流量优势：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位于社区主入口对面，拥有极佳的可达性和可视性，方便居民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步行到达</a:t>
            </a: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endParaRPr lang="en-US" altLang="zh-CN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02000" y="4507865"/>
            <a:ext cx="254000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功能冲突的潜在风险：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文化活动产生的噪音、灯光及人流可能会对紧邻的社区居民造成一定干扰，需要在隔音降噪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43625" y="4479925"/>
            <a:ext cx="2643505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城市文化名片的打造：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有机会成为正式正定文化形象的窗口项目，为周围社区中心打造活动区域，获得政策与资源支持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936355" y="4479925"/>
            <a:ext cx="262445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同质化竞争的可能：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正定成为文化名城项目，若缺乏鲜明特色和精准定位，容易淹没在众多文化场所中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6" grpId="1"/>
      <p:bldP spid="7" grpId="1"/>
      <p:bldP spid="8" grpId="1"/>
      <p:bldP spid="9" grpId="1"/>
      <p:bldP spid="11" grpId="0"/>
      <p:bldP spid="12" grpId="0"/>
      <p:bldP spid="13" grpId="0"/>
      <p:bldP spid="14" grpId="0"/>
      <p:bldP spid="11" grpId="1"/>
      <p:bldP spid="12" grpId="1"/>
      <p:bldP spid="13" grpId="1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4468495" y="3983990"/>
            <a:ext cx="1325880" cy="45212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5794375" y="4428490"/>
            <a:ext cx="5262245" cy="762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6238875" y="832485"/>
            <a:ext cx="15875" cy="52705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5611495" y="6095365"/>
            <a:ext cx="627380" cy="7461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492240" y="3983990"/>
            <a:ext cx="1444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和谐路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88100" y="1741170"/>
            <a:ext cx="4210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园博园大街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260975" y="3515360"/>
            <a:ext cx="1270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latin typeface="黑体" panose="02010609060101010101" charset="-122"/>
                <a:ea typeface="黑体" panose="02010609060101010101" charset="-122"/>
              </a:rPr>
              <a:t>临河景观价值高</a:t>
            </a:r>
            <a:endParaRPr lang="zh-CN" altLang="en-US" sz="1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77155" y="4571365"/>
            <a:ext cx="15309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latin typeface="黑体" panose="02010609060101010101" charset="-122"/>
                <a:ea typeface="黑体" panose="02010609060101010101" charset="-122"/>
              </a:rPr>
              <a:t>居住区景观价值低</a:t>
            </a:r>
            <a:endParaRPr lang="zh-CN" altLang="en-US" sz="1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07585" y="3775710"/>
            <a:ext cx="367030" cy="13258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1200" b="1">
                <a:latin typeface="黑体" panose="02010609060101010101" charset="-122"/>
                <a:ea typeface="黑体" panose="02010609060101010101" charset="-122"/>
              </a:rPr>
              <a:t>景观价值较高</a:t>
            </a:r>
            <a:endParaRPr lang="zh-CN" altLang="en-US" sz="1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81445" y="3633470"/>
            <a:ext cx="551815" cy="13258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1200" b="1">
                <a:latin typeface="黑体" panose="02010609060101010101" charset="-122"/>
                <a:ea typeface="黑体" panose="02010609060101010101" charset="-122"/>
              </a:rPr>
              <a:t>与园博园临街相望</a:t>
            </a:r>
            <a:r>
              <a:rPr lang="en-US" altLang="zh-CN" sz="1200" b="1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1200" b="1">
                <a:latin typeface="黑体" panose="02010609060101010101" charset="-122"/>
                <a:ea typeface="黑体" panose="02010609060101010101" charset="-122"/>
              </a:rPr>
              <a:t>景观价值高</a:t>
            </a:r>
            <a:endParaRPr lang="zh-CN" altLang="en-US" sz="1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21220" y="1828800"/>
            <a:ext cx="367030" cy="13258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1200" b="1">
                <a:latin typeface="黑体" panose="02010609060101010101" charset="-122"/>
                <a:ea typeface="黑体" panose="02010609060101010101" charset="-122"/>
              </a:rPr>
              <a:t>园博园</a:t>
            </a:r>
            <a:r>
              <a:rPr lang="zh-CN" altLang="en-US" sz="1200" b="1">
                <a:latin typeface="黑体" panose="02010609060101010101" charset="-122"/>
                <a:ea typeface="黑体" panose="02010609060101010101" charset="-122"/>
              </a:rPr>
              <a:t>景观轴</a:t>
            </a:r>
            <a:endParaRPr lang="zh-CN" altLang="en-US" sz="1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585075" y="3967480"/>
            <a:ext cx="1270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latin typeface="黑体" panose="02010609060101010101" charset="-122"/>
                <a:ea typeface="黑体" panose="02010609060101010101" charset="-122"/>
              </a:rPr>
              <a:t>河道景观轴</a:t>
            </a:r>
            <a:endParaRPr lang="zh-CN" altLang="en-US" sz="1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378325" y="2660015"/>
            <a:ext cx="3135630" cy="3111500"/>
          </a:xfrm>
          <a:prstGeom prst="ellips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3688715" y="4008755"/>
            <a:ext cx="6477000" cy="7620"/>
          </a:xfrm>
          <a:prstGeom prst="straightConnector1">
            <a:avLst/>
          </a:prstGeom>
          <a:ln w="76200" cap="flat" cmpd="sng" algn="ctr">
            <a:solidFill>
              <a:schemeClr val="accent4"/>
            </a:solidFill>
            <a:prstDash val="dash"/>
            <a:miter lim="800000"/>
            <a:headEnd type="arrow" w="med" len="med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7205980" y="1451610"/>
            <a:ext cx="47625" cy="2571750"/>
          </a:xfrm>
          <a:prstGeom prst="straightConnector1">
            <a:avLst/>
          </a:prstGeom>
          <a:ln w="76200" cap="flat" cmpd="sng" algn="ctr">
            <a:solidFill>
              <a:schemeClr val="accent4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  <p:bldP spid="15" grpId="0" bldLvl="0" animBg="1"/>
      <p:bldP spid="15" grpId="1" animBg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l="15818" t="6367" r="12500" b="5430"/>
          <a:stretch>
            <a:fillRect/>
          </a:stretch>
        </p:blipFill>
        <p:spPr>
          <a:xfrm>
            <a:off x="0" y="0"/>
            <a:ext cx="12192000" cy="688721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4251960" y="3152775"/>
            <a:ext cx="844550" cy="16573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 rot="780000">
            <a:off x="4293870" y="2932430"/>
            <a:ext cx="640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30m</a:t>
            </a:r>
            <a:endParaRPr lang="en-US" altLang="zh-CN"/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3688080" y="3145155"/>
            <a:ext cx="554355" cy="137985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 rot="17340000">
            <a:off x="3602990" y="3218815"/>
            <a:ext cx="735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70m</a:t>
            </a:r>
            <a:endParaRPr lang="en-US" altLang="zh-CN"/>
          </a:p>
        </p:txBody>
      </p:sp>
      <p:cxnSp>
        <p:nvCxnSpPr>
          <p:cNvPr id="11" name="曲线连接符 10"/>
          <p:cNvCxnSpPr/>
          <p:nvPr/>
        </p:nvCxnSpPr>
        <p:spPr>
          <a:xfrm rot="16200000">
            <a:off x="5410200" y="2978785"/>
            <a:ext cx="476885" cy="448310"/>
          </a:xfrm>
          <a:prstGeom prst="curvedConnector3">
            <a:avLst>
              <a:gd name="adj1" fmla="val 50000"/>
            </a:avLst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曲线连接符 12"/>
          <p:cNvCxnSpPr/>
          <p:nvPr/>
        </p:nvCxnSpPr>
        <p:spPr>
          <a:xfrm rot="5400000" flipV="1">
            <a:off x="3881755" y="4065905"/>
            <a:ext cx="426720" cy="178435"/>
          </a:xfrm>
          <a:prstGeom prst="curvedConnector3">
            <a:avLst>
              <a:gd name="adj1" fmla="val 5007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930650" y="3907155"/>
            <a:ext cx="196215" cy="520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5558790" y="2705100"/>
            <a:ext cx="804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15m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3930650" y="4302760"/>
            <a:ext cx="804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20m</a:t>
            </a:r>
            <a:endParaRPr lang="en-US" altLang="zh-CN"/>
          </a:p>
        </p:txBody>
      </p:sp>
      <p:cxnSp>
        <p:nvCxnSpPr>
          <p:cNvPr id="18" name="直接连接符 17"/>
          <p:cNvCxnSpPr/>
          <p:nvPr/>
        </p:nvCxnSpPr>
        <p:spPr>
          <a:xfrm flipH="1">
            <a:off x="5414010" y="3389630"/>
            <a:ext cx="29210" cy="92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6" grpId="0"/>
      <p:bldP spid="16" grpId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场地分析"/>
          <p:cNvPicPr>
            <a:picLocks noChangeAspect="1"/>
          </p:cNvPicPr>
          <p:nvPr/>
        </p:nvPicPr>
        <p:blipFill>
          <a:blip r:embed="rId1"/>
          <a:srcRect l="15911" r="53453" b="52243"/>
          <a:stretch>
            <a:fillRect/>
          </a:stretch>
        </p:blipFill>
        <p:spPr>
          <a:xfrm>
            <a:off x="1939925" y="244475"/>
            <a:ext cx="7926070" cy="64547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36930" y="244475"/>
            <a:ext cx="3659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消防环道设计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836930" y="244475"/>
            <a:ext cx="3659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广场庭院布置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 descr="场地分析"/>
          <p:cNvPicPr>
            <a:picLocks noChangeAspect="1"/>
          </p:cNvPicPr>
          <p:nvPr/>
        </p:nvPicPr>
        <p:blipFill>
          <a:blip r:embed="rId1"/>
          <a:srcRect l="47005" t="3091" r="22724" b="52428"/>
          <a:stretch>
            <a:fillRect/>
          </a:stretch>
        </p:blipFill>
        <p:spPr>
          <a:xfrm>
            <a:off x="2244090" y="813435"/>
            <a:ext cx="7786370" cy="59772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TABLE_ENDDRAG_ORIGIN_RECT" val="430*436"/>
  <p:tag name="TABLE_ENDDRAG_RECT" val="0*103*430*436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TABLE_ENDDRAG_ORIGIN_RECT" val="477*77"/>
  <p:tag name="TABLE_ENDDRAG_RECT" val="53*209*477*77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P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874CB"/>
    </a:accent1>
    <a:accent2>
      <a:srgbClr val="EE822F"/>
    </a:accent2>
    <a:accent3>
      <a:srgbClr val="F2BA02"/>
    </a:accent3>
    <a:accent4>
      <a:srgbClr val="75BD42"/>
    </a:accent4>
    <a:accent5>
      <a:srgbClr val="30C0B4"/>
    </a:accent5>
    <a:accent6>
      <a:srgbClr val="E54C5E"/>
    </a:accent6>
    <a:hlink>
      <a:srgbClr val="0026E5"/>
    </a:hlink>
    <a:folHlink>
      <a:srgbClr val="7E1FA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2923</Words>
  <Application>WPS 演示</Application>
  <PresentationFormat>宽屏</PresentationFormat>
  <Paragraphs>745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Times New Roman</vt:lpstr>
      <vt:lpstr>仿宋</vt:lpstr>
      <vt:lpstr>Times New Roman</vt:lpstr>
      <vt:lpstr>等线</vt:lpstr>
      <vt:lpstr>微软雅黑</vt:lpstr>
      <vt:lpstr>等线 Light</vt:lpstr>
      <vt:lpstr>Arial Unicode MS</vt:lpstr>
      <vt:lpstr>Calibri</vt:lpstr>
      <vt:lpstr>黑体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建筑概况 </vt:lpstr>
      <vt:lpstr>综合可再生利用率</vt:lpstr>
      <vt:lpstr>建筑碳排放</vt:lpstr>
      <vt:lpstr>超低能耗建筑计算</vt:lpstr>
      <vt:lpstr>室内气流组织分析</vt:lpstr>
      <vt:lpstr>污染物浓度</vt:lpstr>
      <vt:lpstr>室外风环境模拟分析</vt:lpstr>
      <vt:lpstr>建筑动态采光</vt:lpstr>
      <vt:lpstr>建筑内区采光</vt:lpstr>
      <vt:lpstr>可再生能源利用分析（太阳能热水）</vt:lpstr>
      <vt:lpstr>声环境分析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&amp;</cp:lastModifiedBy>
  <cp:revision>174</cp:revision>
  <dcterms:created xsi:type="dcterms:W3CDTF">2019-06-19T02:08:00Z</dcterms:created>
  <dcterms:modified xsi:type="dcterms:W3CDTF">2026-03-16T12:19:56Z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F9720EA133C042E894AA45A835B4FFB8_11</vt:lpwstr>
  </property>
</Properties>
</file>