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6"/>
  </p:notesMasterIdLst>
  <p:sldIdLst>
    <p:sldId id="295" r:id="rId3"/>
    <p:sldId id="260" r:id="rId4"/>
    <p:sldId id="296" r:id="rId5"/>
    <p:sldId id="297" r:id="rId6"/>
    <p:sldId id="315" r:id="rId7"/>
    <p:sldId id="271" r:id="rId8"/>
    <p:sldId id="292" r:id="rId9"/>
    <p:sldId id="264" r:id="rId10"/>
    <p:sldId id="316" r:id="rId11"/>
    <p:sldId id="265" r:id="rId12"/>
    <p:sldId id="317" r:id="rId13"/>
    <p:sldId id="300" r:id="rId14"/>
    <p:sldId id="298" r:id="rId15"/>
    <p:sldId id="299" r:id="rId16"/>
    <p:sldId id="318" r:id="rId17"/>
    <p:sldId id="301" r:id="rId18"/>
    <p:sldId id="302" r:id="rId19"/>
    <p:sldId id="303" r:id="rId20"/>
    <p:sldId id="319" r:id="rId21"/>
    <p:sldId id="304" r:id="rId22"/>
    <p:sldId id="305" r:id="rId23"/>
    <p:sldId id="306" r:id="rId24"/>
    <p:sldId id="307" r:id="rId25"/>
    <p:sldId id="320" r:id="rId26"/>
    <p:sldId id="308" r:id="rId27"/>
    <p:sldId id="309" r:id="rId28"/>
    <p:sldId id="313" r:id="rId29"/>
    <p:sldId id="310" r:id="rId30"/>
    <p:sldId id="321" r:id="rId31"/>
    <p:sldId id="311" r:id="rId32"/>
    <p:sldId id="312" r:id="rId33"/>
    <p:sldId id="314" r:id="rId34"/>
    <p:sldId id="293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C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6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AD98F-46A3-44B3-A89B-AC7DB139954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1748A-A793-488F-9720-5F2D343BB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u"/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55374"/>
            <a:ext cx="12192000" cy="596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3640" y="2449973"/>
            <a:ext cx="10924720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银杏赋绿 </a:t>
            </a:r>
            <a:r>
              <a:rPr lang="en-US" altLang="zh-CN" sz="3200" b="1" dirty="0">
                <a:solidFill>
                  <a:schemeClr val="accent2"/>
                </a:solidFill>
                <a:latin typeface="+mj-ea"/>
                <a:ea typeface="+mj-ea"/>
              </a:rPr>
              <a:t>• </a:t>
            </a:r>
            <a:r>
              <a:rPr lang="zh-CN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匠技筑远</a:t>
            </a:r>
            <a:r>
              <a:rPr lang="en-US" altLang="zh-CN" sz="32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  <a:r>
              <a:rPr lang="zh-CN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面向未来的郑州市银杏路小学设计</a:t>
            </a:r>
            <a:endParaRPr lang="en-US" altLang="zh-CN" sz="32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pPr>
              <a:defRPr/>
            </a:pPr>
            <a:endParaRPr lang="en-US" altLang="zh-CN" sz="32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zh-CN" altLang="en-US" sz="4400" b="1" dirty="0">
                <a:solidFill>
                  <a:schemeClr val="accent2"/>
                </a:solidFill>
                <a:latin typeface="+mj-ea"/>
                <a:ea typeface="+mj-ea"/>
              </a:rPr>
              <a:t>方案详细介绍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8812"/>
          <a:stretch>
            <a:fillRect/>
          </a:stretch>
        </p:blipFill>
        <p:spPr>
          <a:xfrm>
            <a:off x="8488834" y="3659121"/>
            <a:ext cx="3197750" cy="26571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51058"/>
          <a:stretch>
            <a:fillRect/>
          </a:stretch>
        </p:blipFill>
        <p:spPr>
          <a:xfrm>
            <a:off x="8526934" y="787983"/>
            <a:ext cx="3266159" cy="28385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三、场地现状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92B07B-5021-480C-46B8-8190FB03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6" y="1061476"/>
            <a:ext cx="7967869" cy="29704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41B4A9-1EF0-CA38-F4A8-2726670E2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12" y="4031953"/>
            <a:ext cx="8018096" cy="235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B0FF-C8A3-5E47-F379-0B0CCF72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ED68F5EE-FE8C-62D7-F9B4-926D75CF0930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377630-2A0E-C8ED-E547-4233CF7F3AFD}"/>
              </a:ext>
            </a:extLst>
          </p:cNvPr>
          <p:cNvSpPr/>
          <p:nvPr/>
        </p:nvSpPr>
        <p:spPr>
          <a:xfrm>
            <a:off x="4587321" y="2584595"/>
            <a:ext cx="3262432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项目设计策略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0AB4B9-B0BC-CC3A-2445-1C3103CC3930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375E751F-B5D4-4D1A-2DBD-43FE2BD1DDE3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D3ECBD5E-CE94-713F-4D48-D38178FA580A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04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EDF818D-B515-7987-A0C7-DF5F17C1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主次入口的确定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7351" t="7267"/>
          <a:stretch>
            <a:fillRect/>
          </a:stretch>
        </p:blipFill>
        <p:spPr>
          <a:xfrm>
            <a:off x="1503722" y="1283338"/>
            <a:ext cx="6165851" cy="4699710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3783373" y="2394589"/>
            <a:ext cx="1816100" cy="2863850"/>
          </a:xfrm>
          <a:custGeom>
            <a:avLst/>
            <a:gdLst>
              <a:gd name="connsiteX0" fmla="*/ 0 w 1816100"/>
              <a:gd name="connsiteY0" fmla="*/ 0 h 2863850"/>
              <a:gd name="connsiteX1" fmla="*/ 1816100 w 1816100"/>
              <a:gd name="connsiteY1" fmla="*/ 0 h 2863850"/>
              <a:gd name="connsiteX2" fmla="*/ 1816100 w 1816100"/>
              <a:gd name="connsiteY2" fmla="*/ 2540000 h 2863850"/>
              <a:gd name="connsiteX3" fmla="*/ 1473200 w 1816100"/>
              <a:gd name="connsiteY3" fmla="*/ 2863850 h 2863850"/>
              <a:gd name="connsiteX4" fmla="*/ 12700 w 1816100"/>
              <a:gd name="connsiteY4" fmla="*/ 2863850 h 2863850"/>
              <a:gd name="connsiteX5" fmla="*/ 0 w 1816100"/>
              <a:gd name="connsiteY5" fmla="*/ 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6100" h="2863850">
                <a:moveTo>
                  <a:pt x="0" y="0"/>
                </a:moveTo>
                <a:lnTo>
                  <a:pt x="1816100" y="0"/>
                </a:lnTo>
                <a:lnTo>
                  <a:pt x="1816100" y="2540000"/>
                </a:lnTo>
                <a:lnTo>
                  <a:pt x="1473200" y="2863850"/>
                </a:lnTo>
                <a:lnTo>
                  <a:pt x="12700" y="2863850"/>
                </a:lnTo>
                <a:cubicBezTo>
                  <a:pt x="14817" y="1915583"/>
                  <a:pt x="16933" y="967317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箭头: 右 5"/>
          <p:cNvSpPr/>
          <p:nvPr/>
        </p:nvSpPr>
        <p:spPr>
          <a:xfrm rot="10800000">
            <a:off x="5672497" y="3581869"/>
            <a:ext cx="641350" cy="27305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右 6"/>
          <p:cNvSpPr/>
          <p:nvPr/>
        </p:nvSpPr>
        <p:spPr>
          <a:xfrm rot="16200000">
            <a:off x="3985675" y="5481396"/>
            <a:ext cx="525670" cy="241300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65986" y="360743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SITE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箭头: 右 9"/>
          <p:cNvSpPr/>
          <p:nvPr/>
        </p:nvSpPr>
        <p:spPr>
          <a:xfrm rot="13331236">
            <a:off x="5476709" y="5085509"/>
            <a:ext cx="391577" cy="6752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468404" y="3518339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</a:rPr>
              <a:t>主入口</a:t>
            </a:r>
          </a:p>
        </p:txBody>
      </p:sp>
      <p:sp>
        <p:nvSpPr>
          <p:cNvPr id="11" name="矩形 10"/>
          <p:cNvSpPr/>
          <p:nvPr/>
        </p:nvSpPr>
        <p:spPr>
          <a:xfrm>
            <a:off x="3771456" y="602371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</a:rPr>
              <a:t>次入口</a:t>
            </a:r>
          </a:p>
        </p:txBody>
      </p:sp>
      <p:sp>
        <p:nvSpPr>
          <p:cNvPr id="12" name="矩形 11"/>
          <p:cNvSpPr/>
          <p:nvPr/>
        </p:nvSpPr>
        <p:spPr>
          <a:xfrm>
            <a:off x="8158003" y="1807505"/>
            <a:ext cx="3477583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本小学建筑基地主次入口以规避交叉口风险、功能分区适配为核心原则进行布局</a:t>
            </a:r>
          </a:p>
        </p:txBody>
      </p:sp>
      <p:sp>
        <p:nvSpPr>
          <p:cNvPr id="13" name="矩形 12"/>
          <p:cNvSpPr/>
          <p:nvPr/>
        </p:nvSpPr>
        <p:spPr>
          <a:xfrm>
            <a:off x="4006797" y="4542792"/>
            <a:ext cx="1049074" cy="36933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602077" y="3195224"/>
            <a:ext cx="826516" cy="129064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194874" y="4586525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办公区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691423" y="3741416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教学区</a:t>
            </a:r>
          </a:p>
        </p:txBody>
      </p:sp>
      <p:sp>
        <p:nvSpPr>
          <p:cNvPr id="17" name="矩形 16"/>
          <p:cNvSpPr/>
          <p:nvPr/>
        </p:nvSpPr>
        <p:spPr>
          <a:xfrm>
            <a:off x="8158003" y="2561323"/>
            <a:ext cx="3477583" cy="136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主入口（学生上学入口）设于基地东侧银杏路，远离南侧白桦街交叉口，避免上下学高峰人流与交叉口车流冲突，同时向内衔接核心教学区，保障学生通行安全与效率</a:t>
            </a:r>
          </a:p>
        </p:txBody>
      </p:sp>
      <p:sp>
        <p:nvSpPr>
          <p:cNvPr id="18" name="矩形 17"/>
          <p:cNvSpPr/>
          <p:nvPr/>
        </p:nvSpPr>
        <p:spPr>
          <a:xfrm>
            <a:off x="8158002" y="4090738"/>
            <a:ext cx="3477583" cy="136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次入口（教师及后勤入口）设于基地南侧白桦街，与交叉口保持安全距离，避开学生主通行流线，向内邻近办公与后勤功能区，实现人车分流、功能清晰的校园交通组织。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/>
      <p:bldP spid="11" grpId="0"/>
      <p:bldP spid="12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体块生成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785" t="8067" r="68237"/>
          <a:stretch>
            <a:fillRect/>
          </a:stretch>
        </p:blipFill>
        <p:spPr>
          <a:xfrm>
            <a:off x="1271905" y="3702337"/>
            <a:ext cx="2780277" cy="19553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5447" r="34586"/>
          <a:stretch>
            <a:fillRect/>
          </a:stretch>
        </p:blipFill>
        <p:spPr>
          <a:xfrm>
            <a:off x="4638680" y="1193583"/>
            <a:ext cx="2545031" cy="19549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70204"/>
          <a:stretch>
            <a:fillRect/>
          </a:stretch>
        </p:blipFill>
        <p:spPr>
          <a:xfrm>
            <a:off x="1254542" y="1309138"/>
            <a:ext cx="2593302" cy="18465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71266" r="371" b="7835"/>
          <a:stretch>
            <a:fillRect/>
          </a:stretch>
        </p:blipFill>
        <p:spPr>
          <a:xfrm>
            <a:off x="8203263" y="1193583"/>
            <a:ext cx="2393907" cy="1790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38259" r="32141"/>
          <a:stretch>
            <a:fillRect/>
          </a:stretch>
        </p:blipFill>
        <p:spPr>
          <a:xfrm>
            <a:off x="4878127" y="3492730"/>
            <a:ext cx="2638891" cy="21126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71378" t="988"/>
          <a:stretch>
            <a:fillRect/>
          </a:stretch>
        </p:blipFill>
        <p:spPr>
          <a:xfrm>
            <a:off x="8342964" y="3551785"/>
            <a:ext cx="2577131" cy="2112632"/>
          </a:xfrm>
          <a:prstGeom prst="rect">
            <a:avLst/>
          </a:prstGeom>
        </p:spPr>
      </p:pic>
      <p:sp>
        <p:nvSpPr>
          <p:cNvPr id="13" name="箭头: 右 12"/>
          <p:cNvSpPr/>
          <p:nvPr/>
        </p:nvSpPr>
        <p:spPr>
          <a:xfrm>
            <a:off x="3948223" y="2019311"/>
            <a:ext cx="559982" cy="349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/>
          <p:cNvSpPr/>
          <p:nvPr/>
        </p:nvSpPr>
        <p:spPr>
          <a:xfrm>
            <a:off x="7413496" y="2019311"/>
            <a:ext cx="559982" cy="349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/>
          <p:cNvSpPr/>
          <p:nvPr/>
        </p:nvSpPr>
        <p:spPr>
          <a:xfrm rot="5400000">
            <a:off x="10286358" y="3124244"/>
            <a:ext cx="559982" cy="349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右 15"/>
          <p:cNvSpPr/>
          <p:nvPr/>
        </p:nvSpPr>
        <p:spPr>
          <a:xfrm rot="10800000">
            <a:off x="7643281" y="4404488"/>
            <a:ext cx="559982" cy="349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/>
          <p:cNvSpPr/>
          <p:nvPr/>
        </p:nvSpPr>
        <p:spPr>
          <a:xfrm rot="10800000">
            <a:off x="4078698" y="4433348"/>
            <a:ext cx="559982" cy="349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25650" y="3135458"/>
            <a:ext cx="2361895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体块生成，为增加采光使用“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T+E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”形体块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86825" y="3135458"/>
            <a:ext cx="236189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顺应地形，更改体块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26742" y="3142676"/>
            <a:ext cx="236189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多次尝试体块构成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092450" y="5582910"/>
            <a:ext cx="236189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大致体块确定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411464" y="5582910"/>
            <a:ext cx="236189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推敲大体块连接处做法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818457" y="5605362"/>
            <a:ext cx="236189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细化细节，确定方案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3" grpId="0"/>
      <p:bldP spid="4" grpId="0"/>
      <p:bldP spid="5" grpId="0"/>
      <p:bldP spid="8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建筑分区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81" y="1091462"/>
            <a:ext cx="8613969" cy="4675076"/>
          </a:xfrm>
          <a:prstGeom prst="rect">
            <a:avLst/>
          </a:prstGeom>
        </p:spPr>
      </p:pic>
      <p:sp>
        <p:nvSpPr>
          <p:cNvPr id="9" name="任意多边形: 形状 8"/>
          <p:cNvSpPr/>
          <p:nvPr/>
        </p:nvSpPr>
        <p:spPr>
          <a:xfrm>
            <a:off x="3152399" y="3639374"/>
            <a:ext cx="1967180" cy="1401971"/>
          </a:xfrm>
          <a:custGeom>
            <a:avLst/>
            <a:gdLst>
              <a:gd name="connsiteX0" fmla="*/ 864781 w 1736651"/>
              <a:gd name="connsiteY0" fmla="*/ 0 h 1268818"/>
              <a:gd name="connsiteX1" fmla="*/ 1353879 w 1736651"/>
              <a:gd name="connsiteY1" fmla="*/ 226827 h 1268818"/>
              <a:gd name="connsiteX2" fmla="*/ 850605 w 1736651"/>
              <a:gd name="connsiteY2" fmla="*/ 503274 h 1268818"/>
              <a:gd name="connsiteX3" fmla="*/ 1736651 w 1736651"/>
              <a:gd name="connsiteY3" fmla="*/ 1027814 h 1268818"/>
              <a:gd name="connsiteX4" fmla="*/ 1318437 w 1736651"/>
              <a:gd name="connsiteY4" fmla="*/ 1268818 h 1268818"/>
              <a:gd name="connsiteX5" fmla="*/ 0 w 1736651"/>
              <a:gd name="connsiteY5" fmla="*/ 574158 h 1268818"/>
              <a:gd name="connsiteX6" fmla="*/ 914400 w 1736651"/>
              <a:gd name="connsiteY6" fmla="*/ 14176 h 1268818"/>
              <a:gd name="connsiteX7" fmla="*/ 864781 w 1736651"/>
              <a:gd name="connsiteY7" fmla="*/ 0 h 1268818"/>
              <a:gd name="connsiteX0-1" fmla="*/ 935665 w 1736651"/>
              <a:gd name="connsiteY0-2" fmla="*/ 42531 h 1254642"/>
              <a:gd name="connsiteX1-3" fmla="*/ 1353879 w 1736651"/>
              <a:gd name="connsiteY1-4" fmla="*/ 212651 h 1254642"/>
              <a:gd name="connsiteX2-5" fmla="*/ 850605 w 1736651"/>
              <a:gd name="connsiteY2-6" fmla="*/ 489098 h 1254642"/>
              <a:gd name="connsiteX3-7" fmla="*/ 1736651 w 1736651"/>
              <a:gd name="connsiteY3-8" fmla="*/ 1013638 h 1254642"/>
              <a:gd name="connsiteX4-9" fmla="*/ 1318437 w 1736651"/>
              <a:gd name="connsiteY4-10" fmla="*/ 1254642 h 1254642"/>
              <a:gd name="connsiteX5-11" fmla="*/ 0 w 1736651"/>
              <a:gd name="connsiteY5-12" fmla="*/ 559982 h 1254642"/>
              <a:gd name="connsiteX6-13" fmla="*/ 914400 w 1736651"/>
              <a:gd name="connsiteY6-14" fmla="*/ 0 h 1254642"/>
              <a:gd name="connsiteX7-15" fmla="*/ 935665 w 1736651"/>
              <a:gd name="connsiteY7-16" fmla="*/ 42531 h 1254642"/>
              <a:gd name="connsiteX0-17" fmla="*/ 935665 w 1736651"/>
              <a:gd name="connsiteY0-18" fmla="*/ 10781 h 1222892"/>
              <a:gd name="connsiteX1-19" fmla="*/ 1353879 w 1736651"/>
              <a:gd name="connsiteY1-20" fmla="*/ 180901 h 1222892"/>
              <a:gd name="connsiteX2-21" fmla="*/ 850605 w 1736651"/>
              <a:gd name="connsiteY2-22" fmla="*/ 457348 h 1222892"/>
              <a:gd name="connsiteX3-23" fmla="*/ 1736651 w 1736651"/>
              <a:gd name="connsiteY3-24" fmla="*/ 981888 h 1222892"/>
              <a:gd name="connsiteX4-25" fmla="*/ 1318437 w 1736651"/>
              <a:gd name="connsiteY4-26" fmla="*/ 1222892 h 1222892"/>
              <a:gd name="connsiteX5-27" fmla="*/ 0 w 1736651"/>
              <a:gd name="connsiteY5-28" fmla="*/ 528232 h 1222892"/>
              <a:gd name="connsiteX6-29" fmla="*/ 977900 w 1736651"/>
              <a:gd name="connsiteY6-30" fmla="*/ 0 h 1222892"/>
              <a:gd name="connsiteX7-31" fmla="*/ 935665 w 1736651"/>
              <a:gd name="connsiteY7-32" fmla="*/ 10781 h 12228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736651" h="1222892">
                <a:moveTo>
                  <a:pt x="935665" y="10781"/>
                </a:moveTo>
                <a:lnTo>
                  <a:pt x="1353879" y="180901"/>
                </a:lnTo>
                <a:lnTo>
                  <a:pt x="850605" y="457348"/>
                </a:lnTo>
                <a:lnTo>
                  <a:pt x="1736651" y="981888"/>
                </a:lnTo>
                <a:lnTo>
                  <a:pt x="1318437" y="1222892"/>
                </a:lnTo>
                <a:lnTo>
                  <a:pt x="0" y="528232"/>
                </a:lnTo>
                <a:lnTo>
                  <a:pt x="977900" y="0"/>
                </a:lnTo>
                <a:lnTo>
                  <a:pt x="935665" y="10781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4686195" y="3639374"/>
            <a:ext cx="2704539" cy="1805412"/>
          </a:xfrm>
          <a:custGeom>
            <a:avLst/>
            <a:gdLst>
              <a:gd name="connsiteX0" fmla="*/ 0 w 2387600"/>
              <a:gd name="connsiteY0" fmla="*/ 1225550 h 1574800"/>
              <a:gd name="connsiteX1" fmla="*/ 400050 w 2387600"/>
              <a:gd name="connsiteY1" fmla="*/ 996950 h 1574800"/>
              <a:gd name="connsiteX2" fmla="*/ 381000 w 2387600"/>
              <a:gd name="connsiteY2" fmla="*/ 723900 h 1574800"/>
              <a:gd name="connsiteX3" fmla="*/ 1739900 w 2387600"/>
              <a:gd name="connsiteY3" fmla="*/ 0 h 1574800"/>
              <a:gd name="connsiteX4" fmla="*/ 2387600 w 2387600"/>
              <a:gd name="connsiteY4" fmla="*/ 349250 h 1574800"/>
              <a:gd name="connsiteX5" fmla="*/ 1263650 w 2387600"/>
              <a:gd name="connsiteY5" fmla="*/ 984250 h 1574800"/>
              <a:gd name="connsiteX6" fmla="*/ 1498600 w 2387600"/>
              <a:gd name="connsiteY6" fmla="*/ 1123950 h 1574800"/>
              <a:gd name="connsiteX7" fmla="*/ 692150 w 2387600"/>
              <a:gd name="connsiteY7" fmla="*/ 1574800 h 1574800"/>
              <a:gd name="connsiteX8" fmla="*/ 0 w 2387600"/>
              <a:gd name="connsiteY8" fmla="*/ 122555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1574800">
                <a:moveTo>
                  <a:pt x="0" y="1225550"/>
                </a:moveTo>
                <a:lnTo>
                  <a:pt x="400050" y="996950"/>
                </a:lnTo>
                <a:lnTo>
                  <a:pt x="381000" y="723900"/>
                </a:lnTo>
                <a:lnTo>
                  <a:pt x="1739900" y="0"/>
                </a:lnTo>
                <a:lnTo>
                  <a:pt x="2387600" y="349250"/>
                </a:lnTo>
                <a:lnTo>
                  <a:pt x="1263650" y="984250"/>
                </a:lnTo>
                <a:lnTo>
                  <a:pt x="1498600" y="1123950"/>
                </a:lnTo>
                <a:lnTo>
                  <a:pt x="692150" y="1574800"/>
                </a:lnTo>
                <a:lnTo>
                  <a:pt x="0" y="12255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6959597" y="3222326"/>
            <a:ext cx="1237183" cy="1113823"/>
          </a:xfrm>
          <a:custGeom>
            <a:avLst/>
            <a:gdLst>
              <a:gd name="connsiteX0" fmla="*/ 0 w 1092200"/>
              <a:gd name="connsiteY0" fmla="*/ 127000 h 971550"/>
              <a:gd name="connsiteX1" fmla="*/ 222250 w 1092200"/>
              <a:gd name="connsiteY1" fmla="*/ 0 h 971550"/>
              <a:gd name="connsiteX2" fmla="*/ 1092200 w 1092200"/>
              <a:gd name="connsiteY2" fmla="*/ 469900 h 971550"/>
              <a:gd name="connsiteX3" fmla="*/ 1092200 w 1092200"/>
              <a:gd name="connsiteY3" fmla="*/ 876300 h 971550"/>
              <a:gd name="connsiteX4" fmla="*/ 863600 w 1092200"/>
              <a:gd name="connsiteY4" fmla="*/ 971550 h 971550"/>
              <a:gd name="connsiteX5" fmla="*/ 6350 w 1092200"/>
              <a:gd name="connsiteY5" fmla="*/ 482600 h 971550"/>
              <a:gd name="connsiteX6" fmla="*/ 0 w 1092200"/>
              <a:gd name="connsiteY6" fmla="*/ 12700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2200" h="971550">
                <a:moveTo>
                  <a:pt x="0" y="127000"/>
                </a:moveTo>
                <a:lnTo>
                  <a:pt x="222250" y="0"/>
                </a:lnTo>
                <a:lnTo>
                  <a:pt x="1092200" y="469900"/>
                </a:lnTo>
                <a:lnTo>
                  <a:pt x="1092200" y="876300"/>
                </a:lnTo>
                <a:lnTo>
                  <a:pt x="863600" y="971550"/>
                </a:lnTo>
                <a:lnTo>
                  <a:pt x="6350" y="482600"/>
                </a:lnTo>
                <a:lnTo>
                  <a:pt x="0" y="127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>
            <a:off x="7493876" y="2985237"/>
            <a:ext cx="1704722" cy="1113823"/>
          </a:xfrm>
          <a:custGeom>
            <a:avLst/>
            <a:gdLst>
              <a:gd name="connsiteX0" fmla="*/ 0 w 1504950"/>
              <a:gd name="connsiteY0" fmla="*/ 254000 h 971550"/>
              <a:gd name="connsiteX1" fmla="*/ 463550 w 1504950"/>
              <a:gd name="connsiteY1" fmla="*/ 0 h 971550"/>
              <a:gd name="connsiteX2" fmla="*/ 1504950 w 1504950"/>
              <a:gd name="connsiteY2" fmla="*/ 571500 h 971550"/>
              <a:gd name="connsiteX3" fmla="*/ 844550 w 1504950"/>
              <a:gd name="connsiteY3" fmla="*/ 971550 h 971550"/>
              <a:gd name="connsiteX4" fmla="*/ 622300 w 1504950"/>
              <a:gd name="connsiteY4" fmla="*/ 863600 h 971550"/>
              <a:gd name="connsiteX5" fmla="*/ 628650 w 1504950"/>
              <a:gd name="connsiteY5" fmla="*/ 596900 h 971550"/>
              <a:gd name="connsiteX6" fmla="*/ 0 w 1504950"/>
              <a:gd name="connsiteY6" fmla="*/ 25400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4950" h="971550">
                <a:moveTo>
                  <a:pt x="0" y="254000"/>
                </a:moveTo>
                <a:lnTo>
                  <a:pt x="463550" y="0"/>
                </a:lnTo>
                <a:lnTo>
                  <a:pt x="1504950" y="571500"/>
                </a:lnTo>
                <a:lnTo>
                  <a:pt x="844550" y="971550"/>
                </a:lnTo>
                <a:lnTo>
                  <a:pt x="622300" y="863600"/>
                </a:lnTo>
                <a:lnTo>
                  <a:pt x="628650" y="596900"/>
                </a:lnTo>
                <a:lnTo>
                  <a:pt x="0" y="254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92A2C48-D58C-DFAE-5F57-1D3BA23E67E4}"/>
              </a:ext>
            </a:extLst>
          </p:cNvPr>
          <p:cNvSpPr/>
          <p:nvPr/>
        </p:nvSpPr>
        <p:spPr>
          <a:xfrm>
            <a:off x="258710" y="2173592"/>
            <a:ext cx="1455487" cy="251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办公区紧邻教师及后勤专用入口，与教学区保持适度分离，既避免教学活动干扰行政办公，又能快速响应校园管理、后勤保障等日常需求。独立的流线设计保障了行政人员工作的私密性与高效性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CD093-8A90-5ED0-C923-E1DC82B5611D}"/>
              </a:ext>
            </a:extLst>
          </p:cNvPr>
          <p:cNvSpPr/>
          <p:nvPr/>
        </p:nvSpPr>
        <p:spPr>
          <a:xfrm>
            <a:off x="1628763" y="5814574"/>
            <a:ext cx="8843954" cy="73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教学区作为校园核心功能区，紧邻主入口布置，方便师生快速抵达，同时与操场、球场等室外运动场地直接相连，形成 “教学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—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运动” 一体化的流线。这种布局既满足了日常教学、课间活动的便捷性，也为体育课、赛事举办提供了无缝衔接的空间，实现了静态学习与动态活动的自然过渡。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882A49-405E-CCE2-94F8-ED612B980D9A}"/>
              </a:ext>
            </a:extLst>
          </p:cNvPr>
          <p:cNvSpPr/>
          <p:nvPr/>
        </p:nvSpPr>
        <p:spPr>
          <a:xfrm>
            <a:off x="10345450" y="1832143"/>
            <a:ext cx="1653176" cy="339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室内体育馆紧邻操场与室外球场，与室外运动场地形成互补的运动集群。这种布局既便于在恶劣天气下承接体育课、训练活动，也能作为大型赛事、集会的备用场地，与室外场地共同构成完整的校园运动体系。同时，靠近教学区的位置，保障了学生快速往返运动与课堂之间，提升空间使用效率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DEFD1-85C4-41B3-4423-A6BAA7C9A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1D30702-7BD9-F5A3-9897-A5CC3C11B4E4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3C0FDD-F0A8-6EF0-FAD0-B8E6A2F831D9}"/>
              </a:ext>
            </a:extLst>
          </p:cNvPr>
          <p:cNvSpPr/>
          <p:nvPr/>
        </p:nvSpPr>
        <p:spPr>
          <a:xfrm>
            <a:off x="4587321" y="2584595"/>
            <a:ext cx="3262432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绿色建筑策略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F5CBA54-D1F2-0B7F-FB1E-4E0A5C88A90A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80FEE6FE-ED39-2282-3954-18C805669B12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80A5BC68-8B3F-A037-6050-EC69422FA272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05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D8D8283-6796-C645-F7BD-C70D36062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5E8955-9488-A6F9-2F5A-9CB35FC0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五、绿色建筑策略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4A7525-DC12-D9C1-6A43-69BBA4385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7" y="1670549"/>
            <a:ext cx="7752074" cy="4534964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AE68FEA-1890-5F03-8C22-E20F58EE617F}"/>
              </a:ext>
            </a:extLst>
          </p:cNvPr>
          <p:cNvSpPr/>
          <p:nvPr/>
        </p:nvSpPr>
        <p:spPr>
          <a:xfrm>
            <a:off x="8917894" y="1762420"/>
            <a:ext cx="2742241" cy="42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屋顶绿化以生态修复、健康育人、低碳节能为核心绿建策略：通过复层植物群落（草坪、灌木、乔木）构建微型生态系统，实现雨水截留、热岛缓解与生物多样性提升；结合安全护栏、圆角种植池与防滑休憩设施，打造可参与的自然教育与社交休憩空间，在保障儿童活动安全的同时，让师生近距离感知生态循环；利用绿化屋面的隔热效能与半通透廊架的遮阳作用，降低建筑能耗，辅以本土耐旱植物与模块化种植设计，实现低影响运维，最终达成 “生态赋能校园、自然浸润成长” 的绿建目标。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060DE1-AD15-FD96-41B6-E49EE43D2799}"/>
              </a:ext>
            </a:extLst>
          </p:cNvPr>
          <p:cNvSpPr txBox="1"/>
          <p:nvPr/>
        </p:nvSpPr>
        <p:spPr>
          <a:xfrm>
            <a:off x="1224423" y="1029173"/>
            <a:ext cx="143948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屋顶花园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923B50E-FC2D-CEDB-EC1D-C7AA61BD133D}"/>
              </a:ext>
            </a:extLst>
          </p:cNvPr>
          <p:cNvCxnSpPr>
            <a:cxnSpLocks/>
          </p:cNvCxnSpPr>
          <p:nvPr/>
        </p:nvCxnSpPr>
        <p:spPr>
          <a:xfrm>
            <a:off x="820110" y="1429283"/>
            <a:ext cx="1769667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898D724-C626-D387-2E48-7CDCACBF4E5F}"/>
              </a:ext>
            </a:extLst>
          </p:cNvPr>
          <p:cNvGrpSpPr/>
          <p:nvPr/>
        </p:nvGrpSpPr>
        <p:grpSpPr>
          <a:xfrm>
            <a:off x="812977" y="1000521"/>
            <a:ext cx="397619" cy="396229"/>
            <a:chOff x="3618897" y="2279040"/>
            <a:chExt cx="706229" cy="703668"/>
          </a:xfrm>
          <a:solidFill>
            <a:schemeClr val="accent1"/>
          </a:solidFill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A031AF2-4347-7990-AEDE-BF4E41BCD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2A97FF8-8FBE-4A5A-1057-BA272BEC5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0CD86F1-EEFF-3181-51CB-716FAA622029}"/>
                </a:ext>
              </a:extLst>
            </p:cNvPr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148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4980DA-C49F-7427-C0DF-C5EA164E9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r="162"/>
          <a:stretch>
            <a:fillRect/>
          </a:stretch>
        </p:blipFill>
        <p:spPr>
          <a:xfrm>
            <a:off x="866514" y="1641897"/>
            <a:ext cx="7553330" cy="4466272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9D66011-E621-9478-57AD-1B64C3CF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五、绿色建筑策略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CDBB69-F02D-EEEC-1E22-1D2C43136F51}"/>
              </a:ext>
            </a:extLst>
          </p:cNvPr>
          <p:cNvSpPr txBox="1"/>
          <p:nvPr/>
        </p:nvSpPr>
        <p:spPr>
          <a:xfrm>
            <a:off x="1224423" y="1029173"/>
            <a:ext cx="232271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室外休闲楼梯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F67EEB6-7B04-E0FC-E7AF-A0B2132A7784}"/>
              </a:ext>
            </a:extLst>
          </p:cNvPr>
          <p:cNvCxnSpPr>
            <a:cxnSpLocks/>
          </p:cNvCxnSpPr>
          <p:nvPr/>
        </p:nvCxnSpPr>
        <p:spPr>
          <a:xfrm>
            <a:off x="820110" y="1429283"/>
            <a:ext cx="2254483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38F99F01-A422-023A-7C57-D047705D2DE1}"/>
              </a:ext>
            </a:extLst>
          </p:cNvPr>
          <p:cNvGrpSpPr/>
          <p:nvPr/>
        </p:nvGrpSpPr>
        <p:grpSpPr>
          <a:xfrm>
            <a:off x="812977" y="1000521"/>
            <a:ext cx="397619" cy="396229"/>
            <a:chOff x="3618897" y="2279040"/>
            <a:chExt cx="706229" cy="703668"/>
          </a:xfrm>
          <a:solidFill>
            <a:schemeClr val="accent1"/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8799C85-9CF1-CF05-415D-52BF23B6B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8B3FBA6-6C66-D74A-C58A-F71EC280C0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EFA21DAF-6D20-6BCF-78DD-6EBD8BF35467}"/>
                </a:ext>
              </a:extLst>
            </p:cNvPr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11F69950-AE09-FDBC-5427-E87C62715910}"/>
              </a:ext>
            </a:extLst>
          </p:cNvPr>
          <p:cNvSpPr/>
          <p:nvPr/>
        </p:nvSpPr>
        <p:spPr>
          <a:xfrm>
            <a:off x="9028359" y="1513232"/>
            <a:ext cx="2742241" cy="446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室外休闲楼梯以生态渗透、活力低碳、安全适童为绿建核心策略：将阶梯平台与嵌入式种植池一体化设计，实现垂直空间的生态绿化延伸，提升校园绿视率；采用透水铺装与梯侧线性绿化带结合的方式，构建层级化雨水导排系统，高效实现雨水下渗与净化，践行海绵校园理念；选用环保再生建材打造防滑梯面，搭配色彩分区设计强化空间引导性，同时依托楼梯的多维层级布局，打造兼具通行、休憩与小型互动功能的复合型活力节点，在满足儿童安全活动需求的基础上，通过绿色营建手法降低建筑运维能耗，塑造寓教于乐的低碳校园空间。</a:t>
            </a:r>
          </a:p>
        </p:txBody>
      </p:sp>
    </p:spTree>
    <p:extLst>
      <p:ext uri="{BB962C8B-B14F-4D97-AF65-F5344CB8AC3E}">
        <p14:creationId xmlns:p14="http://schemas.microsoft.com/office/powerpoint/2010/main" val="2920655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901D42-06FF-1EF2-5C13-7A2A5CB05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4" y="1649407"/>
            <a:ext cx="7555553" cy="4419997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33621C2-D0B0-5461-4E38-2FA43619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五、绿色建筑策略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4F2BB1-9E02-4E8E-DF8C-BB95E0BD40B8}"/>
              </a:ext>
            </a:extLst>
          </p:cNvPr>
          <p:cNvSpPr txBox="1"/>
          <p:nvPr/>
        </p:nvSpPr>
        <p:spPr>
          <a:xfrm>
            <a:off x="1224423" y="1029173"/>
            <a:ext cx="232271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3.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太阳能设施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60D491-4DB5-BE46-180B-570514D35B2B}"/>
              </a:ext>
            </a:extLst>
          </p:cNvPr>
          <p:cNvCxnSpPr>
            <a:cxnSpLocks/>
          </p:cNvCxnSpPr>
          <p:nvPr/>
        </p:nvCxnSpPr>
        <p:spPr>
          <a:xfrm>
            <a:off x="820110" y="1429283"/>
            <a:ext cx="2254483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01419324-1821-8279-F4CC-5E447F0BAEAC}"/>
              </a:ext>
            </a:extLst>
          </p:cNvPr>
          <p:cNvGrpSpPr/>
          <p:nvPr/>
        </p:nvGrpSpPr>
        <p:grpSpPr>
          <a:xfrm>
            <a:off x="812977" y="1000521"/>
            <a:ext cx="397619" cy="396229"/>
            <a:chOff x="3618897" y="2279040"/>
            <a:chExt cx="706229" cy="703668"/>
          </a:xfrm>
          <a:solidFill>
            <a:schemeClr val="accent1"/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0E2865D-3472-CFA0-5207-5C6079391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6E04C2F-6D45-33F9-8CC6-36117193F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93201CA-F0A1-AA51-CA09-B43B7498F5B0}"/>
                </a:ext>
              </a:extLst>
            </p:cNvPr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800217C6-E5D4-0E24-F180-43ED2E26D036}"/>
              </a:ext>
            </a:extLst>
          </p:cNvPr>
          <p:cNvSpPr/>
          <p:nvPr/>
        </p:nvSpPr>
        <p:spPr>
          <a:xfrm>
            <a:off x="8936305" y="2351564"/>
            <a:ext cx="2742241" cy="2655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室内体育场上部太阳能设施以清洁发电、低碳节能为核心绿建策略：屋面规模化铺设光伏组件，高效转化太阳能为电能，优先供给场馆照明与设备运行，实现可再生能源就地消纳；光伏阵列与遮阳构架一体化布局，兼顾发电与屋面遮阳，降低场馆制冷能耗，构建自给自足的校园清洁能源系统，践行低碳绿色校园建设目标。</a:t>
            </a:r>
          </a:p>
        </p:txBody>
      </p:sp>
    </p:spTree>
    <p:extLst>
      <p:ext uri="{BB962C8B-B14F-4D97-AF65-F5344CB8AC3E}">
        <p14:creationId xmlns:p14="http://schemas.microsoft.com/office/powerpoint/2010/main" val="813549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21C2-6546-90F7-59BD-F2D97559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0AC8EF9C-9E45-1112-AC20-1F422D5595BA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C3FDD5-D687-A398-0559-DF23C091FBC9}"/>
              </a:ext>
            </a:extLst>
          </p:cNvPr>
          <p:cNvSpPr/>
          <p:nvPr/>
        </p:nvSpPr>
        <p:spPr>
          <a:xfrm>
            <a:off x="4587321" y="2584595"/>
            <a:ext cx="3262432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节能策略分析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52EDFFD-0448-E0DD-4854-C08AD756D169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FEF5EDFF-5CA7-CD03-78C8-4B1DF676D9AF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295CDF97-1DAD-A08A-2D4C-7F1FDC4DC9EE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06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A32E49A-4FF1-F6A6-2BDB-DBE021736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060198" y="2584595"/>
            <a:ext cx="2316660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项目背景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/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/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01</a:t>
              </a:r>
              <a:endParaRPr lang="zh-CN" altLang="en-US" sz="3600" spc="-30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B298-EDBE-6F6B-849B-08297E96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六、节能策略分析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F89FD1-FBE9-7F40-D2E5-3A2CED50D21C}"/>
              </a:ext>
            </a:extLst>
          </p:cNvPr>
          <p:cNvSpPr txBox="1"/>
          <p:nvPr/>
        </p:nvSpPr>
        <p:spPr>
          <a:xfrm>
            <a:off x="261730" y="1078990"/>
            <a:ext cx="795639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办公与教学区以自然采光优化、被动式通风为核心节能策略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84093F7-4840-EAEC-3F18-036D04A3C8D2}"/>
              </a:ext>
            </a:extLst>
          </p:cNvPr>
          <p:cNvSpPr/>
          <p:nvPr/>
        </p:nvSpPr>
        <p:spPr>
          <a:xfrm>
            <a:off x="250991" y="5356202"/>
            <a:ext cx="11644855" cy="8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通过中庭空间串联教室、阅览室与公共教学区，引入充足自然光，减少日间人工照明能耗；同时依托中庭形成拔风效应，结合双侧开窗布局，引导室内外空气形成对流，实现高效被动式通风，降低空调使用需求。屋面采用双层空气层构造，利用空气间层阻隔太阳辐射热，减少室内得热；整体布局通过通透的界面设计与中庭引导，最大化利用自然能源，营造舒适、低碳的教学办公环境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CBD1E28-91C5-17D7-4FD0-425535ED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9"/>
          <a:stretch>
            <a:fillRect/>
          </a:stretch>
        </p:blipFill>
        <p:spPr>
          <a:xfrm>
            <a:off x="278635" y="1815917"/>
            <a:ext cx="11634729" cy="33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3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448EFFB-1065-EAAD-1B7E-4CB373C8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"/>
          <a:stretch>
            <a:fillRect/>
          </a:stretch>
        </p:blipFill>
        <p:spPr>
          <a:xfrm>
            <a:off x="293413" y="1615798"/>
            <a:ext cx="11560009" cy="360370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5F76027-C1C7-2EC8-6F2F-5A5A728A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六、节能策略分析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6EEE32-4A82-9473-7712-490C1887F7EC}"/>
              </a:ext>
            </a:extLst>
          </p:cNvPr>
          <p:cNvSpPr txBox="1"/>
          <p:nvPr/>
        </p:nvSpPr>
        <p:spPr>
          <a:xfrm>
            <a:off x="261730" y="1078990"/>
            <a:ext cx="795639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室内体育馆以被动通风优先、清洁能源赋能为核心节能策略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21C602-6958-7FFA-BF30-A1D3FBB0A9F1}"/>
              </a:ext>
            </a:extLst>
          </p:cNvPr>
          <p:cNvSpPr/>
          <p:nvPr/>
        </p:nvSpPr>
        <p:spPr>
          <a:xfrm>
            <a:off x="250991" y="5356202"/>
            <a:ext cx="11644855" cy="8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通过抬高侧窗与建筑高差形成的气压差，引导自然气流高效贯穿场馆空间，替代机械通风，显著降低空调与通风系统能耗；屋面规模化铺设太阳能光伏板，将太阳能转化为清洁电能，优先供给体育馆照明、设备运行等用电需求，实现可再生能源就地消纳。同时，结合中庭通风采光系统形成联动，进一步优化室内热环境与空气质量，在保障运动空间舒适度的同时，构建低碳、高效的绿色节能体系。</a:t>
            </a:r>
          </a:p>
        </p:txBody>
      </p:sp>
    </p:spTree>
    <p:extLst>
      <p:ext uri="{BB962C8B-B14F-4D97-AF65-F5344CB8AC3E}">
        <p14:creationId xmlns:p14="http://schemas.microsoft.com/office/powerpoint/2010/main" val="1502448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5BDB94F-2003-4301-0EF8-4DA50F7D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六、节能策略分析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6C7849-7118-DAE5-7F9C-1802D422C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" b="16364"/>
          <a:stretch>
            <a:fillRect/>
          </a:stretch>
        </p:blipFill>
        <p:spPr>
          <a:xfrm>
            <a:off x="540048" y="1277729"/>
            <a:ext cx="11075878" cy="37117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320A87-112C-B3EE-3881-D89300312705}"/>
              </a:ext>
            </a:extLst>
          </p:cNvPr>
          <p:cNvSpPr/>
          <p:nvPr/>
        </p:nvSpPr>
        <p:spPr>
          <a:xfrm>
            <a:off x="595281" y="5085109"/>
            <a:ext cx="11255098" cy="140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水资源循环利用：通过 “屋面雨水下降→土壤渗滤” 的前置净化，再经地下 “格栅池→调节池→缺氧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/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好氧池→沉淀池→消毒池” 的处理链路，实现雨水的回收净化与再利用，减少市政用水依赖。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低碳能源与节能围护：屋顶配备 “智能光电太阳能板”，将太阳能转化为电能供场馆使用；立面采用 “智能光控玻璃”，可根据光照调节透光度，既实现自然采光，又能隔热保温，降低空调能耗。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生态空间与微环境优化：结合 “屋顶花园”，通过植被层实现隔热、净化空气的效果，同时为校园增加生态交互空间；土壤剖面的 “种植土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+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碎石” 结构，也辅助提升场地的透水与生态缓冲能力。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C9CA0A-4717-8E9A-9415-2F15BDC0B575}"/>
              </a:ext>
            </a:extLst>
          </p:cNvPr>
          <p:cNvSpPr txBox="1"/>
          <p:nvPr/>
        </p:nvSpPr>
        <p:spPr>
          <a:xfrm>
            <a:off x="449244" y="835194"/>
            <a:ext cx="795639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节能、水循环与生态优化一体化策略</a:t>
            </a:r>
          </a:p>
        </p:txBody>
      </p:sp>
      <p:sp>
        <p:nvSpPr>
          <p:cNvPr id="8" name="燕尾形 18">
            <a:extLst>
              <a:ext uri="{FF2B5EF4-FFF2-40B4-BE49-F238E27FC236}">
                <a16:creationId xmlns:a16="http://schemas.microsoft.com/office/drawing/2014/main" id="{8382C126-02B7-4C2A-0E44-F769D4E795B9}"/>
              </a:ext>
            </a:extLst>
          </p:cNvPr>
          <p:cNvSpPr/>
          <p:nvPr/>
        </p:nvSpPr>
        <p:spPr>
          <a:xfrm>
            <a:off x="270160" y="5184899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燕尾形 18">
            <a:extLst>
              <a:ext uri="{FF2B5EF4-FFF2-40B4-BE49-F238E27FC236}">
                <a16:creationId xmlns:a16="http://schemas.microsoft.com/office/drawing/2014/main" id="{A6A560B5-F797-1898-196D-7F79580BF034}"/>
              </a:ext>
            </a:extLst>
          </p:cNvPr>
          <p:cNvSpPr/>
          <p:nvPr/>
        </p:nvSpPr>
        <p:spPr>
          <a:xfrm>
            <a:off x="270160" y="5664320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燕尾形 18">
            <a:extLst>
              <a:ext uri="{FF2B5EF4-FFF2-40B4-BE49-F238E27FC236}">
                <a16:creationId xmlns:a16="http://schemas.microsoft.com/office/drawing/2014/main" id="{B8A02E99-6037-43C1-B19A-DD3E713F4B5D}"/>
              </a:ext>
            </a:extLst>
          </p:cNvPr>
          <p:cNvSpPr/>
          <p:nvPr/>
        </p:nvSpPr>
        <p:spPr>
          <a:xfrm>
            <a:off x="261730" y="6115277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15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7FB76AC5-61D7-C3A1-1801-04320986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六、节能策略分析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6F547E-2CEC-A51D-E602-DE15555B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5" y="1274386"/>
            <a:ext cx="5596075" cy="24243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58C993-57AE-21E3-1168-99297663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551"/>
          <a:stretch>
            <a:fillRect/>
          </a:stretch>
        </p:blipFill>
        <p:spPr>
          <a:xfrm>
            <a:off x="7764338" y="990915"/>
            <a:ext cx="3632304" cy="27983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C6A711-F5D3-790A-CF4D-6D5219C6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25" y="4022138"/>
            <a:ext cx="5735968" cy="2529904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14A5415-366D-4675-7CD5-38041EECF020}"/>
              </a:ext>
            </a:extLst>
          </p:cNvPr>
          <p:cNvGrpSpPr/>
          <p:nvPr/>
        </p:nvGrpSpPr>
        <p:grpSpPr>
          <a:xfrm>
            <a:off x="795358" y="1029295"/>
            <a:ext cx="1512266" cy="405382"/>
            <a:chOff x="1835696" y="1095706"/>
            <a:chExt cx="1134347" cy="23083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303782D-3DB7-205F-B0F6-C0B6B88CE2CE}"/>
                </a:ext>
              </a:extLst>
            </p:cNvPr>
            <p:cNvSpPr/>
            <p:nvPr/>
          </p:nvSpPr>
          <p:spPr>
            <a:xfrm>
              <a:off x="1835696" y="1095706"/>
              <a:ext cx="1134347" cy="179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FB7B599B-F391-FAE6-F8AC-7E8E3C6228D4}"/>
                </a:ext>
              </a:extLst>
            </p:cNvPr>
            <p:cNvSpPr txBox="1"/>
            <p:nvPr/>
          </p:nvSpPr>
          <p:spPr>
            <a:xfrm>
              <a:off x="1929601" y="1095706"/>
              <a:ext cx="94653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双层幕墙系统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F7F9EA3-BB61-3CDD-D8AC-3246999FAEE8}"/>
              </a:ext>
            </a:extLst>
          </p:cNvPr>
          <p:cNvGrpSpPr/>
          <p:nvPr/>
        </p:nvGrpSpPr>
        <p:grpSpPr>
          <a:xfrm>
            <a:off x="795357" y="3789312"/>
            <a:ext cx="1746150" cy="314772"/>
            <a:chOff x="1835695" y="1095706"/>
            <a:chExt cx="1309782" cy="1792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254137-5356-DF68-0871-1BE6D89C4AC3}"/>
                </a:ext>
              </a:extLst>
            </p:cNvPr>
            <p:cNvSpPr/>
            <p:nvPr/>
          </p:nvSpPr>
          <p:spPr>
            <a:xfrm>
              <a:off x="1835695" y="1095706"/>
              <a:ext cx="1309782" cy="179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66730F0B-1DB6-BEC8-135A-B47715642596}"/>
                </a:ext>
              </a:extLst>
            </p:cNvPr>
            <p:cNvSpPr txBox="1"/>
            <p:nvPr/>
          </p:nvSpPr>
          <p:spPr>
            <a:xfrm>
              <a:off x="1929601" y="1095706"/>
              <a:ext cx="1215876" cy="17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智能光电太阳能板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3B815CFF-07F0-4A71-19F3-D4FD4F09D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95"/>
          <a:stretch>
            <a:fillRect/>
          </a:stretch>
        </p:blipFill>
        <p:spPr>
          <a:xfrm>
            <a:off x="7764338" y="3882452"/>
            <a:ext cx="3632304" cy="244390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4C6A72DB-246F-DF60-9830-A37DD1F6E7DB}"/>
              </a:ext>
            </a:extLst>
          </p:cNvPr>
          <p:cNvSpPr/>
          <p:nvPr/>
        </p:nvSpPr>
        <p:spPr>
          <a:xfrm>
            <a:off x="7131570" y="1745539"/>
            <a:ext cx="262328" cy="11467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E0C6B83-8985-4143-19FB-5C7248DDD860}"/>
              </a:ext>
            </a:extLst>
          </p:cNvPr>
          <p:cNvSpPr txBox="1"/>
          <p:nvPr/>
        </p:nvSpPr>
        <p:spPr>
          <a:xfrm>
            <a:off x="7062679" y="2014354"/>
            <a:ext cx="400110" cy="9443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方正大黑简体"/>
              </a:rPr>
              <a:t>水循环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13B6925-2C27-C47C-7416-4D35E25A3831}"/>
              </a:ext>
            </a:extLst>
          </p:cNvPr>
          <p:cNvSpPr/>
          <p:nvPr/>
        </p:nvSpPr>
        <p:spPr>
          <a:xfrm>
            <a:off x="7131570" y="4431277"/>
            <a:ext cx="262328" cy="11467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0D9DDA6-6F15-6F2C-C88A-D1A92C00E4C7}"/>
              </a:ext>
            </a:extLst>
          </p:cNvPr>
          <p:cNvSpPr txBox="1"/>
          <p:nvPr/>
        </p:nvSpPr>
        <p:spPr>
          <a:xfrm>
            <a:off x="7062679" y="4633645"/>
            <a:ext cx="400110" cy="9443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方正大黑简体"/>
              </a:rPr>
              <a:t>能源循环</a:t>
            </a:r>
          </a:p>
        </p:txBody>
      </p:sp>
    </p:spTree>
    <p:extLst>
      <p:ext uri="{BB962C8B-B14F-4D97-AF65-F5344CB8AC3E}">
        <p14:creationId xmlns:p14="http://schemas.microsoft.com/office/powerpoint/2010/main" val="281620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2EB4-79E2-4781-D018-5B516852B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9D65551D-5091-4D22-261A-866657D8155D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94BD5C-41B6-1992-529E-418F3B9837BC}"/>
              </a:ext>
            </a:extLst>
          </p:cNvPr>
          <p:cNvSpPr/>
          <p:nvPr/>
        </p:nvSpPr>
        <p:spPr>
          <a:xfrm>
            <a:off x="4074361" y="2584595"/>
            <a:ext cx="4288353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绿建节能分析报告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09E028-6CD4-4DEA-FF03-68C630063F89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6FA82740-4B7B-0DA2-78B4-CB18DA4C13CA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F0A156B8-F023-746B-CE00-9321933FAEEF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07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780B4B8-6849-391A-8E5A-35F8E5A6E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DE62C-597E-72E0-2DE9-C200D06E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七、绿建节能分析报告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3645C9-FB53-A61D-1BBC-061D6C1C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23"/>
          <a:stretch>
            <a:fillRect/>
          </a:stretch>
        </p:blipFill>
        <p:spPr>
          <a:xfrm>
            <a:off x="382248" y="1095397"/>
            <a:ext cx="7200063" cy="2672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82A485-DD78-AE9C-5045-F6B2A72AE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29" y="3872920"/>
            <a:ext cx="6855963" cy="24604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03544F-CAD3-E5BC-2B76-AC8F01BE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44"/>
          <a:stretch>
            <a:fillRect/>
          </a:stretch>
        </p:blipFill>
        <p:spPr>
          <a:xfrm>
            <a:off x="7389414" y="901686"/>
            <a:ext cx="4498315" cy="418119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C790C23-6BB2-0B17-7650-DADD68827440}"/>
              </a:ext>
            </a:extLst>
          </p:cNvPr>
          <p:cNvSpPr/>
          <p:nvPr/>
        </p:nvSpPr>
        <p:spPr>
          <a:xfrm>
            <a:off x="7389413" y="5176730"/>
            <a:ext cx="4498316" cy="136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本小学建筑采用自然通风为主、机械通风为辅的设计，主要空间门窗对位形成穿堂风，搭配天窗与高侧窗强化通风，辅以绿化引导气流；通风薄弱区域设低噪新风系统，门窗配安全调节装置，优化路径消除死角。经计算得出结果全部满足绿色节能要求。</a:t>
            </a:r>
          </a:p>
        </p:txBody>
      </p:sp>
    </p:spTree>
    <p:extLst>
      <p:ext uri="{BB962C8B-B14F-4D97-AF65-F5344CB8AC3E}">
        <p14:creationId xmlns:p14="http://schemas.microsoft.com/office/powerpoint/2010/main" val="3978495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DD3746-2BE2-2240-5F81-9D505055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157"/>
            <a:ext cx="7051418" cy="479496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53CCE256-004F-5329-DDC3-861DF098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七、绿建节能分析报告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BD37AD-1215-0F77-93E1-CE9163D3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06" y="1213356"/>
            <a:ext cx="4479837" cy="25074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B6C251-6341-4584-1DFC-2A6901957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351" y="4013878"/>
            <a:ext cx="2395103" cy="22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522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0B3323-231C-588A-2BA5-7869BBA2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10" y="993913"/>
            <a:ext cx="7083665" cy="5398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645C4-B8AA-C34F-541D-01DF113DF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545"/>
          <a:stretch>
            <a:fillRect/>
          </a:stretch>
        </p:blipFill>
        <p:spPr>
          <a:xfrm>
            <a:off x="7794929" y="993913"/>
            <a:ext cx="4299195" cy="25845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B0C01A-4F83-2D5B-857D-B0514F7F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67"/>
          <a:stretch>
            <a:fillRect/>
          </a:stretch>
        </p:blipFill>
        <p:spPr>
          <a:xfrm>
            <a:off x="7794930" y="3796664"/>
            <a:ext cx="4060466" cy="253543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16042573-BE9F-7148-4534-5358AE45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七、绿建节能分析报告</a:t>
            </a:r>
          </a:p>
        </p:txBody>
      </p:sp>
    </p:spTree>
    <p:extLst>
      <p:ext uri="{BB962C8B-B14F-4D97-AF65-F5344CB8AC3E}">
        <p14:creationId xmlns:p14="http://schemas.microsoft.com/office/powerpoint/2010/main" val="11649776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42D3C14-239C-7B24-A6B1-1FC0EB99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七、绿建节能分析报告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76A60B-3F9F-85BD-4662-EB6687CF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55" r="42989" b="19562"/>
          <a:stretch>
            <a:fillRect/>
          </a:stretch>
        </p:blipFill>
        <p:spPr>
          <a:xfrm>
            <a:off x="261730" y="1015583"/>
            <a:ext cx="5159931" cy="4826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5D342A-E8DC-537C-A681-FD2D3F4F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54" t="5724" r="21317" b="69742"/>
          <a:stretch>
            <a:fillRect/>
          </a:stretch>
        </p:blipFill>
        <p:spPr>
          <a:xfrm>
            <a:off x="5711935" y="1313677"/>
            <a:ext cx="2307060" cy="20212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FF99C3-79D7-636B-8F6B-B7B182877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54" t="29617"/>
          <a:stretch>
            <a:fillRect/>
          </a:stretch>
        </p:blipFill>
        <p:spPr>
          <a:xfrm>
            <a:off x="8264176" y="1015583"/>
            <a:ext cx="3698825" cy="46386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0E2C45-35C4-74DB-029D-C0A3EDDF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22" t="6448" b="69727"/>
          <a:stretch>
            <a:fillRect/>
          </a:stretch>
        </p:blipFill>
        <p:spPr>
          <a:xfrm>
            <a:off x="5711935" y="3632996"/>
            <a:ext cx="2381211" cy="2021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CF54F9-8F65-0161-FF0D-D27B471161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691"/>
          <a:stretch>
            <a:fillRect/>
          </a:stretch>
        </p:blipFill>
        <p:spPr>
          <a:xfrm>
            <a:off x="5766868" y="886802"/>
            <a:ext cx="2006946" cy="3962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C822228-A180-5328-6D8E-776D94EB49EE}"/>
              </a:ext>
            </a:extLst>
          </p:cNvPr>
          <p:cNvSpPr/>
          <p:nvPr/>
        </p:nvSpPr>
        <p:spPr>
          <a:xfrm>
            <a:off x="359096" y="5842415"/>
            <a:ext cx="11473808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通过对比建筑的实际节能指标与规定的节能标准，可以看出该建筑在多个关键节能领域均达到了或超过了标准要求，显示出良好的能源效率。特别是在体形系数、外窗传热系数和太阳能透射比等方面，该建筑的设计有助于减少能源消耗，提高整体的节能效果。</a:t>
            </a:r>
          </a:p>
        </p:txBody>
      </p:sp>
    </p:spTree>
    <p:extLst>
      <p:ext uri="{BB962C8B-B14F-4D97-AF65-F5344CB8AC3E}">
        <p14:creationId xmlns:p14="http://schemas.microsoft.com/office/powerpoint/2010/main" val="4140614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8CB43-BF55-918D-CBA5-7E0E7CAED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5D10F673-FBCA-5BED-1800-E40CAF44894D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806F75-4131-815B-DA57-52DC7E0E2FD2}"/>
              </a:ext>
            </a:extLst>
          </p:cNvPr>
          <p:cNvSpPr/>
          <p:nvPr/>
        </p:nvSpPr>
        <p:spPr>
          <a:xfrm>
            <a:off x="5100284" y="2584595"/>
            <a:ext cx="2236510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技术图纸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9AB8497-900D-37A6-BD43-7189B9EF3834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D6FF954A-F2AA-A3CC-93C2-289A4886CFCC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97166FE7-C084-FC2C-CA90-B8CCFD14E12E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08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3A025070-81FF-0645-A049-B2AA7B3BE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一、项目背景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57" t="4765"/>
          <a:stretch>
            <a:fillRect/>
          </a:stretch>
        </p:blipFill>
        <p:spPr>
          <a:xfrm>
            <a:off x="58300" y="1503544"/>
            <a:ext cx="12075399" cy="2865068"/>
          </a:xfrm>
          <a:prstGeom prst="rect">
            <a:avLst/>
          </a:prstGeom>
        </p:spPr>
      </p:pic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1491353" y="4620980"/>
            <a:ext cx="10127059" cy="129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空间布局不合理        问题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：校园面积狭小，生均占地不达标，功能教室短缺。</a:t>
            </a: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风格与功能脱节        问题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：传统校园布局设计，不利于疏散与通风保暖。</a:t>
            </a: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采光通风不足           问题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：小窗深廊设计，导致教室光线昏暗、空气不畅。</a:t>
            </a:r>
          </a:p>
        </p:txBody>
      </p:sp>
      <p:sp>
        <p:nvSpPr>
          <p:cNvPr id="6" name="燕尾形 18"/>
          <p:cNvSpPr/>
          <p:nvPr/>
        </p:nvSpPr>
        <p:spPr>
          <a:xfrm>
            <a:off x="3531049" y="4790276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燕尾形 18"/>
          <p:cNvSpPr/>
          <p:nvPr/>
        </p:nvSpPr>
        <p:spPr>
          <a:xfrm>
            <a:off x="3532942" y="5187779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燕尾形 18"/>
          <p:cNvSpPr/>
          <p:nvPr/>
        </p:nvSpPr>
        <p:spPr>
          <a:xfrm>
            <a:off x="3537491" y="5585282"/>
            <a:ext cx="301210" cy="24853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6721B-56D6-6705-12E5-EC6FE485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八、技术图纸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700BE1-36F6-E43C-249A-539AA9B5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224" b="1639"/>
          <a:stretch>
            <a:fillRect/>
          </a:stretch>
        </p:blipFill>
        <p:spPr>
          <a:xfrm>
            <a:off x="1340483" y="1001557"/>
            <a:ext cx="3681400" cy="5510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50A7BA-8F18-645A-E60D-74B338115D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90" b="74208"/>
          <a:stretch>
            <a:fillRect/>
          </a:stretch>
        </p:blipFill>
        <p:spPr>
          <a:xfrm>
            <a:off x="5606995" y="1001557"/>
            <a:ext cx="4943851" cy="17688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013EFF-3393-5676-BF07-3A9515A0D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26" t="25355" b="14450"/>
          <a:stretch>
            <a:fillRect/>
          </a:stretch>
        </p:blipFill>
        <p:spPr>
          <a:xfrm>
            <a:off x="5702413" y="2770396"/>
            <a:ext cx="4200976" cy="35508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3EE8C72-0E41-7B6A-5CF9-145195E07B13}"/>
              </a:ext>
            </a:extLst>
          </p:cNvPr>
          <p:cNvSpPr txBox="1"/>
          <p:nvPr/>
        </p:nvSpPr>
        <p:spPr>
          <a:xfrm>
            <a:off x="9946460" y="3907660"/>
            <a:ext cx="1936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造字工房悦圆 G0v1 常规体" pitchFamily="50" charset="-122"/>
                <a:ea typeface="造字工房悦圆 G0v1 常规体" pitchFamily="50" charset="-122"/>
              </a:rPr>
              <a:t>本教室方案经严格视线设计，所有座位视角均好，无遮挡盲区，保障均等优质的空间体验。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7C26E2-22F2-D577-86C4-F915DBCC4108}"/>
              </a:ext>
            </a:extLst>
          </p:cNvPr>
          <p:cNvSpPr/>
          <p:nvPr/>
        </p:nvSpPr>
        <p:spPr>
          <a:xfrm>
            <a:off x="569088" y="3103409"/>
            <a:ext cx="281701" cy="11467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5427EA-D0D8-FFB7-7D9E-05AE1B2B4D83}"/>
              </a:ext>
            </a:extLst>
          </p:cNvPr>
          <p:cNvSpPr txBox="1"/>
          <p:nvPr/>
        </p:nvSpPr>
        <p:spPr>
          <a:xfrm>
            <a:off x="488029" y="3218313"/>
            <a:ext cx="430887" cy="9443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ea typeface="方正大黑简体"/>
              </a:rPr>
              <a:t>总平面图</a:t>
            </a:r>
          </a:p>
        </p:txBody>
      </p:sp>
    </p:spTree>
    <p:extLst>
      <p:ext uri="{BB962C8B-B14F-4D97-AF65-F5344CB8AC3E}">
        <p14:creationId xmlns:p14="http://schemas.microsoft.com/office/powerpoint/2010/main" val="5281716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6054F57D-9DC1-9AA8-4BF3-EA58CA2C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八、技术图纸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031B4E-E573-802D-D597-4F656E99B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724" b="2267"/>
          <a:stretch>
            <a:fillRect/>
          </a:stretch>
        </p:blipFill>
        <p:spPr>
          <a:xfrm>
            <a:off x="4312550" y="967040"/>
            <a:ext cx="3407874" cy="51413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8241258-CA07-04C2-ED44-EE9B7D27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76" b="2267"/>
          <a:stretch>
            <a:fillRect/>
          </a:stretch>
        </p:blipFill>
        <p:spPr>
          <a:xfrm>
            <a:off x="8092468" y="967041"/>
            <a:ext cx="3651278" cy="5141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FB0685-DE3F-FC7A-59B1-08027AC21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979797"/>
            <a:ext cx="3123891" cy="512859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4B44970-A6D3-3AF8-7B41-52CE059A684A}"/>
              </a:ext>
            </a:extLst>
          </p:cNvPr>
          <p:cNvGrpSpPr/>
          <p:nvPr/>
        </p:nvGrpSpPr>
        <p:grpSpPr>
          <a:xfrm>
            <a:off x="1328093" y="6245348"/>
            <a:ext cx="1512265" cy="314772"/>
            <a:chOff x="1835696" y="1095706"/>
            <a:chExt cx="1134347" cy="17923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C2B8FB-3FA4-A8A7-CBAD-B794EBAEE385}"/>
                </a:ext>
              </a:extLst>
            </p:cNvPr>
            <p:cNvSpPr/>
            <p:nvPr/>
          </p:nvSpPr>
          <p:spPr>
            <a:xfrm>
              <a:off x="1835696" y="1095706"/>
              <a:ext cx="1134347" cy="179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TextBox 28">
              <a:extLst>
                <a:ext uri="{FF2B5EF4-FFF2-40B4-BE49-F238E27FC236}">
                  <a16:creationId xmlns:a16="http://schemas.microsoft.com/office/drawing/2014/main" id="{054F91DB-54AC-2ACD-A848-7170477AB3EE}"/>
                </a:ext>
              </a:extLst>
            </p:cNvPr>
            <p:cNvSpPr txBox="1"/>
            <p:nvPr/>
          </p:nvSpPr>
          <p:spPr>
            <a:xfrm>
              <a:off x="1929601" y="1095706"/>
              <a:ext cx="811867" cy="17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一层平面图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4C9CCBA-5AA9-C06B-3DD8-425FFDB751E0}"/>
              </a:ext>
            </a:extLst>
          </p:cNvPr>
          <p:cNvGrpSpPr/>
          <p:nvPr/>
        </p:nvGrpSpPr>
        <p:grpSpPr>
          <a:xfrm>
            <a:off x="5519530" y="6238353"/>
            <a:ext cx="1512265" cy="314772"/>
            <a:chOff x="1835696" y="1095706"/>
            <a:chExt cx="1134347" cy="17923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FEABDC1-3443-8627-9A04-54E6BCBA9BFA}"/>
                </a:ext>
              </a:extLst>
            </p:cNvPr>
            <p:cNvSpPr/>
            <p:nvPr/>
          </p:nvSpPr>
          <p:spPr>
            <a:xfrm>
              <a:off x="1835696" y="1095706"/>
              <a:ext cx="1134347" cy="179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BC16D4B4-E253-A118-D9C6-4F990339047F}"/>
                </a:ext>
              </a:extLst>
            </p:cNvPr>
            <p:cNvSpPr txBox="1"/>
            <p:nvPr/>
          </p:nvSpPr>
          <p:spPr>
            <a:xfrm>
              <a:off x="1929601" y="1095706"/>
              <a:ext cx="805855" cy="17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二层平面图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CE0FEF-E667-78BC-38D6-49E4ECCCF277}"/>
              </a:ext>
            </a:extLst>
          </p:cNvPr>
          <p:cNvGrpSpPr/>
          <p:nvPr/>
        </p:nvGrpSpPr>
        <p:grpSpPr>
          <a:xfrm>
            <a:off x="9351642" y="6193263"/>
            <a:ext cx="1512265" cy="314772"/>
            <a:chOff x="1835696" y="1095706"/>
            <a:chExt cx="1134347" cy="17923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A6917CD-D3DF-5C15-CA75-4A464442BF31}"/>
                </a:ext>
              </a:extLst>
            </p:cNvPr>
            <p:cNvSpPr/>
            <p:nvPr/>
          </p:nvSpPr>
          <p:spPr>
            <a:xfrm>
              <a:off x="1835696" y="1095706"/>
              <a:ext cx="1134347" cy="179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1A9CFC51-0803-002C-8C87-F7B9E6D35426}"/>
                </a:ext>
              </a:extLst>
            </p:cNvPr>
            <p:cNvSpPr txBox="1"/>
            <p:nvPr/>
          </p:nvSpPr>
          <p:spPr>
            <a:xfrm>
              <a:off x="1929601" y="1095706"/>
              <a:ext cx="811867" cy="17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三层平面图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7508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D0AA4A4-6FDF-C0B2-2F9F-126FA180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" t="11448" r="870"/>
          <a:stretch>
            <a:fillRect/>
          </a:stretch>
        </p:blipFill>
        <p:spPr>
          <a:xfrm>
            <a:off x="100714" y="1162863"/>
            <a:ext cx="11990567" cy="33833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AA29C7-CC84-8AD2-99F2-14FE67A71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2" r="1652"/>
          <a:stretch>
            <a:fillRect/>
          </a:stretch>
        </p:blipFill>
        <p:spPr>
          <a:xfrm>
            <a:off x="201430" y="4624681"/>
            <a:ext cx="11789136" cy="1818853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E6AE7A9-E866-8649-9FA6-B870A751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八、技术图纸</a:t>
            </a:r>
          </a:p>
        </p:txBody>
      </p:sp>
    </p:spTree>
    <p:extLst>
      <p:ext uri="{BB962C8B-B14F-4D97-AF65-F5344CB8AC3E}">
        <p14:creationId xmlns:p14="http://schemas.microsoft.com/office/powerpoint/2010/main" val="45418776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椭圆 50"/>
          <p:cNvSpPr/>
          <p:nvPr/>
        </p:nvSpPr>
        <p:spPr bwMode="auto">
          <a:xfrm>
            <a:off x="5641071" y="1892829"/>
            <a:ext cx="1920000" cy="1920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2" name="TextBox 18"/>
          <p:cNvSpPr txBox="1"/>
          <p:nvPr/>
        </p:nvSpPr>
        <p:spPr>
          <a:xfrm>
            <a:off x="6004601" y="2283687"/>
            <a:ext cx="1193084" cy="1265130"/>
          </a:xfrm>
          <a:prstGeom prst="rect">
            <a:avLst/>
          </a:prstGeom>
          <a:noFill/>
        </p:spPr>
        <p:txBody>
          <a:bodyPr wrap="square" lIns="135363" tIns="67679" rIns="135363" bIns="6767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7335"/>
              <a:t>观</a:t>
            </a:r>
          </a:p>
        </p:txBody>
      </p:sp>
      <p:sp>
        <p:nvSpPr>
          <p:cNvPr id="53" name="椭圆 52"/>
          <p:cNvSpPr/>
          <p:nvPr/>
        </p:nvSpPr>
        <p:spPr bwMode="auto">
          <a:xfrm>
            <a:off x="7409537" y="2611324"/>
            <a:ext cx="1920000" cy="1920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4" name="TextBox 21"/>
          <p:cNvSpPr txBox="1"/>
          <p:nvPr/>
        </p:nvSpPr>
        <p:spPr>
          <a:xfrm>
            <a:off x="7773082" y="3002185"/>
            <a:ext cx="1193084" cy="1265130"/>
          </a:xfrm>
          <a:prstGeom prst="rect">
            <a:avLst/>
          </a:prstGeom>
          <a:noFill/>
        </p:spPr>
        <p:txBody>
          <a:bodyPr wrap="square" lIns="135363" tIns="67679" rIns="135363" bIns="6767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7335" dirty="0"/>
              <a:t>看</a:t>
            </a:r>
          </a:p>
        </p:txBody>
      </p:sp>
      <p:sp>
        <p:nvSpPr>
          <p:cNvPr id="55" name="椭圆 54"/>
          <p:cNvSpPr/>
          <p:nvPr/>
        </p:nvSpPr>
        <p:spPr bwMode="auto">
          <a:xfrm>
            <a:off x="4447287" y="3135271"/>
            <a:ext cx="1920000" cy="1920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6" name="TextBox 15"/>
          <p:cNvSpPr txBox="1"/>
          <p:nvPr/>
        </p:nvSpPr>
        <p:spPr>
          <a:xfrm>
            <a:off x="4810851" y="3526081"/>
            <a:ext cx="1193084" cy="1265130"/>
          </a:xfrm>
          <a:prstGeom prst="rect">
            <a:avLst/>
          </a:prstGeom>
          <a:noFill/>
        </p:spPr>
        <p:txBody>
          <a:bodyPr wrap="square" lIns="135363" tIns="67679" rIns="135363" bIns="6767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7335"/>
              <a:t>谢</a:t>
            </a:r>
          </a:p>
        </p:txBody>
      </p:sp>
      <p:sp>
        <p:nvSpPr>
          <p:cNvPr id="57" name="椭圆 56"/>
          <p:cNvSpPr/>
          <p:nvPr/>
        </p:nvSpPr>
        <p:spPr bwMode="auto">
          <a:xfrm>
            <a:off x="2959859" y="2181123"/>
            <a:ext cx="1920000" cy="1920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8" name="TextBox 3"/>
          <p:cNvSpPr txBox="1"/>
          <p:nvPr/>
        </p:nvSpPr>
        <p:spPr>
          <a:xfrm>
            <a:off x="3335349" y="2571933"/>
            <a:ext cx="1193084" cy="1265130"/>
          </a:xfrm>
          <a:prstGeom prst="rect">
            <a:avLst/>
          </a:prstGeom>
          <a:noFill/>
          <a:ln w="22225">
            <a:noFill/>
          </a:ln>
        </p:spPr>
        <p:txBody>
          <a:bodyPr wrap="square" lIns="135363" tIns="67679" rIns="135363" bIns="67679" rtlCol="0">
            <a:spAutoFit/>
          </a:bodyPr>
          <a:lstStyle/>
          <a:p>
            <a:pPr algn="ctr"/>
            <a:r>
              <a:rPr lang="zh-CN" altLang="en-US" sz="7335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谢</a:t>
            </a:r>
            <a:endParaRPr lang="zh-CN" altLang="en-US" sz="6665" b="1">
              <a:solidFill>
                <a:schemeClr val="accent1"/>
              </a:solidFill>
              <a:effectLst>
                <a:innerShdw blurRad="50800" dist="63500" dir="18900000">
                  <a:prstClr val="black">
                    <a:alpha val="30000"/>
                  </a:prstClr>
                </a:innerShdw>
              </a:effectLst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59" name="MH_Other_4"/>
          <p:cNvSpPr/>
          <p:nvPr>
            <p:custDataLst>
              <p:tags r:id="rId1"/>
            </p:custDataLst>
          </p:nvPr>
        </p:nvSpPr>
        <p:spPr>
          <a:xfrm>
            <a:off x="8690037" y="4735316"/>
            <a:ext cx="576000" cy="576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0" name="MH_Other_4"/>
          <p:cNvSpPr/>
          <p:nvPr>
            <p:custDataLst>
              <p:tags r:id="rId2"/>
            </p:custDataLst>
          </p:nvPr>
        </p:nvSpPr>
        <p:spPr>
          <a:xfrm>
            <a:off x="3192340" y="4557941"/>
            <a:ext cx="359349" cy="35519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1" name="MH_Other_4"/>
          <p:cNvSpPr/>
          <p:nvPr>
            <p:custDataLst>
              <p:tags r:id="rId3"/>
            </p:custDataLst>
          </p:nvPr>
        </p:nvSpPr>
        <p:spPr>
          <a:xfrm>
            <a:off x="10153657" y="2094752"/>
            <a:ext cx="768000" cy="768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4"/>
            </p:custDataLst>
          </p:nvPr>
        </p:nvSpPr>
        <p:spPr>
          <a:xfrm>
            <a:off x="936633" y="3327223"/>
            <a:ext cx="768000" cy="768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5"/>
            </p:custDataLst>
          </p:nvPr>
        </p:nvSpPr>
        <p:spPr>
          <a:xfrm>
            <a:off x="1896740" y="4229665"/>
            <a:ext cx="473853" cy="46837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6"/>
            </p:custDataLst>
          </p:nvPr>
        </p:nvSpPr>
        <p:spPr>
          <a:xfrm>
            <a:off x="8175733" y="1721240"/>
            <a:ext cx="384000" cy="384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7"/>
            </p:custDataLst>
          </p:nvPr>
        </p:nvSpPr>
        <p:spPr>
          <a:xfrm>
            <a:off x="3216270" y="1489353"/>
            <a:ext cx="469129" cy="46371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8"/>
            </p:custDataLst>
          </p:nvPr>
        </p:nvSpPr>
        <p:spPr>
          <a:xfrm>
            <a:off x="6798931" y="4333935"/>
            <a:ext cx="312000" cy="30839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7" name="MH_Other_4"/>
          <p:cNvSpPr/>
          <p:nvPr>
            <p:custDataLst>
              <p:tags r:id="rId9"/>
            </p:custDataLst>
          </p:nvPr>
        </p:nvSpPr>
        <p:spPr>
          <a:xfrm>
            <a:off x="9673391" y="4433123"/>
            <a:ext cx="480000" cy="48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8" name="MH_Other_4"/>
          <p:cNvSpPr/>
          <p:nvPr>
            <p:custDataLst>
              <p:tags r:id="rId10"/>
            </p:custDataLst>
          </p:nvPr>
        </p:nvSpPr>
        <p:spPr>
          <a:xfrm>
            <a:off x="1956212" y="2569995"/>
            <a:ext cx="432000" cy="432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9" name="MH_Other_4"/>
          <p:cNvSpPr/>
          <p:nvPr>
            <p:custDataLst>
              <p:tags r:id="rId11"/>
            </p:custDataLst>
          </p:nvPr>
        </p:nvSpPr>
        <p:spPr>
          <a:xfrm>
            <a:off x="4658352" y="2094752"/>
            <a:ext cx="384000" cy="38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70" name="MH_Other_4"/>
          <p:cNvSpPr/>
          <p:nvPr>
            <p:custDataLst>
              <p:tags r:id="rId12"/>
            </p:custDataLst>
          </p:nvPr>
        </p:nvSpPr>
        <p:spPr>
          <a:xfrm>
            <a:off x="7565252" y="4699336"/>
            <a:ext cx="267697" cy="267697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71" name="MH_Other_4"/>
          <p:cNvSpPr/>
          <p:nvPr>
            <p:custDataLst>
              <p:tags r:id="rId13"/>
            </p:custDataLst>
          </p:nvPr>
        </p:nvSpPr>
        <p:spPr>
          <a:xfrm>
            <a:off x="6839879" y="1412824"/>
            <a:ext cx="288000" cy="288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72" name="MH_Other_4"/>
          <p:cNvSpPr/>
          <p:nvPr>
            <p:custDataLst>
              <p:tags r:id="rId14"/>
            </p:custDataLst>
          </p:nvPr>
        </p:nvSpPr>
        <p:spPr>
          <a:xfrm>
            <a:off x="4083912" y="4488083"/>
            <a:ext cx="240000" cy="24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73" name="MH_Other_4"/>
          <p:cNvSpPr/>
          <p:nvPr>
            <p:custDataLst>
              <p:tags r:id="rId15"/>
            </p:custDataLst>
          </p:nvPr>
        </p:nvSpPr>
        <p:spPr>
          <a:xfrm>
            <a:off x="9817392" y="3327223"/>
            <a:ext cx="192000" cy="192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74" name="MH_Other_4"/>
          <p:cNvSpPr/>
          <p:nvPr>
            <p:custDataLst>
              <p:tags r:id="rId16"/>
            </p:custDataLst>
          </p:nvPr>
        </p:nvSpPr>
        <p:spPr>
          <a:xfrm>
            <a:off x="6028747" y="4951864"/>
            <a:ext cx="336000" cy="33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3" tIns="67679" rIns="135363" bIns="67679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6 2.34949E-06 L 0.22847 -0.12597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629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-7.44057E-07 L 0.17778 -0.23279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1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4.20191E-06 L 0.10226 -0.05989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299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1.56221E-06 L 0.06024 -0.24637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1231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5.77339E-07 L 0.04114 0.251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1253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3.29423E-06 L -0.04531 -0.20439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102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06 3.42698E-06 L 0.04566 0.17937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895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6 -1.54369E-07 L 0.14271 0.05156" pathEditMode="relative" rAng="0" ptsTypes="AA">
                                      <p:cBhvr>
                                        <p:cTn id="84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56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06 4.94288E-06 L -0.12204 -0.16734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836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-3.80364E-06 L -0.02344 0.18895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944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1.38006E-06 L -0.06927 -0.1485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744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06 2.34949E-06 L -0.24132 -0.12597" pathEditMode="relative" rAng="0" ptsTypes="AA">
                                      <p:cBhvr>
                                        <p:cTn id="10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629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06 -1.33374E-06 L -0.10625 0.00093" pathEditMode="relative" rAng="0" ptsTypes="AA">
                                      <p:cBhvr>
                                        <p:cTn id="109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3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-1.19173E-06 L -0.01354 -0.25224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262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06 -3.5196E-07 L 0.05955 -0.1766" pathEditMode="relative" rAng="0" ptsTypes="AA">
                                      <p:cBhvr>
                                        <p:cTn id="1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883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1.66409E-06 L -0.1368 0.12319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0" y="6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一、项目背景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85960" y="2553369"/>
            <a:ext cx="551106" cy="2103552"/>
            <a:chOff x="7604040" y="2858169"/>
            <a:chExt cx="551178" cy="2103552"/>
          </a:xfrm>
        </p:grpSpPr>
        <p:sp>
          <p:nvSpPr>
            <p:cNvPr id="4" name="Freeform 5"/>
            <p:cNvSpPr/>
            <p:nvPr/>
          </p:nvSpPr>
          <p:spPr bwMode="auto">
            <a:xfrm>
              <a:off x="7604040" y="3909945"/>
              <a:ext cx="551178" cy="1051776"/>
            </a:xfrm>
            <a:custGeom>
              <a:avLst/>
              <a:gdLst>
                <a:gd name="T0" fmla="*/ 0 w 425"/>
                <a:gd name="T1" fmla="*/ 0 h 811"/>
                <a:gd name="T2" fmla="*/ 212 w 425"/>
                <a:gd name="T3" fmla="*/ 0 h 811"/>
                <a:gd name="T4" fmla="*/ 212 w 425"/>
                <a:gd name="T5" fmla="*/ 811 h 811"/>
                <a:gd name="T6" fmla="*/ 425 w 425"/>
                <a:gd name="T7" fmla="*/ 811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" h="811">
                  <a:moveTo>
                    <a:pt x="0" y="0"/>
                  </a:moveTo>
                  <a:lnTo>
                    <a:pt x="212" y="0"/>
                  </a:lnTo>
                  <a:lnTo>
                    <a:pt x="212" y="811"/>
                  </a:lnTo>
                  <a:lnTo>
                    <a:pt x="425" y="811"/>
                  </a:lnTo>
                </a:path>
              </a:pathLst>
            </a:custGeom>
            <a:noFill/>
            <a:ln w="12700" cap="flat">
              <a:solidFill>
                <a:srgbClr val="002C4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7604040" y="3909945"/>
              <a:ext cx="551178" cy="0"/>
            </a:xfrm>
            <a:prstGeom prst="line">
              <a:avLst/>
            </a:prstGeom>
            <a:noFill/>
            <a:ln w="12700" cap="flat">
              <a:solidFill>
                <a:srgbClr val="002C4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7604040" y="2858169"/>
              <a:ext cx="551178" cy="1051776"/>
            </a:xfrm>
            <a:custGeom>
              <a:avLst/>
              <a:gdLst>
                <a:gd name="T0" fmla="*/ 0 w 425"/>
                <a:gd name="T1" fmla="*/ 811 h 811"/>
                <a:gd name="T2" fmla="*/ 212 w 425"/>
                <a:gd name="T3" fmla="*/ 811 h 811"/>
                <a:gd name="T4" fmla="*/ 212 w 425"/>
                <a:gd name="T5" fmla="*/ 0 h 811"/>
                <a:gd name="T6" fmla="*/ 425 w 425"/>
                <a:gd name="T7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" h="811">
                  <a:moveTo>
                    <a:pt x="0" y="811"/>
                  </a:moveTo>
                  <a:lnTo>
                    <a:pt x="212" y="811"/>
                  </a:lnTo>
                  <a:lnTo>
                    <a:pt x="212" y="0"/>
                  </a:lnTo>
                  <a:lnTo>
                    <a:pt x="425" y="0"/>
                  </a:lnTo>
                </a:path>
              </a:pathLst>
            </a:custGeom>
            <a:noFill/>
            <a:ln w="12700" cap="flat">
              <a:solidFill>
                <a:srgbClr val="002C4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45684" y="2384298"/>
            <a:ext cx="840274" cy="2509960"/>
            <a:chOff x="6763654" y="60489"/>
            <a:chExt cx="840383" cy="4430168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763654" y="60489"/>
              <a:ext cx="840383" cy="4430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845248" y="834621"/>
              <a:ext cx="677196" cy="32371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+mj-ea"/>
                </a:rPr>
                <a:t>提出问题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37067" y="2133179"/>
            <a:ext cx="8368044" cy="840383"/>
            <a:chOff x="8155218" y="2437977"/>
            <a:chExt cx="2758480" cy="840383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8155218" y="2437977"/>
              <a:ext cx="2758480" cy="8403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228200" y="2689096"/>
              <a:ext cx="23156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1. 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如何在小学建筑设计中兼顾安全性、趣味性与实用性？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37067" y="3183657"/>
            <a:ext cx="8368044" cy="842977"/>
            <a:chOff x="8155218" y="3488456"/>
            <a:chExt cx="8369133" cy="842977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8155218" y="3488456"/>
              <a:ext cx="8369133" cy="8429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376643" y="3709889"/>
              <a:ext cx="79633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2. 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怎样通过空间布局与造型设计，满足小学生心理与行为特点？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37068" y="4236731"/>
            <a:ext cx="8660341" cy="840383"/>
            <a:chOff x="8155218" y="4541529"/>
            <a:chExt cx="2854834" cy="840383"/>
          </a:xfrm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8155218" y="4541529"/>
              <a:ext cx="2758480" cy="8403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228200" y="4607776"/>
              <a:ext cx="27818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3. 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如何在校园建筑中融入自然采光、通风与绿色节能设计，提升学习</a:t>
              </a:r>
              <a:endParaRPr lang="en-US" altLang="zh-CN" sz="20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   环境舒适度？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87F6-610A-7A5F-747A-8883F4FE8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72311237-9760-1BFD-0BB7-7ADE859311B7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1E03A1-F85C-946E-AACC-07FEEA5A00AC}"/>
              </a:ext>
            </a:extLst>
          </p:cNvPr>
          <p:cNvSpPr/>
          <p:nvPr/>
        </p:nvSpPr>
        <p:spPr>
          <a:xfrm>
            <a:off x="3304910" y="2584595"/>
            <a:ext cx="5827236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地理位置与人群活动分析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4507161-1ECD-8A88-6BE6-6EC8C6D4C5B6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B71166FB-B9C9-EEDF-AF18-3E7D5C0872DE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5A677660-DD1B-33CE-7FCF-F3394F7F35BD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02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8F8A29E0-D372-AC27-5FFF-2F9A1E51C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rcRect l="25110" r="47471"/>
          <a:stretch>
            <a:fillRect/>
          </a:stretch>
        </p:blipFill>
        <p:spPr>
          <a:xfrm>
            <a:off x="2997508" y="1722578"/>
            <a:ext cx="3342861" cy="2541770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rcRect l="53796" r="24455"/>
          <a:stretch>
            <a:fillRect/>
          </a:stretch>
        </p:blipFill>
        <p:spPr>
          <a:xfrm>
            <a:off x="6455884" y="1898927"/>
            <a:ext cx="2651652" cy="2541770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rcRect r="75504"/>
          <a:stretch>
            <a:fillRect/>
          </a:stretch>
        </p:blipFill>
        <p:spPr>
          <a:xfrm>
            <a:off x="86855" y="1769965"/>
            <a:ext cx="2986508" cy="2541770"/>
          </a:xfrm>
          <a:prstGeom prst="rect">
            <a:avLst/>
          </a:prstGeom>
        </p:spPr>
      </p:pic>
      <p:sp>
        <p:nvSpPr>
          <p:cNvPr id="97" name="矩形 96"/>
          <p:cNvSpPr/>
          <p:nvPr>
            <p:custDataLst>
              <p:tags r:id="rId4"/>
            </p:custDataLst>
          </p:nvPr>
        </p:nvSpPr>
        <p:spPr>
          <a:xfrm>
            <a:off x="7591795" y="4861877"/>
            <a:ext cx="800219" cy="338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中原区</a:t>
            </a:r>
          </a:p>
        </p:txBody>
      </p:sp>
      <p:grpSp>
        <p:nvGrpSpPr>
          <p:cNvPr id="98" name="组合 97"/>
          <p:cNvGrpSpPr/>
          <p:nvPr>
            <p:custDataLst>
              <p:tags r:id="rId5"/>
            </p:custDataLst>
          </p:nvPr>
        </p:nvGrpSpPr>
        <p:grpSpPr>
          <a:xfrm>
            <a:off x="1418563" y="2816342"/>
            <a:ext cx="800219" cy="2359528"/>
            <a:chOff x="2432383" y="1165604"/>
            <a:chExt cx="600243" cy="1769646"/>
          </a:xfrm>
        </p:grpSpPr>
        <p:sp>
          <p:nvSpPr>
            <p:cNvPr id="99" name="椭圆 98"/>
            <p:cNvSpPr/>
            <p:nvPr>
              <p:custDataLst>
                <p:tags r:id="rId16"/>
              </p:custDataLst>
            </p:nvPr>
          </p:nvSpPr>
          <p:spPr>
            <a:xfrm flipH="1">
              <a:off x="2602699" y="1165604"/>
              <a:ext cx="95480" cy="954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矩形 99"/>
            <p:cNvSpPr/>
            <p:nvPr>
              <p:custDataLst>
                <p:tags r:id="rId17"/>
              </p:custDataLst>
            </p:nvPr>
          </p:nvSpPr>
          <p:spPr>
            <a:xfrm>
              <a:off x="2432383" y="2681334"/>
              <a:ext cx="60024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河南省</a:t>
              </a:r>
            </a:p>
          </p:txBody>
        </p:sp>
      </p:grpSp>
      <p:sp>
        <p:nvSpPr>
          <p:cNvPr id="106" name="矩形 105"/>
          <p:cNvSpPr/>
          <p:nvPr>
            <p:custDataLst>
              <p:tags r:id="rId6"/>
            </p:custDataLst>
          </p:nvPr>
        </p:nvSpPr>
        <p:spPr>
          <a:xfrm>
            <a:off x="10337563" y="4861876"/>
            <a:ext cx="1005403" cy="338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基地位置</a:t>
            </a:r>
          </a:p>
        </p:txBody>
      </p:sp>
      <p:sp>
        <p:nvSpPr>
          <p:cNvPr id="108" name="标题 10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二、地理位置与人群活动分析</a:t>
            </a:r>
          </a:p>
        </p:txBody>
      </p:sp>
      <p:pic>
        <p:nvPicPr>
          <p:cNvPr id="116" name="图片 1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rcRect l="77847"/>
          <a:stretch>
            <a:fillRect/>
          </a:stretch>
        </p:blipFill>
        <p:spPr>
          <a:xfrm>
            <a:off x="9322947" y="1873984"/>
            <a:ext cx="2700847" cy="2541770"/>
          </a:xfrm>
          <a:prstGeom prst="rect">
            <a:avLst/>
          </a:prstGeom>
        </p:spPr>
      </p:pic>
      <p:sp>
        <p:nvSpPr>
          <p:cNvPr id="88" name="五角星 87"/>
          <p:cNvSpPr/>
          <p:nvPr>
            <p:custDataLst>
              <p:tags r:id="rId8"/>
            </p:custDataLst>
          </p:nvPr>
        </p:nvSpPr>
        <p:spPr>
          <a:xfrm>
            <a:off x="10711180" y="3224530"/>
            <a:ext cx="279400" cy="280035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7" name="组合 116"/>
          <p:cNvGrpSpPr/>
          <p:nvPr>
            <p:custDataLst>
              <p:tags r:id="rId9"/>
            </p:custDataLst>
          </p:nvPr>
        </p:nvGrpSpPr>
        <p:grpSpPr>
          <a:xfrm>
            <a:off x="4510217" y="2833023"/>
            <a:ext cx="800219" cy="2397808"/>
            <a:chOff x="2651249" y="1011372"/>
            <a:chExt cx="600242" cy="1798356"/>
          </a:xfrm>
        </p:grpSpPr>
        <p:sp>
          <p:nvSpPr>
            <p:cNvPr id="118" name="椭圆 117"/>
            <p:cNvSpPr/>
            <p:nvPr>
              <p:custDataLst>
                <p:tags r:id="rId14"/>
              </p:custDataLst>
            </p:nvPr>
          </p:nvSpPr>
          <p:spPr>
            <a:xfrm flipH="1">
              <a:off x="2812801" y="1011372"/>
              <a:ext cx="95480" cy="954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矩形 118"/>
            <p:cNvSpPr/>
            <p:nvPr>
              <p:custDataLst>
                <p:tags r:id="rId15"/>
              </p:custDataLst>
            </p:nvPr>
          </p:nvSpPr>
          <p:spPr>
            <a:xfrm>
              <a:off x="2651249" y="2555812"/>
              <a:ext cx="60024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郑州市</a:t>
              </a:r>
            </a:p>
          </p:txBody>
        </p:sp>
      </p:grpSp>
      <p:sp>
        <p:nvSpPr>
          <p:cNvPr id="82" name="任意多边形 81"/>
          <p:cNvSpPr/>
          <p:nvPr>
            <p:custDataLst>
              <p:tags r:id="rId10"/>
            </p:custDataLst>
          </p:nvPr>
        </p:nvSpPr>
        <p:spPr>
          <a:xfrm>
            <a:off x="1720258" y="2336020"/>
            <a:ext cx="3021549" cy="535386"/>
          </a:xfrm>
          <a:custGeom>
            <a:avLst/>
            <a:gdLst>
              <a:gd name="connsiteX0" fmla="*/ 0 w 883920"/>
              <a:gd name="connsiteY0" fmla="*/ 110610 h 195065"/>
              <a:gd name="connsiteX1" fmla="*/ 883920 w 883920"/>
              <a:gd name="connsiteY1" fmla="*/ 195065 h 195065"/>
              <a:gd name="connsiteX0-1" fmla="*/ 0 w 213569"/>
              <a:gd name="connsiteY0-2" fmla="*/ 142649 h 142649"/>
              <a:gd name="connsiteX1-3" fmla="*/ 86309 w 213569"/>
              <a:gd name="connsiteY1-4" fmla="*/ 128938 h 142649"/>
              <a:gd name="connsiteX0-5" fmla="*/ 992573 w 1088727"/>
              <a:gd name="connsiteY0-6" fmla="*/ 212185 h 212185"/>
              <a:gd name="connsiteX1-7" fmla="*/ 8848 w 1088727"/>
              <a:gd name="connsiteY1-8" fmla="*/ 68549 h 212185"/>
              <a:gd name="connsiteX0-9" fmla="*/ 1305749 w 1388575"/>
              <a:gd name="connsiteY0-10" fmla="*/ 127748 h 154458"/>
              <a:gd name="connsiteX1-11" fmla="*/ 7473 w 1388575"/>
              <a:gd name="connsiteY1-12" fmla="*/ 154458 h 154458"/>
              <a:gd name="connsiteX0-13" fmla="*/ 1308943 w 1309095"/>
              <a:gd name="connsiteY0-14" fmla="*/ 147159 h 173869"/>
              <a:gd name="connsiteX1-15" fmla="*/ 767028 w 1309095"/>
              <a:gd name="connsiteY1-16" fmla="*/ 66791 h 173869"/>
              <a:gd name="connsiteX2" fmla="*/ 10667 w 1309095"/>
              <a:gd name="connsiteY2" fmla="*/ 173869 h 173869"/>
              <a:gd name="connsiteX0-17" fmla="*/ 1298276 w 1298276"/>
              <a:gd name="connsiteY0-18" fmla="*/ 0 h 26710"/>
              <a:gd name="connsiteX1-19" fmla="*/ 0 w 1298276"/>
              <a:gd name="connsiteY1-20" fmla="*/ 26710 h 26710"/>
              <a:gd name="connsiteX0-21" fmla="*/ 1298276 w 1298276"/>
              <a:gd name="connsiteY0-22" fmla="*/ 141120 h 167830"/>
              <a:gd name="connsiteX1-23" fmla="*/ 590660 w 1298276"/>
              <a:gd name="connsiteY1-24" fmla="*/ 120 h 167830"/>
              <a:gd name="connsiteX2-25" fmla="*/ 0 w 1298276"/>
              <a:gd name="connsiteY2-26" fmla="*/ 167830 h 167830"/>
              <a:gd name="connsiteX0-27" fmla="*/ 1298276 w 1298276"/>
              <a:gd name="connsiteY0-28" fmla="*/ 150793 h 177503"/>
              <a:gd name="connsiteX1-29" fmla="*/ 590660 w 1298276"/>
              <a:gd name="connsiteY1-30" fmla="*/ 9793 h 177503"/>
              <a:gd name="connsiteX2-31" fmla="*/ 0 w 1298276"/>
              <a:gd name="connsiteY2-32" fmla="*/ 177503 h 177503"/>
              <a:gd name="connsiteX0-33" fmla="*/ 1298276 w 1298276"/>
              <a:gd name="connsiteY0-34" fmla="*/ 201017 h 227727"/>
              <a:gd name="connsiteX1-35" fmla="*/ 528873 w 1298276"/>
              <a:gd name="connsiteY1-36" fmla="*/ 8047 h 227727"/>
              <a:gd name="connsiteX2-37" fmla="*/ 0 w 1298276"/>
              <a:gd name="connsiteY2-38" fmla="*/ 227727 h 227727"/>
              <a:gd name="connsiteX0-39" fmla="*/ 1298276 w 1298276"/>
              <a:gd name="connsiteY0-40" fmla="*/ 201724 h 228434"/>
              <a:gd name="connsiteX1-41" fmla="*/ 528873 w 1298276"/>
              <a:gd name="connsiteY1-42" fmla="*/ 8754 h 228434"/>
              <a:gd name="connsiteX2-43" fmla="*/ 0 w 1298276"/>
              <a:gd name="connsiteY2-44" fmla="*/ 228434 h 228434"/>
              <a:gd name="connsiteX0-45" fmla="*/ 1298276 w 1298276"/>
              <a:gd name="connsiteY0-46" fmla="*/ 258041 h 284751"/>
              <a:gd name="connsiteX1-47" fmla="*/ 590660 w 1298276"/>
              <a:gd name="connsiteY1-48" fmla="*/ 7326 h 284751"/>
              <a:gd name="connsiteX2-49" fmla="*/ 0 w 1298276"/>
              <a:gd name="connsiteY2-50" fmla="*/ 284751 h 284751"/>
              <a:gd name="connsiteX0-51" fmla="*/ 1298276 w 1298276"/>
              <a:gd name="connsiteY0-52" fmla="*/ 252538 h 279248"/>
              <a:gd name="connsiteX1-53" fmla="*/ 590660 w 1298276"/>
              <a:gd name="connsiteY1-54" fmla="*/ 1823 h 279248"/>
              <a:gd name="connsiteX2-55" fmla="*/ 0 w 1298276"/>
              <a:gd name="connsiteY2-56" fmla="*/ 279248 h 279248"/>
              <a:gd name="connsiteX0-57" fmla="*/ 1191553 w 1191553"/>
              <a:gd name="connsiteY0-58" fmla="*/ 213546 h 277790"/>
              <a:gd name="connsiteX1-59" fmla="*/ 590660 w 1191553"/>
              <a:gd name="connsiteY1-60" fmla="*/ 365 h 277790"/>
              <a:gd name="connsiteX2-61" fmla="*/ 0 w 1191553"/>
              <a:gd name="connsiteY2-62" fmla="*/ 277790 h 277790"/>
              <a:gd name="connsiteX0-63" fmla="*/ 1191553 w 1191553"/>
              <a:gd name="connsiteY0-64" fmla="*/ 213786 h 278030"/>
              <a:gd name="connsiteX1-65" fmla="*/ 590660 w 1191553"/>
              <a:gd name="connsiteY1-66" fmla="*/ 605 h 278030"/>
              <a:gd name="connsiteX2-67" fmla="*/ 0 w 1191553"/>
              <a:gd name="connsiteY2-68" fmla="*/ 278030 h 278030"/>
              <a:gd name="connsiteX0-69" fmla="*/ 1197170 w 1197170"/>
              <a:gd name="connsiteY0-70" fmla="*/ 213517 h 260438"/>
              <a:gd name="connsiteX1-71" fmla="*/ 596277 w 1197170"/>
              <a:gd name="connsiteY1-72" fmla="*/ 336 h 260438"/>
              <a:gd name="connsiteX2-73" fmla="*/ 0 w 1197170"/>
              <a:gd name="connsiteY2-74" fmla="*/ 260438 h 260438"/>
              <a:gd name="connsiteX0-75" fmla="*/ 1197170 w 1197170"/>
              <a:gd name="connsiteY0-76" fmla="*/ 213517 h 260438"/>
              <a:gd name="connsiteX1-77" fmla="*/ 596277 w 1197170"/>
              <a:gd name="connsiteY1-78" fmla="*/ 336 h 260438"/>
              <a:gd name="connsiteX2-79" fmla="*/ 0 w 1197170"/>
              <a:gd name="connsiteY2-80" fmla="*/ 260438 h 260438"/>
              <a:gd name="connsiteX0-81" fmla="*/ 1197170 w 1197170"/>
              <a:gd name="connsiteY0-82" fmla="*/ 216396 h 263317"/>
              <a:gd name="connsiteX1-83" fmla="*/ 644021 w 1197170"/>
              <a:gd name="connsiteY1-84" fmla="*/ 328 h 263317"/>
              <a:gd name="connsiteX2-85" fmla="*/ 0 w 1197170"/>
              <a:gd name="connsiteY2-86" fmla="*/ 263317 h 263317"/>
              <a:gd name="connsiteX0-87" fmla="*/ 1197170 w 1197170"/>
              <a:gd name="connsiteY0-88" fmla="*/ 172890 h 219811"/>
              <a:gd name="connsiteX1-89" fmla="*/ 556958 w 1197170"/>
              <a:gd name="connsiteY1-90" fmla="*/ 476 h 219811"/>
              <a:gd name="connsiteX2-91" fmla="*/ 0 w 1197170"/>
              <a:gd name="connsiteY2-92" fmla="*/ 219811 h 219811"/>
              <a:gd name="connsiteX0-93" fmla="*/ 1197170 w 1197170"/>
              <a:gd name="connsiteY0-94" fmla="*/ 172890 h 219811"/>
              <a:gd name="connsiteX1-95" fmla="*/ 587851 w 1197170"/>
              <a:gd name="connsiteY1-96" fmla="*/ 476 h 219811"/>
              <a:gd name="connsiteX2-97" fmla="*/ 0 w 1197170"/>
              <a:gd name="connsiteY2-98" fmla="*/ 219811 h 219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25" y="connsiteY2-26"/>
              </a:cxn>
            </a:cxnLst>
            <a:rect l="l" t="t" r="r" b="b"/>
            <a:pathLst>
              <a:path w="1197170" h="219811">
                <a:moveTo>
                  <a:pt x="1197170" y="172890"/>
                </a:moveTo>
                <a:cubicBezTo>
                  <a:pt x="1085808" y="82581"/>
                  <a:pt x="787379" y="-7344"/>
                  <a:pt x="587851" y="476"/>
                </a:cubicBezTo>
                <a:cubicBezTo>
                  <a:pt x="388323" y="8296"/>
                  <a:pt x="128547" y="117712"/>
                  <a:pt x="0" y="219811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lg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任意多边形 84"/>
          <p:cNvSpPr/>
          <p:nvPr>
            <p:custDataLst>
              <p:tags r:id="rId11"/>
            </p:custDataLst>
          </p:nvPr>
        </p:nvSpPr>
        <p:spPr>
          <a:xfrm>
            <a:off x="5019325" y="3024257"/>
            <a:ext cx="3151136" cy="1322141"/>
          </a:xfrm>
          <a:custGeom>
            <a:avLst/>
            <a:gdLst>
              <a:gd name="connsiteX0" fmla="*/ 0 w 323850"/>
              <a:gd name="connsiteY0" fmla="*/ 271437 h 271437"/>
              <a:gd name="connsiteX1" fmla="*/ 323850 w 323850"/>
              <a:gd name="connsiteY1" fmla="*/ 2765 h 271437"/>
              <a:gd name="connsiteX0-1" fmla="*/ 0 w 466245"/>
              <a:gd name="connsiteY0-2" fmla="*/ 146457 h 146457"/>
              <a:gd name="connsiteX1-3" fmla="*/ 466245 w 466245"/>
              <a:gd name="connsiteY1-4" fmla="*/ 7495 h 146457"/>
              <a:gd name="connsiteX0-5" fmla="*/ 0 w 1378292"/>
              <a:gd name="connsiteY0-6" fmla="*/ 21649 h 349642"/>
              <a:gd name="connsiteX1-7" fmla="*/ 1378292 w 1378292"/>
              <a:gd name="connsiteY1-8" fmla="*/ 349642 h 349642"/>
              <a:gd name="connsiteX0-9" fmla="*/ 0 w 1378292"/>
              <a:gd name="connsiteY0-10" fmla="*/ 0 h 327993"/>
              <a:gd name="connsiteX1-11" fmla="*/ 641084 w 1378292"/>
              <a:gd name="connsiteY1-12" fmla="*/ 291327 h 327993"/>
              <a:gd name="connsiteX2" fmla="*/ 1378292 w 1378292"/>
              <a:gd name="connsiteY2" fmla="*/ 327993 h 327993"/>
              <a:gd name="connsiteX0-13" fmla="*/ 0 w 1378292"/>
              <a:gd name="connsiteY0-14" fmla="*/ 0 h 327993"/>
              <a:gd name="connsiteX1-15" fmla="*/ 641084 w 1378292"/>
              <a:gd name="connsiteY1-16" fmla="*/ 291327 h 327993"/>
              <a:gd name="connsiteX2-17" fmla="*/ 1378292 w 1378292"/>
              <a:gd name="connsiteY2-18" fmla="*/ 327993 h 327993"/>
              <a:gd name="connsiteX0-19" fmla="*/ 0 w 1378292"/>
              <a:gd name="connsiteY0-20" fmla="*/ 0 h 327993"/>
              <a:gd name="connsiteX1-21" fmla="*/ 1378292 w 1378292"/>
              <a:gd name="connsiteY1-22" fmla="*/ 327993 h 327993"/>
              <a:gd name="connsiteX0-23" fmla="*/ 0 w 1378292"/>
              <a:gd name="connsiteY0-24" fmla="*/ 0 h 437713"/>
              <a:gd name="connsiteX1-25" fmla="*/ 523924 w 1378292"/>
              <a:gd name="connsiteY1-26" fmla="*/ 437713 h 437713"/>
              <a:gd name="connsiteX2-27" fmla="*/ 1378292 w 1378292"/>
              <a:gd name="connsiteY2-28" fmla="*/ 327993 h 437713"/>
              <a:gd name="connsiteX0-29" fmla="*/ 0 w 1378292"/>
              <a:gd name="connsiteY0-30" fmla="*/ 0 h 466414"/>
              <a:gd name="connsiteX1-31" fmla="*/ 523924 w 1378292"/>
              <a:gd name="connsiteY1-32" fmla="*/ 437713 h 466414"/>
              <a:gd name="connsiteX2-33" fmla="*/ 1378292 w 1378292"/>
              <a:gd name="connsiteY2-34" fmla="*/ 327993 h 466414"/>
              <a:gd name="connsiteX0-35" fmla="*/ 0 w 1378292"/>
              <a:gd name="connsiteY0-36" fmla="*/ 0 h 494589"/>
              <a:gd name="connsiteX1-37" fmla="*/ 509504 w 1378292"/>
              <a:gd name="connsiteY1-38" fmla="*/ 469214 h 494589"/>
              <a:gd name="connsiteX2-39" fmla="*/ 1378292 w 1378292"/>
              <a:gd name="connsiteY2-40" fmla="*/ 327993 h 494589"/>
              <a:gd name="connsiteX0-41" fmla="*/ 0 w 1378292"/>
              <a:gd name="connsiteY0-42" fmla="*/ 0 h 498080"/>
              <a:gd name="connsiteX1-43" fmla="*/ 509504 w 1378292"/>
              <a:gd name="connsiteY1-44" fmla="*/ 469214 h 498080"/>
              <a:gd name="connsiteX2-45" fmla="*/ 1378292 w 1378292"/>
              <a:gd name="connsiteY2-46" fmla="*/ 327993 h 498080"/>
              <a:gd name="connsiteX0-47" fmla="*/ 0 w 1378292"/>
              <a:gd name="connsiteY0-48" fmla="*/ 0 h 498080"/>
              <a:gd name="connsiteX1-49" fmla="*/ 509504 w 1378292"/>
              <a:gd name="connsiteY1-50" fmla="*/ 469214 h 498080"/>
              <a:gd name="connsiteX2-51" fmla="*/ 1378292 w 1378292"/>
              <a:gd name="connsiteY2-52" fmla="*/ 327993 h 498080"/>
              <a:gd name="connsiteX0-53" fmla="*/ 0 w 1378292"/>
              <a:gd name="connsiteY0-54" fmla="*/ 0 h 533541"/>
              <a:gd name="connsiteX1-55" fmla="*/ 491480 w 1378292"/>
              <a:gd name="connsiteY1-56" fmla="*/ 508127 h 533541"/>
              <a:gd name="connsiteX2-57" fmla="*/ 1378292 w 1378292"/>
              <a:gd name="connsiteY2-58" fmla="*/ 327993 h 533541"/>
              <a:gd name="connsiteX0-59" fmla="*/ 0 w 1378292"/>
              <a:gd name="connsiteY0-60" fmla="*/ 0 h 548976"/>
              <a:gd name="connsiteX1-61" fmla="*/ 565381 w 1378292"/>
              <a:gd name="connsiteY1-62" fmla="*/ 524804 h 548976"/>
              <a:gd name="connsiteX2-63" fmla="*/ 1378292 w 1378292"/>
              <a:gd name="connsiteY2-64" fmla="*/ 327993 h 548976"/>
              <a:gd name="connsiteX0-65" fmla="*/ 0 w 1378292"/>
              <a:gd name="connsiteY0-66" fmla="*/ 0 h 531656"/>
              <a:gd name="connsiteX1-67" fmla="*/ 565381 w 1378292"/>
              <a:gd name="connsiteY1-68" fmla="*/ 524804 h 531656"/>
              <a:gd name="connsiteX2-69" fmla="*/ 1378292 w 1378292"/>
              <a:gd name="connsiteY2-70" fmla="*/ 327993 h 531656"/>
              <a:gd name="connsiteX0-71" fmla="*/ 0 w 1378292"/>
              <a:gd name="connsiteY0-72" fmla="*/ 0 h 533055"/>
              <a:gd name="connsiteX1-73" fmla="*/ 565381 w 1378292"/>
              <a:gd name="connsiteY1-74" fmla="*/ 524804 h 533055"/>
              <a:gd name="connsiteX2-75" fmla="*/ 1378292 w 1378292"/>
              <a:gd name="connsiteY2-76" fmla="*/ 327993 h 533055"/>
              <a:gd name="connsiteX0-77" fmla="*/ 0 w 1378292"/>
              <a:gd name="connsiteY0-78" fmla="*/ 0 h 556145"/>
              <a:gd name="connsiteX1-79" fmla="*/ 565381 w 1378292"/>
              <a:gd name="connsiteY1-80" fmla="*/ 524804 h 556145"/>
              <a:gd name="connsiteX2-81" fmla="*/ 1378292 w 1378292"/>
              <a:gd name="connsiteY2-82" fmla="*/ 327993 h 556145"/>
              <a:gd name="connsiteX0-83" fmla="*/ 0 w 1378292"/>
              <a:gd name="connsiteY0-84" fmla="*/ 0 h 556145"/>
              <a:gd name="connsiteX1-85" fmla="*/ 565381 w 1378292"/>
              <a:gd name="connsiteY1-86" fmla="*/ 524804 h 556145"/>
              <a:gd name="connsiteX2-87" fmla="*/ 1378292 w 1378292"/>
              <a:gd name="connsiteY2-88" fmla="*/ 327993 h 556145"/>
              <a:gd name="connsiteX0-89" fmla="*/ 0 w 1378292"/>
              <a:gd name="connsiteY0-90" fmla="*/ 0 h 568071"/>
              <a:gd name="connsiteX1-91" fmla="*/ 563579 w 1378292"/>
              <a:gd name="connsiteY1-92" fmla="*/ 537775 h 568071"/>
              <a:gd name="connsiteX2-93" fmla="*/ 1378292 w 1378292"/>
              <a:gd name="connsiteY2-94" fmla="*/ 327993 h 568071"/>
              <a:gd name="connsiteX0-95" fmla="*/ 0 w 1378292"/>
              <a:gd name="connsiteY0-96" fmla="*/ 0 h 568071"/>
              <a:gd name="connsiteX1-97" fmla="*/ 563579 w 1378292"/>
              <a:gd name="connsiteY1-98" fmla="*/ 537775 h 568071"/>
              <a:gd name="connsiteX2-99" fmla="*/ 1378292 w 1378292"/>
              <a:gd name="connsiteY2-100" fmla="*/ 327993 h 568071"/>
              <a:gd name="connsiteX0-101" fmla="*/ 0 w 1378292"/>
              <a:gd name="connsiteY0-102" fmla="*/ 0 h 556233"/>
              <a:gd name="connsiteX1-103" fmla="*/ 563579 w 1378292"/>
              <a:gd name="connsiteY1-104" fmla="*/ 537775 h 556233"/>
              <a:gd name="connsiteX2-105" fmla="*/ 1378292 w 1378292"/>
              <a:gd name="connsiteY2-106" fmla="*/ 327993 h 556233"/>
              <a:gd name="connsiteX0-107" fmla="*/ 0 w 1288169"/>
              <a:gd name="connsiteY0-108" fmla="*/ 0 h 556233"/>
              <a:gd name="connsiteX1-109" fmla="*/ 563579 w 1288169"/>
              <a:gd name="connsiteY1-110" fmla="*/ 537775 h 556233"/>
              <a:gd name="connsiteX2-111" fmla="*/ 1288169 w 1288169"/>
              <a:gd name="connsiteY2-112" fmla="*/ 327993 h 556233"/>
              <a:gd name="connsiteX0-113" fmla="*/ 0 w 1288169"/>
              <a:gd name="connsiteY0-114" fmla="*/ 0 h 568789"/>
              <a:gd name="connsiteX1-115" fmla="*/ 563579 w 1288169"/>
              <a:gd name="connsiteY1-116" fmla="*/ 537775 h 568789"/>
              <a:gd name="connsiteX2-117" fmla="*/ 1288169 w 1288169"/>
              <a:gd name="connsiteY2-118" fmla="*/ 327993 h 568789"/>
              <a:gd name="connsiteX0-119" fmla="*/ 0 w 1288169"/>
              <a:gd name="connsiteY0-120" fmla="*/ 0 h 568789"/>
              <a:gd name="connsiteX1-121" fmla="*/ 563579 w 1288169"/>
              <a:gd name="connsiteY1-122" fmla="*/ 537775 h 568789"/>
              <a:gd name="connsiteX2-123" fmla="*/ 1288169 w 1288169"/>
              <a:gd name="connsiteY2-124" fmla="*/ 327993 h 568789"/>
              <a:gd name="connsiteX0-125" fmla="*/ 0 w 1288169"/>
              <a:gd name="connsiteY0-126" fmla="*/ 0 h 584857"/>
              <a:gd name="connsiteX1-127" fmla="*/ 603233 w 1288169"/>
              <a:gd name="connsiteY1-128" fmla="*/ 556305 h 584857"/>
              <a:gd name="connsiteX2-129" fmla="*/ 1288169 w 1288169"/>
              <a:gd name="connsiteY2-130" fmla="*/ 327993 h 584857"/>
              <a:gd name="connsiteX0-131" fmla="*/ 0 w 1248515"/>
              <a:gd name="connsiteY0-132" fmla="*/ 0 h 538532"/>
              <a:gd name="connsiteX1-133" fmla="*/ 563579 w 1248515"/>
              <a:gd name="connsiteY1-134" fmla="*/ 509980 h 538532"/>
              <a:gd name="connsiteX2-135" fmla="*/ 1248515 w 1248515"/>
              <a:gd name="connsiteY2-136" fmla="*/ 281668 h 538532"/>
              <a:gd name="connsiteX0-137" fmla="*/ 0 w 1248515"/>
              <a:gd name="connsiteY0-138" fmla="*/ 0 h 538532"/>
              <a:gd name="connsiteX1-139" fmla="*/ 563579 w 1248515"/>
              <a:gd name="connsiteY1-140" fmla="*/ 509980 h 538532"/>
              <a:gd name="connsiteX2-141" fmla="*/ 1248515 w 1248515"/>
              <a:gd name="connsiteY2-142" fmla="*/ 281668 h 538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17" y="connsiteY2-18"/>
              </a:cxn>
            </a:cxnLst>
            <a:rect l="l" t="t" r="r" b="b"/>
            <a:pathLst>
              <a:path w="1248515" h="538532">
                <a:moveTo>
                  <a:pt x="0" y="0"/>
                </a:moveTo>
                <a:cubicBezTo>
                  <a:pt x="175242" y="123668"/>
                  <a:pt x="372115" y="440049"/>
                  <a:pt x="563579" y="509980"/>
                </a:cubicBezTo>
                <a:cubicBezTo>
                  <a:pt x="821331" y="599410"/>
                  <a:pt x="1032220" y="466480"/>
                  <a:pt x="1248515" y="281668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6" name="任意多边形 85"/>
          <p:cNvSpPr/>
          <p:nvPr>
            <p:custDataLst>
              <p:tags r:id="rId12"/>
            </p:custDataLst>
          </p:nvPr>
        </p:nvSpPr>
        <p:spPr>
          <a:xfrm>
            <a:off x="8375675" y="2279963"/>
            <a:ext cx="1955751" cy="1167586"/>
          </a:xfrm>
          <a:custGeom>
            <a:avLst/>
            <a:gdLst>
              <a:gd name="connsiteX0" fmla="*/ 0 w 221425"/>
              <a:gd name="connsiteY0" fmla="*/ 0 h 572212"/>
              <a:gd name="connsiteX1" fmla="*/ 148932 w 221425"/>
              <a:gd name="connsiteY1" fmla="*/ 572212 h 572212"/>
              <a:gd name="connsiteX0-1" fmla="*/ 0 w 756052"/>
              <a:gd name="connsiteY0-2" fmla="*/ 0 h 384367"/>
              <a:gd name="connsiteX1-3" fmla="*/ 744356 w 756052"/>
              <a:gd name="connsiteY1-4" fmla="*/ 384367 h 384367"/>
              <a:gd name="connsiteX0-5" fmla="*/ 0 w 961116"/>
              <a:gd name="connsiteY0-6" fmla="*/ 117819 h 157038"/>
              <a:gd name="connsiteX1-7" fmla="*/ 952282 w 961116"/>
              <a:gd name="connsiteY1-8" fmla="*/ 64960 h 157038"/>
              <a:gd name="connsiteX0-9" fmla="*/ 0 w 960953"/>
              <a:gd name="connsiteY0-10" fmla="*/ 324309 h 324309"/>
              <a:gd name="connsiteX1-11" fmla="*/ 429086 w 960953"/>
              <a:gd name="connsiteY1-12" fmla="*/ 0 h 324309"/>
              <a:gd name="connsiteX2" fmla="*/ 952282 w 960953"/>
              <a:gd name="connsiteY2" fmla="*/ 271450 h 324309"/>
              <a:gd name="connsiteX0-13" fmla="*/ 0 w 968838"/>
              <a:gd name="connsiteY0-14" fmla="*/ 329892 h 329892"/>
              <a:gd name="connsiteX1-15" fmla="*/ 429086 w 968838"/>
              <a:gd name="connsiteY1-16" fmla="*/ 5583 h 329892"/>
              <a:gd name="connsiteX2-17" fmla="*/ 952282 w 968838"/>
              <a:gd name="connsiteY2-18" fmla="*/ 277033 h 329892"/>
              <a:gd name="connsiteX0-19" fmla="*/ 0 w 968838"/>
              <a:gd name="connsiteY0-20" fmla="*/ 329892 h 329892"/>
              <a:gd name="connsiteX1-21" fmla="*/ 429086 w 968838"/>
              <a:gd name="connsiteY1-22" fmla="*/ 5583 h 329892"/>
              <a:gd name="connsiteX2-23" fmla="*/ 952282 w 968838"/>
              <a:gd name="connsiteY2-24" fmla="*/ 277033 h 329892"/>
              <a:gd name="connsiteX0-25" fmla="*/ 0 w 961814"/>
              <a:gd name="connsiteY0-26" fmla="*/ 370533 h 370533"/>
              <a:gd name="connsiteX1-27" fmla="*/ 429086 w 961814"/>
              <a:gd name="connsiteY1-28" fmla="*/ 46224 h 370533"/>
              <a:gd name="connsiteX2-29" fmla="*/ 952282 w 961814"/>
              <a:gd name="connsiteY2-30" fmla="*/ 317674 h 370533"/>
              <a:gd name="connsiteX0-31" fmla="*/ 0 w 961814"/>
              <a:gd name="connsiteY0-32" fmla="*/ 370533 h 370533"/>
              <a:gd name="connsiteX1-33" fmla="*/ 429086 w 961814"/>
              <a:gd name="connsiteY1-34" fmla="*/ 46224 h 370533"/>
              <a:gd name="connsiteX2-35" fmla="*/ 952282 w 961814"/>
              <a:gd name="connsiteY2-36" fmla="*/ 317674 h 370533"/>
              <a:gd name="connsiteX0-37" fmla="*/ 0 w 960542"/>
              <a:gd name="connsiteY0-38" fmla="*/ 398678 h 398678"/>
              <a:gd name="connsiteX1-39" fmla="*/ 309371 w 960542"/>
              <a:gd name="connsiteY1-40" fmla="*/ 41982 h 398678"/>
              <a:gd name="connsiteX2-41" fmla="*/ 952282 w 960542"/>
              <a:gd name="connsiteY2-42" fmla="*/ 345819 h 398678"/>
              <a:gd name="connsiteX0-43" fmla="*/ 0 w 962502"/>
              <a:gd name="connsiteY0-44" fmla="*/ 363660 h 363660"/>
              <a:gd name="connsiteX1-45" fmla="*/ 309371 w 962502"/>
              <a:gd name="connsiteY1-46" fmla="*/ 6964 h 363660"/>
              <a:gd name="connsiteX2-47" fmla="*/ 952282 w 962502"/>
              <a:gd name="connsiteY2-48" fmla="*/ 310801 h 363660"/>
              <a:gd name="connsiteX0-49" fmla="*/ 0 w 866420"/>
              <a:gd name="connsiteY0-50" fmla="*/ 371445 h 371445"/>
              <a:gd name="connsiteX1-51" fmla="*/ 309371 w 866420"/>
              <a:gd name="connsiteY1-52" fmla="*/ 14749 h 371445"/>
              <a:gd name="connsiteX2-53" fmla="*/ 854620 w 866420"/>
              <a:gd name="connsiteY2-54" fmla="*/ 224663 h 371445"/>
              <a:gd name="connsiteX0-55" fmla="*/ 0 w 866077"/>
              <a:gd name="connsiteY0-56" fmla="*/ 352766 h 352766"/>
              <a:gd name="connsiteX1-57" fmla="*/ 290469 w 866077"/>
              <a:gd name="connsiteY1-58" fmla="*/ 18741 h 352766"/>
              <a:gd name="connsiteX2-59" fmla="*/ 854620 w 866077"/>
              <a:gd name="connsiteY2-60" fmla="*/ 205984 h 352766"/>
              <a:gd name="connsiteX0-61" fmla="*/ 0 w 865562"/>
              <a:gd name="connsiteY0-62" fmla="*/ 444546 h 444546"/>
              <a:gd name="connsiteX1-63" fmla="*/ 290469 w 865562"/>
              <a:gd name="connsiteY1-64" fmla="*/ 110521 h 444546"/>
              <a:gd name="connsiteX2-65" fmla="*/ 854620 w 865562"/>
              <a:gd name="connsiteY2-66" fmla="*/ 297764 h 444546"/>
              <a:gd name="connsiteX0-67" fmla="*/ 0 w 865562"/>
              <a:gd name="connsiteY0-68" fmla="*/ 444546 h 444546"/>
              <a:gd name="connsiteX1-69" fmla="*/ 290469 w 865562"/>
              <a:gd name="connsiteY1-70" fmla="*/ 110521 h 444546"/>
              <a:gd name="connsiteX2-71" fmla="*/ 854620 w 865562"/>
              <a:gd name="connsiteY2-72" fmla="*/ 297764 h 444546"/>
              <a:gd name="connsiteX0-73" fmla="*/ 0 w 864677"/>
              <a:gd name="connsiteY0-74" fmla="*/ 467007 h 467007"/>
              <a:gd name="connsiteX1-75" fmla="*/ 230611 w 864677"/>
              <a:gd name="connsiteY1-76" fmla="*/ 103833 h 467007"/>
              <a:gd name="connsiteX2-77" fmla="*/ 854620 w 864677"/>
              <a:gd name="connsiteY2-78" fmla="*/ 320225 h 467007"/>
              <a:gd name="connsiteX0-79" fmla="*/ 0 w 865685"/>
              <a:gd name="connsiteY0-80" fmla="*/ 427119 h 427119"/>
              <a:gd name="connsiteX1-81" fmla="*/ 230611 w 865685"/>
              <a:gd name="connsiteY1-82" fmla="*/ 63945 h 427119"/>
              <a:gd name="connsiteX2-83" fmla="*/ 854620 w 865685"/>
              <a:gd name="connsiteY2-84" fmla="*/ 280337 h 427119"/>
              <a:gd name="connsiteX0-85" fmla="*/ 0 w 825445"/>
              <a:gd name="connsiteY0-86" fmla="*/ 427774 h 427774"/>
              <a:gd name="connsiteX1-87" fmla="*/ 230611 w 825445"/>
              <a:gd name="connsiteY1-88" fmla="*/ 64600 h 427774"/>
              <a:gd name="connsiteX2-89" fmla="*/ 813665 w 825445"/>
              <a:gd name="connsiteY2-90" fmla="*/ 277753 h 427774"/>
              <a:gd name="connsiteX0-91" fmla="*/ 0 w 767180"/>
              <a:gd name="connsiteY0-92" fmla="*/ 436623 h 436623"/>
              <a:gd name="connsiteX1-93" fmla="*/ 230611 w 767180"/>
              <a:gd name="connsiteY1-94" fmla="*/ 73449 h 436623"/>
              <a:gd name="connsiteX2-95" fmla="*/ 754184 w 767180"/>
              <a:gd name="connsiteY2-96" fmla="*/ 247690 h 436623"/>
              <a:gd name="connsiteX0-97" fmla="*/ 0 w 754184"/>
              <a:gd name="connsiteY0-98" fmla="*/ 404351 h 404351"/>
              <a:gd name="connsiteX1-99" fmla="*/ 230611 w 754184"/>
              <a:gd name="connsiteY1-100" fmla="*/ 41177 h 404351"/>
              <a:gd name="connsiteX2-101" fmla="*/ 478379 w 754184"/>
              <a:gd name="connsiteY2-102" fmla="*/ 36410 h 404351"/>
              <a:gd name="connsiteX3" fmla="*/ 754184 w 754184"/>
              <a:gd name="connsiteY3" fmla="*/ 215418 h 404351"/>
              <a:gd name="connsiteX0-103" fmla="*/ 0 w 757789"/>
              <a:gd name="connsiteY0-104" fmla="*/ 404351 h 404351"/>
              <a:gd name="connsiteX1-105" fmla="*/ 230611 w 757789"/>
              <a:gd name="connsiteY1-106" fmla="*/ 41177 h 404351"/>
              <a:gd name="connsiteX2-107" fmla="*/ 478379 w 757789"/>
              <a:gd name="connsiteY2-108" fmla="*/ 36410 h 404351"/>
              <a:gd name="connsiteX3-109" fmla="*/ 757789 w 757789"/>
              <a:gd name="connsiteY3-110" fmla="*/ 208006 h 404351"/>
              <a:gd name="connsiteX0-111" fmla="*/ 0 w 757789"/>
              <a:gd name="connsiteY0-112" fmla="*/ 404351 h 404351"/>
              <a:gd name="connsiteX1-113" fmla="*/ 230611 w 757789"/>
              <a:gd name="connsiteY1-114" fmla="*/ 41177 h 404351"/>
              <a:gd name="connsiteX2-115" fmla="*/ 478379 w 757789"/>
              <a:gd name="connsiteY2-116" fmla="*/ 36410 h 404351"/>
              <a:gd name="connsiteX3-117" fmla="*/ 757789 w 757789"/>
              <a:gd name="connsiteY3-118" fmla="*/ 208006 h 404351"/>
              <a:gd name="connsiteX0-119" fmla="*/ 0 w 757789"/>
              <a:gd name="connsiteY0-120" fmla="*/ 441288 h 441288"/>
              <a:gd name="connsiteX1-121" fmla="*/ 230611 w 757789"/>
              <a:gd name="connsiteY1-122" fmla="*/ 78114 h 441288"/>
              <a:gd name="connsiteX2-123" fmla="*/ 500009 w 757789"/>
              <a:gd name="connsiteY2-124" fmla="*/ 12199 h 441288"/>
              <a:gd name="connsiteX3-125" fmla="*/ 757789 w 757789"/>
              <a:gd name="connsiteY3-126" fmla="*/ 244943 h 441288"/>
              <a:gd name="connsiteX0-127" fmla="*/ 0 w 757789"/>
              <a:gd name="connsiteY0-128" fmla="*/ 437985 h 437985"/>
              <a:gd name="connsiteX1-129" fmla="*/ 239623 w 757789"/>
              <a:gd name="connsiteY1-130" fmla="*/ 97047 h 437985"/>
              <a:gd name="connsiteX2-131" fmla="*/ 500009 w 757789"/>
              <a:gd name="connsiteY2-132" fmla="*/ 8896 h 437985"/>
              <a:gd name="connsiteX3-133" fmla="*/ 757789 w 757789"/>
              <a:gd name="connsiteY3-134" fmla="*/ 241640 h 437985"/>
              <a:gd name="connsiteX0-135" fmla="*/ 0 w 757789"/>
              <a:gd name="connsiteY0-136" fmla="*/ 441741 h 441741"/>
              <a:gd name="connsiteX1-137" fmla="*/ 239623 w 757789"/>
              <a:gd name="connsiteY1-138" fmla="*/ 100803 h 441741"/>
              <a:gd name="connsiteX2-139" fmla="*/ 500009 w 757789"/>
              <a:gd name="connsiteY2-140" fmla="*/ 12652 h 441741"/>
              <a:gd name="connsiteX3-141" fmla="*/ 757789 w 757789"/>
              <a:gd name="connsiteY3-142" fmla="*/ 245396 h 441741"/>
              <a:gd name="connsiteX0-143" fmla="*/ 0 w 757789"/>
              <a:gd name="connsiteY0-144" fmla="*/ 441741 h 441741"/>
              <a:gd name="connsiteX1-145" fmla="*/ 236018 w 757789"/>
              <a:gd name="connsiteY1-146" fmla="*/ 100803 h 441741"/>
              <a:gd name="connsiteX2-147" fmla="*/ 500009 w 757789"/>
              <a:gd name="connsiteY2-148" fmla="*/ 12652 h 441741"/>
              <a:gd name="connsiteX3-149" fmla="*/ 757789 w 757789"/>
              <a:gd name="connsiteY3-150" fmla="*/ 245396 h 441741"/>
              <a:gd name="connsiteX0-151" fmla="*/ 0 w 757789"/>
              <a:gd name="connsiteY0-152" fmla="*/ 441741 h 441741"/>
              <a:gd name="connsiteX1-153" fmla="*/ 236018 w 757789"/>
              <a:gd name="connsiteY1-154" fmla="*/ 100803 h 441741"/>
              <a:gd name="connsiteX2-155" fmla="*/ 500009 w 757789"/>
              <a:gd name="connsiteY2-156" fmla="*/ 12652 h 441741"/>
              <a:gd name="connsiteX3-157" fmla="*/ 757789 w 757789"/>
              <a:gd name="connsiteY3-158" fmla="*/ 245396 h 441741"/>
              <a:gd name="connsiteX0-159" fmla="*/ 0 w 768604"/>
              <a:gd name="connsiteY0-160" fmla="*/ 458418 h 458418"/>
              <a:gd name="connsiteX1-161" fmla="*/ 246833 w 768604"/>
              <a:gd name="connsiteY1-162" fmla="*/ 100803 h 458418"/>
              <a:gd name="connsiteX2-163" fmla="*/ 510824 w 768604"/>
              <a:gd name="connsiteY2-164" fmla="*/ 12652 h 458418"/>
              <a:gd name="connsiteX3-165" fmla="*/ 768604 w 768604"/>
              <a:gd name="connsiteY3-166" fmla="*/ 245396 h 458418"/>
              <a:gd name="connsiteX0-167" fmla="*/ 0 w 768604"/>
              <a:gd name="connsiteY0-168" fmla="*/ 458418 h 458418"/>
              <a:gd name="connsiteX1-169" fmla="*/ 246833 w 768604"/>
              <a:gd name="connsiteY1-170" fmla="*/ 100803 h 458418"/>
              <a:gd name="connsiteX2-171" fmla="*/ 510824 w 768604"/>
              <a:gd name="connsiteY2-172" fmla="*/ 12652 h 458418"/>
              <a:gd name="connsiteX3-173" fmla="*/ 768604 w 768604"/>
              <a:gd name="connsiteY3-174" fmla="*/ 245396 h 458418"/>
              <a:gd name="connsiteX0-175" fmla="*/ 0 w 755987"/>
              <a:gd name="connsiteY0-176" fmla="*/ 491772 h 491772"/>
              <a:gd name="connsiteX1-177" fmla="*/ 234216 w 755987"/>
              <a:gd name="connsiteY1-178" fmla="*/ 100803 h 491772"/>
              <a:gd name="connsiteX2-179" fmla="*/ 498207 w 755987"/>
              <a:gd name="connsiteY2-180" fmla="*/ 12652 h 491772"/>
              <a:gd name="connsiteX3-181" fmla="*/ 755987 w 755987"/>
              <a:gd name="connsiteY3-182" fmla="*/ 245396 h 491772"/>
              <a:gd name="connsiteX0-183" fmla="*/ 0 w 755987"/>
              <a:gd name="connsiteY0-184" fmla="*/ 491772 h 491772"/>
              <a:gd name="connsiteX1-185" fmla="*/ 234216 w 755987"/>
              <a:gd name="connsiteY1-186" fmla="*/ 100803 h 491772"/>
              <a:gd name="connsiteX2-187" fmla="*/ 498207 w 755987"/>
              <a:gd name="connsiteY2-188" fmla="*/ 12652 h 491772"/>
              <a:gd name="connsiteX3-189" fmla="*/ 755987 w 755987"/>
              <a:gd name="connsiteY3-190" fmla="*/ 245396 h 491772"/>
              <a:gd name="connsiteX0-191" fmla="*/ 0 w 774889"/>
              <a:gd name="connsiteY0-192" fmla="*/ 475579 h 475579"/>
              <a:gd name="connsiteX1-193" fmla="*/ 253118 w 774889"/>
              <a:gd name="connsiteY1-194" fmla="*/ 100803 h 475579"/>
              <a:gd name="connsiteX2-195" fmla="*/ 517109 w 774889"/>
              <a:gd name="connsiteY2-196" fmla="*/ 12652 h 475579"/>
              <a:gd name="connsiteX3-197" fmla="*/ 774889 w 774889"/>
              <a:gd name="connsiteY3-198" fmla="*/ 245396 h 475579"/>
              <a:gd name="connsiteX0-199" fmla="*/ 0 w 774889"/>
              <a:gd name="connsiteY0-200" fmla="*/ 475579 h 475579"/>
              <a:gd name="connsiteX1-201" fmla="*/ 253118 w 774889"/>
              <a:gd name="connsiteY1-202" fmla="*/ 100803 h 475579"/>
              <a:gd name="connsiteX2-203" fmla="*/ 517109 w 774889"/>
              <a:gd name="connsiteY2-204" fmla="*/ 12652 h 475579"/>
              <a:gd name="connsiteX3-205" fmla="*/ 774889 w 774889"/>
              <a:gd name="connsiteY3-206" fmla="*/ 245396 h 4755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17" y="connsiteY2-18"/>
              </a:cxn>
              <a:cxn ang="0">
                <a:pos x="connsiteX3-109" y="connsiteY3-110"/>
              </a:cxn>
            </a:cxnLst>
            <a:rect l="l" t="t" r="r" b="b"/>
            <a:pathLst>
              <a:path w="774889" h="475579">
                <a:moveTo>
                  <a:pt x="0" y="475579"/>
                </a:moveTo>
                <a:cubicBezTo>
                  <a:pt x="95496" y="366002"/>
                  <a:pt x="158523" y="211475"/>
                  <a:pt x="253118" y="100803"/>
                </a:cubicBezTo>
                <a:cubicBezTo>
                  <a:pt x="328942" y="1184"/>
                  <a:pt x="429847" y="-16388"/>
                  <a:pt x="517109" y="12652"/>
                </a:cubicBezTo>
                <a:cubicBezTo>
                  <a:pt x="604371" y="41692"/>
                  <a:pt x="696177" y="151325"/>
                  <a:pt x="774889" y="245396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>
            <p:custDataLst>
              <p:tags r:id="rId13"/>
            </p:custDataLst>
          </p:nvPr>
        </p:nvSpPr>
        <p:spPr>
          <a:xfrm flipH="1">
            <a:off x="8390999" y="3608252"/>
            <a:ext cx="127290" cy="12730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6" grpId="0"/>
      <p:bldP spid="88" grpId="0" bldLvl="0" animBg="1"/>
      <p:bldP spid="82" grpId="0" animBg="1"/>
      <p:bldP spid="85" grpId="0" animBg="1"/>
      <p:bldP spid="86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r="65838"/>
          <a:stretch>
            <a:fillRect/>
          </a:stretch>
        </p:blipFill>
        <p:spPr>
          <a:xfrm>
            <a:off x="418908" y="1647127"/>
            <a:ext cx="3487009" cy="2616595"/>
          </a:xfrm>
          <a:prstGeom prst="rect">
            <a:avLst/>
          </a:prstGeom>
        </p:spPr>
      </p:pic>
      <p:sp>
        <p:nvSpPr>
          <p:cNvPr id="22546" name="TextBox 3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92676" y="4688880"/>
            <a:ext cx="3966358" cy="37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项目总用地面积为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20356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44" name="TextBox 3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33974" y="4633000"/>
            <a:ext cx="3967609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项目用地周围多为居住区，</a:t>
            </a:r>
          </a:p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配套设施完善，视野开阔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42" name="TextBox 3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18608" y="4633000"/>
            <a:ext cx="3967608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地块东临银杏路，南邻白桦</a:t>
            </a:r>
          </a:p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街，东南角为十字路口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标题 107"/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二、地理位置与人群活动分析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rcRect l="34162" r="32860"/>
          <a:stretch>
            <a:fillRect/>
          </a:stretch>
        </p:blipFill>
        <p:spPr>
          <a:xfrm>
            <a:off x="4495789" y="1647127"/>
            <a:ext cx="3366197" cy="26165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rcRect l="67140"/>
          <a:stretch>
            <a:fillRect/>
          </a:stretch>
        </p:blipFill>
        <p:spPr>
          <a:xfrm>
            <a:off x="8451859" y="1647127"/>
            <a:ext cx="3354170" cy="2616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D490AF-227A-15C6-DF25-D8B3AB59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6" y="865044"/>
            <a:ext cx="6826404" cy="5573100"/>
          </a:xfrm>
          <a:prstGeom prst="rect">
            <a:avLst/>
          </a:prstGeom>
        </p:spPr>
      </p:pic>
      <p:sp>
        <p:nvSpPr>
          <p:cNvPr id="31" name="标题 107"/>
          <p:cNvSpPr>
            <a:spLocks noGrp="1"/>
          </p:cNvSpPr>
          <p:nvPr>
            <p:ph type="title"/>
          </p:nvPr>
        </p:nvSpPr>
        <p:spPr>
          <a:xfrm>
            <a:off x="261730" y="206099"/>
            <a:ext cx="10515600" cy="549275"/>
          </a:xfrm>
        </p:spPr>
        <p:txBody>
          <a:bodyPr/>
          <a:lstStyle/>
          <a:p>
            <a:r>
              <a:rPr lang="zh-CN" altLang="en-US" dirty="0"/>
              <a:t>二、地理位置与人群活动分析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D7538E-9C18-A1CC-575A-BF7017B44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760" y="865044"/>
            <a:ext cx="4228333" cy="5512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24F37-7A3C-3C02-A4DD-BA7F48D2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4C277D6-9E50-43FE-5779-ACC7DE7AF2F3}"/>
              </a:ext>
            </a:extLst>
          </p:cNvPr>
          <p:cNvSpPr/>
          <p:nvPr/>
        </p:nvSpPr>
        <p:spPr>
          <a:xfrm>
            <a:off x="3158186" y="2568285"/>
            <a:ext cx="6120680" cy="108012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0" dist="419100" dir="33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0F3566-9118-A874-87F7-9B3ADD5C8DFA}"/>
              </a:ext>
            </a:extLst>
          </p:cNvPr>
          <p:cNvSpPr/>
          <p:nvPr/>
        </p:nvSpPr>
        <p:spPr>
          <a:xfrm>
            <a:off x="5100275" y="2584595"/>
            <a:ext cx="2236510" cy="906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场地现状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A4EE87E-C838-9DFD-4791-63371AC9EDE6}"/>
              </a:ext>
            </a:extLst>
          </p:cNvPr>
          <p:cNvGrpSpPr/>
          <p:nvPr/>
        </p:nvGrpSpPr>
        <p:grpSpPr>
          <a:xfrm>
            <a:off x="3374212" y="1992221"/>
            <a:ext cx="1020053" cy="741389"/>
            <a:chOff x="3670475" y="1411150"/>
            <a:chExt cx="1388376" cy="1009092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54F63069-3547-FE91-FE52-D1CCB921ADF5}"/>
                </a:ext>
              </a:extLst>
            </p:cNvPr>
            <p:cNvSpPr/>
            <p:nvPr/>
          </p:nvSpPr>
          <p:spPr>
            <a:xfrm rot="1663961">
              <a:off x="3670475" y="1411150"/>
              <a:ext cx="1170547" cy="1009092"/>
            </a:xfrm>
            <a:prstGeom prst="hexag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/>
                </a:gs>
              </a:gsLst>
              <a:lin ang="18900000" scaled="1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0" dist="419100" dir="33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919EE8B7-2183-7F82-6E85-3EB1F88DB03B}"/>
                </a:ext>
              </a:extLst>
            </p:cNvPr>
            <p:cNvSpPr txBox="1"/>
            <p:nvPr/>
          </p:nvSpPr>
          <p:spPr>
            <a:xfrm>
              <a:off x="3762707" y="1434981"/>
              <a:ext cx="1296144" cy="87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spc="-300" dirty="0">
                  <a:solidFill>
                    <a:schemeClr val="tx2">
                      <a:lumMod val="50000"/>
                    </a:schemeClr>
                  </a:solidFill>
                  <a:latin typeface="方正粗倩简体" pitchFamily="65" charset="-122"/>
                  <a:ea typeface="方正粗倩简体" pitchFamily="65" charset="-122"/>
                </a:rPr>
                <a:t>03</a:t>
              </a:r>
              <a:endParaRPr lang="zh-CN" altLang="en-US" sz="3600" spc="-300" dirty="0">
                <a:solidFill>
                  <a:schemeClr val="tx2">
                    <a:lumMod val="50000"/>
                  </a:schemeClr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3FE5C4A-5B33-FEB1-D4A1-CD149C0C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33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 xmlns:p15="http://schemas.microsoft.com/office/powerpoint/2012/main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OPCH-6C0182FA1D189970CCC4BB37DF6310CAC22AB5CE9A1B482B6D43659939084E43" val="[{&quot;GradientColorId&quot;:&quot;&quot;,&quot;IsFree&quot;:true,&quot;IsGradient&quot;:false,&quot;ImagePath&quot;:&quot;&quot;,&quot;GradientColor&quot;:null,&quot;SimpleColor&quot;:&quot;#C00000&quot;}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9.62251968503944,&quot;left&quot;:15.98488188976371,&quot;top&quot;:104.87283464566929,&quot;width&quot;:1024.551811023622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4"/>
  <p:tag name="MH_TYPE" val="Oth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2403937007874,&quot;left&quot;:6.838976377952756,&quot;top&quot;:135.63606299212597,&quot;width&quot;:939.9164566929134}"/>
</p:tagLst>
</file>

<file path=ppt/theme/theme1.xml><?xml version="1.0" encoding="utf-8"?>
<a:theme xmlns:a="http://schemas.openxmlformats.org/drawingml/2006/main" name="Office 主题">
  <a:themeElements>
    <a:clrScheme name="自定义 319">
      <a:dk1>
        <a:sysClr val="windowText" lastClr="000000"/>
      </a:dk1>
      <a:lt1>
        <a:sysClr val="window" lastClr="FFFFFF"/>
      </a:lt1>
      <a:dk2>
        <a:srgbClr val="63A537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99CB38"/>
      </a:accent4>
      <a:accent5>
        <a:srgbClr val="63A537"/>
      </a:accent5>
      <a:accent6>
        <a:srgbClr val="37A76F"/>
      </a:accent6>
      <a:hlink>
        <a:srgbClr val="EE7B08"/>
      </a:hlink>
      <a:folHlink>
        <a:srgbClr val="977B2D"/>
      </a:folHlink>
    </a:clrScheme>
    <a:fontScheme name="自定义 1">
      <a:majorFont>
        <a:latin typeface="Arial Black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70C1"/>
      </a:accent1>
      <a:accent2>
        <a:srgbClr val="A6A6A6"/>
      </a:accent2>
      <a:accent3>
        <a:srgbClr val="0170C1"/>
      </a:accent3>
      <a:accent4>
        <a:srgbClr val="A6A6A6"/>
      </a:accent4>
      <a:accent5>
        <a:srgbClr val="0170C1"/>
      </a:accent5>
      <a:accent6>
        <a:srgbClr val="A6A6A6"/>
      </a:accent6>
      <a:hlink>
        <a:srgbClr val="0170C1"/>
      </a:hlink>
      <a:folHlink>
        <a:srgbClr val="A6A6A6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1627</Words>
  <Application>Microsoft Office PowerPoint</Application>
  <PresentationFormat>宽屏</PresentationFormat>
  <Paragraphs>107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等线</vt:lpstr>
      <vt:lpstr>等线 Light</vt:lpstr>
      <vt:lpstr>方正粗倩简体</vt:lpstr>
      <vt:lpstr>方正大黑简体</vt:lpstr>
      <vt:lpstr>微软雅黑</vt:lpstr>
      <vt:lpstr>造字工房悦圆 G0v1 常规体</vt:lpstr>
      <vt:lpstr>Arial</vt:lpstr>
      <vt:lpstr>Arial Black</vt:lpstr>
      <vt:lpstr>Calibri</vt:lpstr>
      <vt:lpstr>Impact</vt:lpstr>
      <vt:lpstr>Wingdings</vt:lpstr>
      <vt:lpstr>Office 主题</vt:lpstr>
      <vt:lpstr>1_自定义设计方案</vt:lpstr>
      <vt:lpstr>PowerPoint 演示文稿</vt:lpstr>
      <vt:lpstr>PowerPoint 演示文稿</vt:lpstr>
      <vt:lpstr>一、项目背景</vt:lpstr>
      <vt:lpstr>一、项目背景</vt:lpstr>
      <vt:lpstr>PowerPoint 演示文稿</vt:lpstr>
      <vt:lpstr>二、地理位置与人群活动分析</vt:lpstr>
      <vt:lpstr>二、地理位置与人群活动分析</vt:lpstr>
      <vt:lpstr>二、地理位置与人群活动分析</vt:lpstr>
      <vt:lpstr>PowerPoint 演示文稿</vt:lpstr>
      <vt:lpstr>三、场地现状</vt:lpstr>
      <vt:lpstr>PowerPoint 演示文稿</vt:lpstr>
      <vt:lpstr>1.主次入口的确定</vt:lpstr>
      <vt:lpstr>2.体块生成</vt:lpstr>
      <vt:lpstr>3.建筑分区</vt:lpstr>
      <vt:lpstr>PowerPoint 演示文稿</vt:lpstr>
      <vt:lpstr>五、绿色建筑策略</vt:lpstr>
      <vt:lpstr>五、绿色建筑策略</vt:lpstr>
      <vt:lpstr>五、绿色建筑策略</vt:lpstr>
      <vt:lpstr>PowerPoint 演示文稿</vt:lpstr>
      <vt:lpstr>六、节能策略分析</vt:lpstr>
      <vt:lpstr>六、节能策略分析</vt:lpstr>
      <vt:lpstr>六、节能策略分析</vt:lpstr>
      <vt:lpstr>六、节能策略分析</vt:lpstr>
      <vt:lpstr>PowerPoint 演示文稿</vt:lpstr>
      <vt:lpstr>七、绿建节能分析报告</vt:lpstr>
      <vt:lpstr>七、绿建节能分析报告</vt:lpstr>
      <vt:lpstr>七、绿建节能分析报告</vt:lpstr>
      <vt:lpstr>七、绿建节能分析报告</vt:lpstr>
      <vt:lpstr>PowerPoint 演示文稿</vt:lpstr>
      <vt:lpstr>八、技术图纸</vt:lpstr>
      <vt:lpstr>八、技术图纸</vt:lpstr>
      <vt:lpstr>八、技术图纸</vt:lpstr>
      <vt:lpstr>PowerPoint 演示文稿</vt:lpstr>
    </vt:vector>
  </TitlesOfParts>
  <Manager>风云办公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琼 李</cp:lastModifiedBy>
  <cp:revision>42</cp:revision>
  <dcterms:created xsi:type="dcterms:W3CDTF">2015-05-05T08:02:00Z</dcterms:created>
  <dcterms:modified xsi:type="dcterms:W3CDTF">2026-03-10T12:11:17Z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FDAFE1E8F23448709484E22D9393BFC9_12</vt:lpwstr>
  </property>
  <property fmtid="{D5CDD505-2E9C-101B-9397-08002B2CF9AE}" pid="3" name="KSOProductBuildVer">
    <vt:lpwstr>2052-12.1.0.25225</vt:lpwstr>
  </property>
</Properties>
</file>