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56" r:id="rId2"/>
    <p:sldId id="311" r:id="rId3"/>
    <p:sldId id="260" r:id="rId4"/>
    <p:sldId id="293" r:id="rId5"/>
    <p:sldId id="296" r:id="rId6"/>
    <p:sldId id="318" r:id="rId7"/>
    <p:sldId id="319" r:id="rId8"/>
    <p:sldId id="313" r:id="rId9"/>
    <p:sldId id="314" r:id="rId10"/>
    <p:sldId id="315" r:id="rId11"/>
    <p:sldId id="316" r:id="rId12"/>
    <p:sldId id="317" r:id="rId13"/>
    <p:sldId id="312" r:id="rId14"/>
    <p:sldId id="287" r:id="rId15"/>
    <p:sldId id="258" r:id="rId16"/>
  </p:sldIdLst>
  <p:sldSz cx="12192000" cy="6858000"/>
  <p:notesSz cx="6858000" cy="9144000"/>
  <p:custDataLst>
    <p:tags r:id="rId1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AE03"/>
    <a:srgbClr val="1F2B37"/>
    <a:srgbClr val="FBFBFB"/>
    <a:srgbClr val="FBFAFA"/>
    <a:srgbClr val="E6E6E6"/>
    <a:srgbClr val="46607A"/>
    <a:srgbClr val="324558"/>
    <a:srgbClr val="263442"/>
    <a:srgbClr val="404040"/>
    <a:srgbClr val="F6F6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27" autoAdjust="0"/>
    <p:restoredTop sz="97098" autoAdjust="0"/>
  </p:normalViewPr>
  <p:slideViewPr>
    <p:cSldViewPr snapToGrid="0" showGuides="1">
      <p:cViewPr varScale="1">
        <p:scale>
          <a:sx n="106" d="100"/>
          <a:sy n="106" d="100"/>
        </p:scale>
        <p:origin x="124" y="72"/>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0"/>
          <c:showBubbleSize val="0"/>
          <c:showLeaderLines val="0"/>
        </c:dLbls>
        <c:firstSliceAng val="0"/>
        <c:holeSize val="55"/>
      </c:doughnutChart>
      <c:spPr>
        <a:noFill/>
        <a:ln>
          <a:noFill/>
        </a:ln>
        <a:effectLst/>
      </c:spPr>
    </c:plotArea>
    <c:plotVisOnly val="1"/>
    <c:dispBlanksAs val="zero"/>
    <c:showDLblsOverMax val="0"/>
  </c:chart>
  <c:spPr>
    <a:noFill/>
    <a:ln>
      <a:noFill/>
    </a:ln>
    <a:effectLst/>
  </c:spPr>
  <c:txPr>
    <a:bodyPr/>
    <a:lstStyle/>
    <a:p>
      <a:pPr>
        <a:defRPr lang="zh-CN">
          <a:latin typeface="+mn-lt"/>
          <a:ea typeface="+mn-ea"/>
          <a:cs typeface="+mn-ea"/>
          <a:sym typeface="+mn-lt"/>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0"/>
          <c:showBubbleSize val="0"/>
          <c:showLeaderLines val="0"/>
        </c:dLbls>
        <c:firstSliceAng val="0"/>
        <c:holeSize val="55"/>
      </c:doughnutChart>
      <c:spPr>
        <a:noFill/>
        <a:ln>
          <a:noFill/>
        </a:ln>
        <a:effectLst/>
      </c:spPr>
    </c:plotArea>
    <c:plotVisOnly val="1"/>
    <c:dispBlanksAs val="zero"/>
    <c:showDLblsOverMax val="0"/>
  </c:chart>
  <c:spPr>
    <a:noFill/>
    <a:ln>
      <a:noFill/>
    </a:ln>
    <a:effectLst/>
  </c:spPr>
  <c:txPr>
    <a:bodyPr/>
    <a:lstStyle/>
    <a:p>
      <a:pPr>
        <a:defRPr lang="zh-CN">
          <a:latin typeface="+mn-lt"/>
          <a:ea typeface="+mn-ea"/>
          <a:cs typeface="+mn-ea"/>
          <a:sym typeface="+mn-lt"/>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4CB2A2-1BF4-4774-811D-2736BA1C0016}" type="datetimeFigureOut">
              <a:rPr lang="zh-CN" altLang="en-US" smtClean="0"/>
              <a:pPr/>
              <a:t>2025/9/17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2D093E-AEC6-4F77-A0D2-510F4389EFC4}" type="slidenum">
              <a:rPr lang="zh-CN" altLang="en-US" smtClean="0"/>
              <a:pPr/>
              <a:t>‹#›</a:t>
            </a:fld>
            <a:endParaRPr lang="zh-CN" altLang="en-US"/>
          </a:p>
        </p:txBody>
      </p:sp>
    </p:spTree>
    <p:extLst>
      <p:ext uri="{BB962C8B-B14F-4D97-AF65-F5344CB8AC3E}">
        <p14:creationId xmlns:p14="http://schemas.microsoft.com/office/powerpoint/2010/main" val="484348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t>点击此出编辑文本内容</a:t>
            </a:r>
            <a:endParaRPr lang="en-US" altLang="zh-CN" dirty="0"/>
          </a:p>
        </p:txBody>
      </p:sp>
    </p:spTree>
    <p:extLst>
      <p:ext uri="{BB962C8B-B14F-4D97-AF65-F5344CB8AC3E}">
        <p14:creationId xmlns:p14="http://schemas.microsoft.com/office/powerpoint/2010/main" val="5769723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3C6C94-43AF-39C5-7AF2-5F15CD583DC5}"/>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5AEB122C-9E99-525F-5A14-7F876336982A}"/>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4DBC55FA-7E25-94C3-8B12-ED476BC4B255}"/>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D2E3CC98-094C-21D6-7907-80855EF0251A}"/>
              </a:ext>
            </a:extLst>
          </p:cNvPr>
          <p:cNvSpPr>
            <a:spLocks noGrp="1"/>
          </p:cNvSpPr>
          <p:nvPr>
            <p:ph type="sldNum" sz="quarter" idx="10"/>
          </p:nvPr>
        </p:nvSpPr>
        <p:spPr/>
        <p:txBody>
          <a:bodyPr/>
          <a:lstStyle/>
          <a:p>
            <a:fld id="{652D093E-AEC6-4F77-A0D2-510F4389EFC4}" type="slidenum">
              <a:rPr lang="zh-CN" altLang="en-US" smtClean="0"/>
              <a:pPr/>
              <a:t>10</a:t>
            </a:fld>
            <a:endParaRPr lang="zh-CN" altLang="en-US"/>
          </a:p>
        </p:txBody>
      </p:sp>
    </p:spTree>
    <p:extLst>
      <p:ext uri="{BB962C8B-B14F-4D97-AF65-F5344CB8AC3E}">
        <p14:creationId xmlns:p14="http://schemas.microsoft.com/office/powerpoint/2010/main" val="4250787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467D64-E3F5-ACFF-A7B8-8016547B1007}"/>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8558E3A9-503A-1729-F0E4-2BC4B6661D0A}"/>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495EA8AE-7272-442B-30BE-A5510E8438BB}"/>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64CEE7AF-4C4E-F355-D2FF-70FBD446DD3E}"/>
              </a:ext>
            </a:extLst>
          </p:cNvPr>
          <p:cNvSpPr>
            <a:spLocks noGrp="1"/>
          </p:cNvSpPr>
          <p:nvPr>
            <p:ph type="sldNum" sz="quarter" idx="10"/>
          </p:nvPr>
        </p:nvSpPr>
        <p:spPr/>
        <p:txBody>
          <a:bodyPr/>
          <a:lstStyle/>
          <a:p>
            <a:fld id="{652D093E-AEC6-4F77-A0D2-510F4389EFC4}" type="slidenum">
              <a:rPr lang="zh-CN" altLang="en-US" smtClean="0"/>
              <a:pPr/>
              <a:t>11</a:t>
            </a:fld>
            <a:endParaRPr lang="zh-CN" altLang="en-US"/>
          </a:p>
        </p:txBody>
      </p:sp>
    </p:spTree>
    <p:extLst>
      <p:ext uri="{BB962C8B-B14F-4D97-AF65-F5344CB8AC3E}">
        <p14:creationId xmlns:p14="http://schemas.microsoft.com/office/powerpoint/2010/main" val="10801528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6BC9B2-BDD1-6971-7EE8-C89DDAF48B7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4929A65C-B0D9-D749-3304-AABAF74551F0}"/>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C3CC917F-4358-7399-B6E0-D7A06D09E2AB}"/>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942D07FC-5424-FC27-2109-F661C0F5AFB4}"/>
              </a:ext>
            </a:extLst>
          </p:cNvPr>
          <p:cNvSpPr>
            <a:spLocks noGrp="1"/>
          </p:cNvSpPr>
          <p:nvPr>
            <p:ph type="sldNum" sz="quarter" idx="10"/>
          </p:nvPr>
        </p:nvSpPr>
        <p:spPr/>
        <p:txBody>
          <a:bodyPr/>
          <a:lstStyle/>
          <a:p>
            <a:fld id="{652D093E-AEC6-4F77-A0D2-510F4389EFC4}" type="slidenum">
              <a:rPr lang="zh-CN" altLang="en-US" smtClean="0"/>
              <a:pPr/>
              <a:t>12</a:t>
            </a:fld>
            <a:endParaRPr lang="zh-CN" altLang="en-US"/>
          </a:p>
        </p:txBody>
      </p:sp>
    </p:spTree>
    <p:extLst>
      <p:ext uri="{BB962C8B-B14F-4D97-AF65-F5344CB8AC3E}">
        <p14:creationId xmlns:p14="http://schemas.microsoft.com/office/powerpoint/2010/main" val="2499120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2D093E-AEC6-4F77-A0D2-510F4389EFC4}" type="slidenum">
              <a:rPr lang="zh-CN" altLang="en-US" smtClean="0"/>
              <a:pPr/>
              <a:t>13</a:t>
            </a:fld>
            <a:endParaRPr lang="zh-CN" altLang="en-US"/>
          </a:p>
        </p:txBody>
      </p:sp>
    </p:spTree>
    <p:extLst>
      <p:ext uri="{BB962C8B-B14F-4D97-AF65-F5344CB8AC3E}">
        <p14:creationId xmlns:p14="http://schemas.microsoft.com/office/powerpoint/2010/main" val="1482129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2D093E-AEC6-4F77-A0D2-510F4389EFC4}" type="slidenum">
              <a:rPr lang="zh-CN" altLang="en-US" smtClean="0"/>
              <a:pPr/>
              <a:t>14</a:t>
            </a:fld>
            <a:endParaRPr lang="zh-CN" altLang="en-US"/>
          </a:p>
        </p:txBody>
      </p:sp>
    </p:spTree>
    <p:extLst>
      <p:ext uri="{BB962C8B-B14F-4D97-AF65-F5344CB8AC3E}">
        <p14:creationId xmlns:p14="http://schemas.microsoft.com/office/powerpoint/2010/main" val="23419104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2D093E-AEC6-4F77-A0D2-510F4389EFC4}" type="slidenum">
              <a:rPr lang="zh-CN" altLang="en-US" smtClean="0"/>
              <a:pPr/>
              <a:t>15</a:t>
            </a:fld>
            <a:endParaRPr lang="zh-CN" altLang="en-US"/>
          </a:p>
        </p:txBody>
      </p:sp>
    </p:spTree>
    <p:extLst>
      <p:ext uri="{BB962C8B-B14F-4D97-AF65-F5344CB8AC3E}">
        <p14:creationId xmlns:p14="http://schemas.microsoft.com/office/powerpoint/2010/main" val="1223849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ECFC0A-7483-E598-7D03-2DF869A34849}"/>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49F14AA8-2BDE-3B34-8FEA-4653597D7585}"/>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C64D5718-26FA-2B32-C83C-38C1D8371D08}"/>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FC5561F0-DC35-3281-9669-44BD1CEFDCBA}"/>
              </a:ext>
            </a:extLst>
          </p:cNvPr>
          <p:cNvSpPr>
            <a:spLocks noGrp="1"/>
          </p:cNvSpPr>
          <p:nvPr>
            <p:ph type="sldNum" sz="quarter" idx="10"/>
          </p:nvPr>
        </p:nvSpPr>
        <p:spPr/>
        <p:txBody>
          <a:bodyPr/>
          <a:lstStyle/>
          <a:p>
            <a:fld id="{652D093E-AEC6-4F77-A0D2-510F4389EFC4}" type="slidenum">
              <a:rPr lang="zh-CN" altLang="en-US" smtClean="0"/>
              <a:pPr/>
              <a:t>2</a:t>
            </a:fld>
            <a:endParaRPr lang="zh-CN" altLang="en-US"/>
          </a:p>
        </p:txBody>
      </p:sp>
    </p:spTree>
    <p:extLst>
      <p:ext uri="{BB962C8B-B14F-4D97-AF65-F5344CB8AC3E}">
        <p14:creationId xmlns:p14="http://schemas.microsoft.com/office/powerpoint/2010/main" val="2722733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2D093E-AEC6-4F77-A0D2-510F4389EFC4}" type="slidenum">
              <a:rPr lang="zh-CN" altLang="en-US" smtClean="0"/>
              <a:pPr/>
              <a:t>3</a:t>
            </a:fld>
            <a:endParaRPr lang="zh-CN" altLang="en-US"/>
          </a:p>
        </p:txBody>
      </p:sp>
    </p:spTree>
    <p:extLst>
      <p:ext uri="{BB962C8B-B14F-4D97-AF65-F5344CB8AC3E}">
        <p14:creationId xmlns:p14="http://schemas.microsoft.com/office/powerpoint/2010/main" val="2378303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2D093E-AEC6-4F77-A0D2-510F4389EFC4}" type="slidenum">
              <a:rPr lang="zh-CN" altLang="en-US" smtClean="0"/>
              <a:pPr/>
              <a:t>4</a:t>
            </a:fld>
            <a:endParaRPr lang="zh-CN" altLang="en-US"/>
          </a:p>
        </p:txBody>
      </p:sp>
    </p:spTree>
    <p:extLst>
      <p:ext uri="{BB962C8B-B14F-4D97-AF65-F5344CB8AC3E}">
        <p14:creationId xmlns:p14="http://schemas.microsoft.com/office/powerpoint/2010/main" val="929224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2D093E-AEC6-4F77-A0D2-510F4389EFC4}" type="slidenum">
              <a:rPr lang="zh-CN" altLang="en-US" smtClean="0"/>
              <a:pPr/>
              <a:t>5</a:t>
            </a:fld>
            <a:endParaRPr lang="zh-CN" altLang="en-US"/>
          </a:p>
        </p:txBody>
      </p:sp>
    </p:spTree>
    <p:extLst>
      <p:ext uri="{BB962C8B-B14F-4D97-AF65-F5344CB8AC3E}">
        <p14:creationId xmlns:p14="http://schemas.microsoft.com/office/powerpoint/2010/main" val="2350034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2D093E-AEC6-4F77-A0D2-510F4389EFC4}" type="slidenum">
              <a:rPr lang="zh-CN" altLang="en-US" smtClean="0"/>
              <a:pPr/>
              <a:t>6</a:t>
            </a:fld>
            <a:endParaRPr lang="zh-CN" altLang="en-US"/>
          </a:p>
        </p:txBody>
      </p:sp>
    </p:spTree>
    <p:extLst>
      <p:ext uri="{BB962C8B-B14F-4D97-AF65-F5344CB8AC3E}">
        <p14:creationId xmlns:p14="http://schemas.microsoft.com/office/powerpoint/2010/main" val="1053845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2D093E-AEC6-4F77-A0D2-510F4389EFC4}" type="slidenum">
              <a:rPr lang="zh-CN" altLang="en-US" smtClean="0"/>
              <a:pPr/>
              <a:t>7</a:t>
            </a:fld>
            <a:endParaRPr lang="zh-CN" altLang="en-US"/>
          </a:p>
        </p:txBody>
      </p:sp>
    </p:spTree>
    <p:extLst>
      <p:ext uri="{BB962C8B-B14F-4D97-AF65-F5344CB8AC3E}">
        <p14:creationId xmlns:p14="http://schemas.microsoft.com/office/powerpoint/2010/main" val="1989538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2D093E-AEC6-4F77-A0D2-510F4389EFC4}" type="slidenum">
              <a:rPr lang="zh-CN" altLang="en-US" smtClean="0"/>
              <a:pPr/>
              <a:t>8</a:t>
            </a:fld>
            <a:endParaRPr lang="zh-CN" altLang="en-US"/>
          </a:p>
        </p:txBody>
      </p:sp>
    </p:spTree>
    <p:extLst>
      <p:ext uri="{BB962C8B-B14F-4D97-AF65-F5344CB8AC3E}">
        <p14:creationId xmlns:p14="http://schemas.microsoft.com/office/powerpoint/2010/main" val="29650300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C3E266-5D60-8839-A022-29EBCE1509E3}"/>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C6585360-685F-7267-FD1C-8F2FD3FEBCA9}"/>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EF05267C-BE1C-98FD-DF2F-9A864A690628}"/>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DF30FBDE-31DB-B159-00E0-255AB56A246B}"/>
              </a:ext>
            </a:extLst>
          </p:cNvPr>
          <p:cNvSpPr>
            <a:spLocks noGrp="1"/>
          </p:cNvSpPr>
          <p:nvPr>
            <p:ph type="sldNum" sz="quarter" idx="10"/>
          </p:nvPr>
        </p:nvSpPr>
        <p:spPr/>
        <p:txBody>
          <a:bodyPr/>
          <a:lstStyle/>
          <a:p>
            <a:fld id="{652D093E-AEC6-4F77-A0D2-510F4389EFC4}" type="slidenum">
              <a:rPr lang="zh-CN" altLang="en-US" smtClean="0"/>
              <a:pPr/>
              <a:t>9</a:t>
            </a:fld>
            <a:endParaRPr lang="zh-CN" altLang="en-US"/>
          </a:p>
        </p:txBody>
      </p:sp>
    </p:spTree>
    <p:extLst>
      <p:ext uri="{BB962C8B-B14F-4D97-AF65-F5344CB8AC3E}">
        <p14:creationId xmlns:p14="http://schemas.microsoft.com/office/powerpoint/2010/main" val="3209925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72DFFFD3-C282-48E8-AB0A-13DCC6F3278A}" type="datetimeFigureOut">
              <a:rPr lang="zh-CN" altLang="en-US" smtClean="0"/>
              <a:pPr/>
              <a:t>2025/9/17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302FF0A-A20F-45FC-ABD3-D4655AE8E18A}"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grpSp>
        <p:nvGrpSpPr>
          <p:cNvPr id="11" name="组合 10"/>
          <p:cNvGrpSpPr/>
          <p:nvPr userDrawn="1"/>
        </p:nvGrpSpPr>
        <p:grpSpPr>
          <a:xfrm>
            <a:off x="0" y="0"/>
            <a:ext cx="12192000" cy="6858000"/>
            <a:chOff x="0" y="0"/>
            <a:chExt cx="12192000" cy="6858000"/>
          </a:xfrm>
        </p:grpSpPr>
        <p:pic>
          <p:nvPicPr>
            <p:cNvPr id="12" name="图片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42146" t="37062" r="18361" b="29611"/>
            <a:stretch>
              <a:fillRect/>
            </a:stretch>
          </p:blipFill>
          <p:spPr>
            <a:xfrm>
              <a:off x="0" y="0"/>
              <a:ext cx="12192000" cy="6858000"/>
            </a:xfrm>
            <a:prstGeom prst="rect">
              <a:avLst/>
            </a:prstGeom>
          </p:spPr>
        </p:pic>
        <p:sp>
          <p:nvSpPr>
            <p:cNvPr id="13" name="矩形 12"/>
            <p:cNvSpPr/>
            <p:nvPr userDrawn="1"/>
          </p:nvSpPr>
          <p:spPr>
            <a:xfrm>
              <a:off x="0" y="0"/>
              <a:ext cx="12192000" cy="6858000"/>
            </a:xfrm>
            <a:prstGeom prst="rect">
              <a:avLst/>
            </a:prstGeom>
            <a:solidFill>
              <a:srgbClr val="FBFBFB">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2" name="日期占位符 1"/>
          <p:cNvSpPr>
            <a:spLocks noGrp="1"/>
          </p:cNvSpPr>
          <p:nvPr>
            <p:ph type="dt" sz="half" idx="10"/>
          </p:nvPr>
        </p:nvSpPr>
        <p:spPr/>
        <p:txBody>
          <a:bodyPr/>
          <a:lstStyle/>
          <a:p>
            <a:fld id="{72DFFFD3-C282-48E8-AB0A-13DCC6F3278A}" type="datetimeFigureOut">
              <a:rPr lang="zh-CN" altLang="en-US" smtClean="0"/>
              <a:pPr/>
              <a:t>2025/9/17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302FF0A-A20F-45FC-ABD3-D4655AE8E18A}" type="slidenum">
              <a:rPr lang="zh-CN" altLang="en-US" smtClean="0"/>
              <a:pPr/>
              <a:t>‹#›</a:t>
            </a:fld>
            <a:endParaRPr lang="zh-CN" altLang="en-US"/>
          </a:p>
        </p:txBody>
      </p:sp>
      <p:grpSp>
        <p:nvGrpSpPr>
          <p:cNvPr id="8" name="组合 7"/>
          <p:cNvGrpSpPr/>
          <p:nvPr userDrawn="1"/>
        </p:nvGrpSpPr>
        <p:grpSpPr>
          <a:xfrm>
            <a:off x="6035040" y="10"/>
            <a:ext cx="6156960" cy="6857990"/>
            <a:chOff x="6035040" y="10"/>
            <a:chExt cx="6156960" cy="6857990"/>
          </a:xfrm>
        </p:grpSpPr>
        <p:sp>
          <p:nvSpPr>
            <p:cNvPr id="9" name="矩形 8"/>
            <p:cNvSpPr/>
            <p:nvPr/>
          </p:nvSpPr>
          <p:spPr>
            <a:xfrm>
              <a:off x="6035040" y="10"/>
              <a:ext cx="650240" cy="6857990"/>
            </a:xfrm>
            <a:prstGeom prst="rect">
              <a:avLst/>
            </a:prstGeom>
            <a:solidFill>
              <a:srgbClr val="1F2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rotWithShape="1">
            <a:blip r:embed="rId3" cstate="print">
              <a:duotone>
                <a:prstClr val="black"/>
                <a:prstClr val="white"/>
              </a:duotone>
              <a:extLst>
                <a:ext uri="{28A0092B-C50C-407E-A947-70E740481C1C}">
                  <a14:useLocalDpi xmlns:a14="http://schemas.microsoft.com/office/drawing/2010/main" val="0"/>
                </a:ext>
              </a:extLst>
            </a:blip>
            <a:srcRect l="50000" t="18262" b="6738"/>
            <a:stretch>
              <a:fillRect/>
            </a:stretch>
          </p:blipFill>
          <p:spPr>
            <a:xfrm>
              <a:off x="6096000" y="10"/>
              <a:ext cx="6096000" cy="6857990"/>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2DFFFD3-C282-48E8-AB0A-13DCC6F3278A}" type="datetimeFigureOut">
              <a:rPr lang="zh-CN" altLang="en-US" smtClean="0"/>
              <a:pPr/>
              <a:t>2025/9/17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302FF0A-A20F-45FC-ABD3-D4655AE8E18A}" type="slidenum">
              <a:rPr lang="zh-CN" altLang="en-US" smtClean="0"/>
              <a:pPr/>
              <a:t>‹#›</a:t>
            </a:fld>
            <a:endParaRPr lang="zh-CN" altLang="en-US"/>
          </a:p>
        </p:txBody>
      </p:sp>
      <p:pic>
        <p:nvPicPr>
          <p:cNvPr id="7" name="图片 6"/>
          <p:cNvPicPr>
            <a:picLocks noChangeAspect="1"/>
          </p:cNvPicPr>
          <p:nvPr userDrawn="1"/>
        </p:nvPicPr>
        <p:blipFill rotWithShape="1">
          <a:blip r:embed="rId2" cstate="print">
            <a:duotone>
              <a:prstClr val="black"/>
              <a:prstClr val="white"/>
            </a:duotone>
            <a:extLst>
              <a:ext uri="{28A0092B-C50C-407E-A947-70E740481C1C}">
                <a14:useLocalDpi xmlns:a14="http://schemas.microsoft.com/office/drawing/2010/main" val="0"/>
              </a:ext>
            </a:extLst>
          </a:blip>
          <a:srcRect t="18262" b="6738"/>
          <a:stretch>
            <a:fillRect/>
          </a:stretch>
        </p:blipFill>
        <p:spPr>
          <a:xfrm>
            <a:off x="20" y="10"/>
            <a:ext cx="12191980" cy="6857990"/>
          </a:xfrm>
          <a:prstGeom prst="rect">
            <a:avLst/>
          </a:prstGeom>
        </p:spPr>
      </p:pic>
      <p:sp>
        <p:nvSpPr>
          <p:cNvPr id="8" name="矩形 7"/>
          <p:cNvSpPr/>
          <p:nvPr userDrawn="1"/>
        </p:nvSpPr>
        <p:spPr>
          <a:xfrm>
            <a:off x="0" y="2084111"/>
            <a:ext cx="12192000" cy="2689778"/>
          </a:xfrm>
          <a:prstGeom prst="rect">
            <a:avLst/>
          </a:prstGeom>
          <a:solidFill>
            <a:srgbClr val="1F2B37">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72DFFFD3-C282-48E8-AB0A-13DCC6F3278A}" type="datetimeFigureOut">
              <a:rPr lang="zh-CN" altLang="en-US" smtClean="0"/>
              <a:pPr/>
              <a:t>2025/9/17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302FF0A-A20F-45FC-ABD3-D4655AE8E18A}"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72DFFFD3-C282-48E8-AB0A-13DCC6F3278A}" type="datetimeFigureOut">
              <a:rPr lang="zh-CN" altLang="en-US" smtClean="0"/>
              <a:pPr/>
              <a:t>2025/9/17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302FF0A-A20F-45FC-ABD3-D4655AE8E18A}"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2DFFFD3-C282-48E8-AB0A-13DCC6F3278A}" type="datetimeFigureOut">
              <a:rPr lang="zh-CN" altLang="en-US" smtClean="0"/>
              <a:pPr/>
              <a:t>2025/9/17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302FF0A-A20F-45FC-ABD3-D4655AE8E18A}"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2DFFFD3-C282-48E8-AB0A-13DCC6F3278A}" type="datetimeFigureOut">
              <a:rPr lang="zh-CN" altLang="en-US" smtClean="0"/>
              <a:pPr/>
              <a:t>2025/9/17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302FF0A-A20F-45FC-ABD3-D4655AE8E18A}"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2DFFFD3-C282-48E8-AB0A-13DCC6F3278A}" type="datetimeFigureOut">
              <a:rPr lang="zh-CN" altLang="en-US" smtClean="0"/>
              <a:pPr/>
              <a:t>2025/9/17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302FF0A-A20F-45FC-ABD3-D4655AE8E18A}"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72DFFFD3-C282-48E8-AB0A-13DCC6F3278A}" type="datetimeFigureOut">
              <a:rPr lang="zh-CN" altLang="en-US" smtClean="0"/>
              <a:pPr/>
              <a:t>2025/9/17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302FF0A-A20F-45FC-ABD3-D4655AE8E18A}"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72DFFFD3-C282-48E8-AB0A-13DCC6F3278A}" type="datetimeFigureOut">
              <a:rPr lang="zh-CN" altLang="en-US" smtClean="0"/>
              <a:pPr/>
              <a:t>2025/9/17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302FF0A-A20F-45FC-ABD3-D4655AE8E18A}"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72DFFFD3-C282-48E8-AB0A-13DCC6F3278A}" type="datetimeFigureOut">
              <a:rPr lang="zh-CN" altLang="en-US" smtClean="0"/>
              <a:pPr/>
              <a:t>2025/9/17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302FF0A-A20F-45FC-ABD3-D4655AE8E18A}"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2DFFFD3-C282-48E8-AB0A-13DCC6F3278A}" type="datetimeFigureOut">
              <a:rPr lang="zh-CN" altLang="en-US" smtClean="0"/>
              <a:pPr/>
              <a:t>2025/9/17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302FF0A-A20F-45FC-ABD3-D4655AE8E18A}"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grpSp>
        <p:nvGrpSpPr>
          <p:cNvPr id="5" name="组合 4"/>
          <p:cNvGrpSpPr/>
          <p:nvPr userDrawn="1"/>
        </p:nvGrpSpPr>
        <p:grpSpPr>
          <a:xfrm>
            <a:off x="0" y="-436880"/>
            <a:ext cx="1014378" cy="436880"/>
            <a:chOff x="0" y="-436880"/>
            <a:chExt cx="1014378" cy="436880"/>
          </a:xfrm>
        </p:grpSpPr>
        <p:sp>
          <p:nvSpPr>
            <p:cNvPr id="6" name="矩形 5"/>
            <p:cNvSpPr/>
            <p:nvPr/>
          </p:nvSpPr>
          <p:spPr>
            <a:xfrm>
              <a:off x="0" y="-436880"/>
              <a:ext cx="507189" cy="436880"/>
            </a:xfrm>
            <a:prstGeom prst="rect">
              <a:avLst/>
            </a:prstGeom>
            <a:solidFill>
              <a:srgbClr val="1F2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07189" y="-436880"/>
              <a:ext cx="507189" cy="436880"/>
            </a:xfrm>
            <a:prstGeom prst="rect">
              <a:avLst/>
            </a:prstGeom>
            <a:solidFill>
              <a:srgbClr val="FBA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grpSp>
        <p:nvGrpSpPr>
          <p:cNvPr id="10" name="组合 9"/>
          <p:cNvGrpSpPr/>
          <p:nvPr userDrawn="1"/>
        </p:nvGrpSpPr>
        <p:grpSpPr>
          <a:xfrm>
            <a:off x="0" y="0"/>
            <a:ext cx="12192000" cy="6858000"/>
            <a:chOff x="0" y="0"/>
            <a:chExt cx="12192000" cy="6858000"/>
          </a:xfrm>
        </p:grpSpPr>
        <p:pic>
          <p:nvPicPr>
            <p:cNvPr id="8" name="图片 7"/>
            <p:cNvPicPr>
              <a:picLocks noChangeAspect="1"/>
            </p:cNvPicPr>
            <p:nvPr userDrawn="1"/>
          </p:nvPicPr>
          <p:blipFill rotWithShape="1">
            <a:blip r:embed="rId2" cstate="print">
              <a:extLst>
                <a:ext uri="{28A0092B-C50C-407E-A947-70E740481C1C}">
                  <a14:useLocalDpi xmlns:a14="http://schemas.microsoft.com/office/drawing/2010/main" val="0"/>
                </a:ext>
              </a:extLst>
            </a:blip>
            <a:srcRect l="42146" t="37062" r="18361" b="29611"/>
            <a:stretch>
              <a:fillRect/>
            </a:stretch>
          </p:blipFill>
          <p:spPr>
            <a:xfrm>
              <a:off x="0" y="0"/>
              <a:ext cx="12192000" cy="6858000"/>
            </a:xfrm>
            <a:prstGeom prst="rect">
              <a:avLst/>
            </a:prstGeom>
          </p:spPr>
        </p:pic>
        <p:sp>
          <p:nvSpPr>
            <p:cNvPr id="9" name="矩形 8"/>
            <p:cNvSpPr/>
            <p:nvPr userDrawn="1"/>
          </p:nvSpPr>
          <p:spPr>
            <a:xfrm>
              <a:off x="0" y="0"/>
              <a:ext cx="12192000" cy="6858000"/>
            </a:xfrm>
            <a:prstGeom prst="rect">
              <a:avLst/>
            </a:prstGeom>
            <a:solidFill>
              <a:srgbClr val="FBFBFB">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11" name="组合 10"/>
          <p:cNvGrpSpPr/>
          <p:nvPr userDrawn="1"/>
        </p:nvGrpSpPr>
        <p:grpSpPr>
          <a:xfrm>
            <a:off x="-1" y="127322"/>
            <a:ext cx="12192001" cy="613458"/>
            <a:chOff x="-1" y="127322"/>
            <a:chExt cx="12192001" cy="613458"/>
          </a:xfrm>
        </p:grpSpPr>
        <p:cxnSp>
          <p:nvCxnSpPr>
            <p:cNvPr id="12" name="直接连接符 11"/>
            <p:cNvCxnSpPr/>
            <p:nvPr/>
          </p:nvCxnSpPr>
          <p:spPr>
            <a:xfrm>
              <a:off x="393539" y="740780"/>
              <a:ext cx="11798461" cy="0"/>
            </a:xfrm>
            <a:prstGeom prst="line">
              <a:avLst/>
            </a:prstGeom>
            <a:ln>
              <a:solidFill>
                <a:srgbClr val="1F2B37"/>
              </a:solidFill>
              <a:prstDash val="dash"/>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1" y="127322"/>
              <a:ext cx="150471" cy="613458"/>
            </a:xfrm>
            <a:prstGeom prst="rect">
              <a:avLst/>
            </a:prstGeom>
            <a:solidFill>
              <a:srgbClr val="1F2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4" name="文本框 13"/>
            <p:cNvSpPr txBox="1"/>
            <p:nvPr/>
          </p:nvSpPr>
          <p:spPr>
            <a:xfrm>
              <a:off x="301719" y="176738"/>
              <a:ext cx="3727048" cy="523220"/>
            </a:xfrm>
            <a:prstGeom prst="rect">
              <a:avLst/>
            </a:prstGeom>
            <a:noFill/>
          </p:spPr>
          <p:txBody>
            <a:bodyPr wrap="square" rtlCol="0">
              <a:spAutoFit/>
            </a:bodyPr>
            <a:lstStyle/>
            <a:p>
              <a:r>
                <a:rPr lang="zh-CN" altLang="en-US" sz="2800" b="1" dirty="0">
                  <a:solidFill>
                    <a:srgbClr val="1F2B37"/>
                  </a:solidFill>
                  <a:latin typeface="微软雅黑" panose="020B0503020204020204" pitchFamily="34" charset="-122"/>
                  <a:ea typeface="微软雅黑" panose="020B0503020204020204" pitchFamily="34" charset="-122"/>
                </a:rPr>
                <a:t>单击添加您的标题</a:t>
              </a:r>
            </a:p>
          </p:txBody>
        </p:sp>
        <p:sp>
          <p:nvSpPr>
            <p:cNvPr id="15" name="矩形 14"/>
            <p:cNvSpPr/>
            <p:nvPr/>
          </p:nvSpPr>
          <p:spPr>
            <a:xfrm>
              <a:off x="196769" y="127322"/>
              <a:ext cx="150471" cy="613458"/>
            </a:xfrm>
            <a:prstGeom prst="rect">
              <a:avLst/>
            </a:prstGeom>
            <a:solidFill>
              <a:srgbClr val="1F2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grpSp>
        <p:nvGrpSpPr>
          <p:cNvPr id="16" name="组合 15"/>
          <p:cNvGrpSpPr/>
          <p:nvPr userDrawn="1"/>
        </p:nvGrpSpPr>
        <p:grpSpPr>
          <a:xfrm>
            <a:off x="1" y="6661300"/>
            <a:ext cx="12192000" cy="209376"/>
            <a:chOff x="1" y="6661300"/>
            <a:chExt cx="12192000" cy="209376"/>
          </a:xfrm>
        </p:grpSpPr>
        <p:sp>
          <p:nvSpPr>
            <p:cNvPr id="17" name="矩形 16"/>
            <p:cNvSpPr/>
            <p:nvPr/>
          </p:nvSpPr>
          <p:spPr>
            <a:xfrm>
              <a:off x="1" y="6661300"/>
              <a:ext cx="12192000" cy="209376"/>
            </a:xfrm>
            <a:prstGeom prst="rect">
              <a:avLst/>
            </a:prstGeom>
            <a:solidFill>
              <a:srgbClr val="1F2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8" name="箭头: V 形 17"/>
            <p:cNvSpPr/>
            <p:nvPr/>
          </p:nvSpPr>
          <p:spPr>
            <a:xfrm>
              <a:off x="12009022" y="6695086"/>
              <a:ext cx="128033" cy="141803"/>
            </a:xfrm>
            <a:prstGeom prst="chevron">
              <a:avLst/>
            </a:prstGeom>
            <a:solidFill>
              <a:schemeClr val="bg1"/>
            </a:solidFill>
            <a:ln w="12700">
              <a:solidFill>
                <a:schemeClr val="bg1"/>
              </a:solidFill>
            </a:ln>
          </p:spPr>
          <p:txBody>
            <a:bodyPr vert="horz" wrap="square" lIns="121920" tIns="60960" rIns="121920" bIns="60960" numCol="1" anchor="t" anchorCtr="0" compatLnSpc="1"/>
            <a:lstStyle/>
            <a:p>
              <a:endParaRPr lang="zh-CN" altLang="en-US" sz="2110">
                <a:solidFill>
                  <a:schemeClr val="tx1"/>
                </a:solidFill>
                <a:latin typeface="微软雅黑" panose="020B0503020204020204" pitchFamily="34" charset="-122"/>
              </a:endParaRPr>
            </a:p>
          </p:txBody>
        </p:sp>
        <p:sp>
          <p:nvSpPr>
            <p:cNvPr id="19" name="箭头: V 形 18"/>
            <p:cNvSpPr/>
            <p:nvPr/>
          </p:nvSpPr>
          <p:spPr>
            <a:xfrm rot="10800000">
              <a:off x="37157" y="6695085"/>
              <a:ext cx="128033" cy="141803"/>
            </a:xfrm>
            <a:prstGeom prst="chevron">
              <a:avLst/>
            </a:prstGeom>
            <a:solidFill>
              <a:schemeClr val="bg1"/>
            </a:solidFill>
            <a:ln w="12700">
              <a:solidFill>
                <a:schemeClr val="bg1"/>
              </a:solidFill>
            </a:ln>
          </p:spPr>
          <p:txBody>
            <a:bodyPr vert="horz" wrap="square" lIns="121920" tIns="60960" rIns="121920" bIns="60960" numCol="1" anchor="t" anchorCtr="0" compatLnSpc="1"/>
            <a:lstStyle/>
            <a:p>
              <a:endParaRPr lang="zh-CN" altLang="en-US" sz="2110">
                <a:solidFill>
                  <a:schemeClr val="tx1"/>
                </a:solidFill>
                <a:latin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grpSp>
        <p:nvGrpSpPr>
          <p:cNvPr id="10" name="组合 9"/>
          <p:cNvGrpSpPr/>
          <p:nvPr userDrawn="1"/>
        </p:nvGrpSpPr>
        <p:grpSpPr>
          <a:xfrm>
            <a:off x="0" y="0"/>
            <a:ext cx="12192000" cy="6858000"/>
            <a:chOff x="0" y="0"/>
            <a:chExt cx="12192000" cy="6858000"/>
          </a:xfrm>
        </p:grpSpPr>
        <p:pic>
          <p:nvPicPr>
            <p:cNvPr id="11" name="图片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42146" t="37062" r="18361" b="29611"/>
            <a:stretch>
              <a:fillRect/>
            </a:stretch>
          </p:blipFill>
          <p:spPr>
            <a:xfrm>
              <a:off x="0" y="0"/>
              <a:ext cx="12192000" cy="6858000"/>
            </a:xfrm>
            <a:prstGeom prst="rect">
              <a:avLst/>
            </a:prstGeom>
          </p:spPr>
        </p:pic>
        <p:sp>
          <p:nvSpPr>
            <p:cNvPr id="12" name="矩形 11"/>
            <p:cNvSpPr/>
            <p:nvPr userDrawn="1"/>
          </p:nvSpPr>
          <p:spPr>
            <a:xfrm>
              <a:off x="0" y="0"/>
              <a:ext cx="12192000" cy="6858000"/>
            </a:xfrm>
            <a:prstGeom prst="rect">
              <a:avLst/>
            </a:prstGeom>
            <a:solidFill>
              <a:srgbClr val="FBFBFB">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13" name="组合 12"/>
          <p:cNvGrpSpPr/>
          <p:nvPr userDrawn="1"/>
        </p:nvGrpSpPr>
        <p:grpSpPr>
          <a:xfrm>
            <a:off x="0" y="10"/>
            <a:ext cx="12192000" cy="3500110"/>
            <a:chOff x="0" y="10"/>
            <a:chExt cx="12192000" cy="3500110"/>
          </a:xfrm>
        </p:grpSpPr>
        <p:sp>
          <p:nvSpPr>
            <p:cNvPr id="14" name="矩形 13"/>
            <p:cNvSpPr/>
            <p:nvPr/>
          </p:nvSpPr>
          <p:spPr>
            <a:xfrm>
              <a:off x="0" y="3205490"/>
              <a:ext cx="12192000" cy="294630"/>
            </a:xfrm>
            <a:prstGeom prst="rect">
              <a:avLst/>
            </a:prstGeom>
            <a:solidFill>
              <a:srgbClr val="1F2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p:cNvPicPr>
              <a:picLocks noChangeAspect="1"/>
            </p:cNvPicPr>
            <p:nvPr/>
          </p:nvPicPr>
          <p:blipFill rotWithShape="1">
            <a:blip r:embed="rId3" cstate="print">
              <a:duotone>
                <a:prstClr val="black"/>
                <a:prstClr val="white"/>
              </a:duotone>
              <a:extLst>
                <a:ext uri="{28A0092B-C50C-407E-A947-70E740481C1C}">
                  <a14:useLocalDpi xmlns:a14="http://schemas.microsoft.com/office/drawing/2010/main" val="0"/>
                </a:ext>
              </a:extLst>
            </a:blip>
            <a:srcRect t="18262" b="44238"/>
            <a:stretch>
              <a:fillRect/>
            </a:stretch>
          </p:blipFill>
          <p:spPr>
            <a:xfrm>
              <a:off x="20" y="10"/>
              <a:ext cx="12191980" cy="3428990"/>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DFFFD3-C282-48E8-AB0A-13DCC6F3278A}" type="datetimeFigureOut">
              <a:rPr lang="zh-CN" altLang="en-US" smtClean="0"/>
              <a:pPr/>
              <a:t>2025/9/17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02FF0A-A20F-45FC-ABD3-D4655AE8E18A}"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hyperlink" Target="https://www.archiposition.com/items/20220925090122" TargetMode="External"/><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4304389" y="2864402"/>
            <a:ext cx="8363162" cy="769441"/>
          </a:xfrm>
          <a:prstGeom prst="rect">
            <a:avLst/>
          </a:prstGeom>
          <a:noFill/>
        </p:spPr>
        <p:txBody>
          <a:bodyPr wrap="square" rtlCol="0">
            <a:spAutoFit/>
          </a:bodyPr>
          <a:lstStyle/>
          <a:p>
            <a:r>
              <a:rPr lang="zh-CN" altLang="en-US" sz="4400" b="1" dirty="0">
                <a:solidFill>
                  <a:schemeClr val="bg1"/>
                </a:solidFill>
                <a:cs typeface="+mn-ea"/>
                <a:sym typeface="+mn-lt"/>
              </a:rPr>
              <a:t>绿色建筑推进</a:t>
            </a:r>
          </a:p>
        </p:txBody>
      </p:sp>
      <p:sp>
        <p:nvSpPr>
          <p:cNvPr id="2" name="矩形 1"/>
          <p:cNvSpPr/>
          <p:nvPr/>
        </p:nvSpPr>
        <p:spPr>
          <a:xfrm>
            <a:off x="1769685" y="4151944"/>
            <a:ext cx="8015336" cy="461665"/>
          </a:xfrm>
          <a:prstGeom prst="rect">
            <a:avLst/>
          </a:prstGeom>
        </p:spPr>
        <p:txBody>
          <a:bodyPr wrap="none">
            <a:spAutoFit/>
          </a:bodyPr>
          <a:lstStyle/>
          <a:p>
            <a:pPr algn="ctr"/>
            <a:r>
              <a:rPr lang="zh-CN" altLang="en-US" sz="2400" dirty="0">
                <a:solidFill>
                  <a:schemeClr val="bg1"/>
                </a:solidFill>
                <a:cs typeface="+mn-ea"/>
                <a:sym typeface="+mn-lt"/>
              </a:rPr>
              <a:t>汇报时间：</a:t>
            </a:r>
            <a:r>
              <a:rPr lang="en-US" altLang="zh-CN" sz="2400" dirty="0">
                <a:solidFill>
                  <a:schemeClr val="bg1"/>
                </a:solidFill>
                <a:cs typeface="+mn-ea"/>
                <a:sym typeface="+mn-lt"/>
              </a:rPr>
              <a:t>2025</a:t>
            </a:r>
            <a:r>
              <a:rPr lang="zh-CN" altLang="en-US" sz="2400" dirty="0">
                <a:solidFill>
                  <a:schemeClr val="bg1"/>
                </a:solidFill>
                <a:cs typeface="+mn-ea"/>
                <a:sym typeface="+mn-lt"/>
              </a:rPr>
              <a:t>年</a:t>
            </a:r>
            <a:r>
              <a:rPr lang="en-US" altLang="zh-CN" sz="2400" dirty="0">
                <a:solidFill>
                  <a:schemeClr val="bg1"/>
                </a:solidFill>
                <a:cs typeface="+mn-ea"/>
                <a:sym typeface="+mn-lt"/>
              </a:rPr>
              <a:t>9</a:t>
            </a:r>
            <a:r>
              <a:rPr lang="zh-CN" altLang="en-US" sz="2400" dirty="0">
                <a:solidFill>
                  <a:schemeClr val="bg1"/>
                </a:solidFill>
                <a:cs typeface="+mn-ea"/>
                <a:sym typeface="+mn-lt"/>
              </a:rPr>
              <a:t>月      汇报人：杨瑾奕、游絮画、张媛</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8E338A-2D35-32AB-6B4A-DEA41653F86B}"/>
            </a:ext>
          </a:extLst>
        </p:cNvPr>
        <p:cNvGrpSpPr/>
        <p:nvPr/>
      </p:nvGrpSpPr>
      <p:grpSpPr>
        <a:xfrm>
          <a:off x="0" y="0"/>
          <a:ext cx="0" cy="0"/>
          <a:chOff x="0" y="0"/>
          <a:chExt cx="0" cy="0"/>
        </a:xfrm>
      </p:grpSpPr>
      <p:sp>
        <p:nvSpPr>
          <p:cNvPr id="4" name="Freeform 25">
            <a:extLst>
              <a:ext uri="{FF2B5EF4-FFF2-40B4-BE49-F238E27FC236}">
                <a16:creationId xmlns:a16="http://schemas.microsoft.com/office/drawing/2014/main" id="{63C2715D-2AF8-DD21-71C6-1E9E2459BC28}"/>
              </a:ext>
            </a:extLst>
          </p:cNvPr>
          <p:cNvSpPr>
            <a:spLocks noChangeArrowheads="1"/>
          </p:cNvSpPr>
          <p:nvPr/>
        </p:nvSpPr>
        <p:spPr bwMode="auto">
          <a:xfrm>
            <a:off x="6129221" y="4775517"/>
            <a:ext cx="156653" cy="156211"/>
          </a:xfrm>
          <a:custGeom>
            <a:avLst/>
            <a:gdLst>
              <a:gd name="T0" fmla="*/ 206 w 413"/>
              <a:gd name="T1" fmla="*/ 413 h 413"/>
              <a:gd name="T2" fmla="*/ 0 w 413"/>
              <a:gd name="T3" fmla="*/ 0 h 413"/>
              <a:gd name="T4" fmla="*/ 413 w 413"/>
              <a:gd name="T5" fmla="*/ 0 h 413"/>
              <a:gd name="T6" fmla="*/ 206 w 413"/>
              <a:gd name="T7" fmla="*/ 413 h 413"/>
              <a:gd name="T8" fmla="*/ 0 60000 65536"/>
              <a:gd name="T9" fmla="*/ 0 60000 65536"/>
              <a:gd name="T10" fmla="*/ 0 60000 65536"/>
              <a:gd name="T11" fmla="*/ 0 60000 65536"/>
              <a:gd name="T12" fmla="*/ 0 w 413"/>
              <a:gd name="T13" fmla="*/ 0 h 413"/>
              <a:gd name="T14" fmla="*/ 413 w 413"/>
              <a:gd name="T15" fmla="*/ 413 h 413"/>
            </a:gdLst>
            <a:ahLst/>
            <a:cxnLst>
              <a:cxn ang="T8">
                <a:pos x="T0" y="T1"/>
              </a:cxn>
              <a:cxn ang="T9">
                <a:pos x="T2" y="T3"/>
              </a:cxn>
              <a:cxn ang="T10">
                <a:pos x="T4" y="T5"/>
              </a:cxn>
              <a:cxn ang="T11">
                <a:pos x="T6" y="T7"/>
              </a:cxn>
            </a:cxnLst>
            <a:rect l="T12" t="T13" r="T14" b="T15"/>
            <a:pathLst>
              <a:path w="413" h="413">
                <a:moveTo>
                  <a:pt x="206" y="413"/>
                </a:moveTo>
                <a:lnTo>
                  <a:pt x="0" y="0"/>
                </a:lnTo>
                <a:lnTo>
                  <a:pt x="413" y="0"/>
                </a:lnTo>
                <a:lnTo>
                  <a:pt x="206" y="413"/>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z="2000">
              <a:solidFill>
                <a:srgbClr val="000000"/>
              </a:solidFill>
              <a:cs typeface="+mn-ea"/>
              <a:sym typeface="+mn-lt"/>
            </a:endParaRPr>
          </a:p>
        </p:txBody>
      </p:sp>
      <p:sp>
        <p:nvSpPr>
          <p:cNvPr id="5" name="任意多边形 23">
            <a:extLst>
              <a:ext uri="{FF2B5EF4-FFF2-40B4-BE49-F238E27FC236}">
                <a16:creationId xmlns:a16="http://schemas.microsoft.com/office/drawing/2014/main" id="{A6CD2E87-A4CE-5DAF-B3E2-A13448D72F2D}"/>
              </a:ext>
            </a:extLst>
          </p:cNvPr>
          <p:cNvSpPr>
            <a:spLocks noChangeArrowheads="1"/>
          </p:cNvSpPr>
          <p:nvPr/>
        </p:nvSpPr>
        <p:spPr bwMode="auto">
          <a:xfrm>
            <a:off x="5994567" y="4386283"/>
            <a:ext cx="582613" cy="422865"/>
          </a:xfrm>
          <a:custGeom>
            <a:avLst/>
            <a:gdLst>
              <a:gd name="T0" fmla="*/ 290196 w 2438400"/>
              <a:gd name="T1" fmla="*/ 0 h 1774825"/>
              <a:gd name="T2" fmla="*/ 2151973 w 2438400"/>
              <a:gd name="T3" fmla="*/ 0 h 1774825"/>
              <a:gd name="T4" fmla="*/ 2438400 w 2438400"/>
              <a:gd name="T5" fmla="*/ 286384 h 1774825"/>
              <a:gd name="T6" fmla="*/ 2438400 w 2438400"/>
              <a:gd name="T7" fmla="*/ 1484673 h 1774825"/>
              <a:gd name="T8" fmla="*/ 2151973 w 2438400"/>
              <a:gd name="T9" fmla="*/ 1774825 h 1774825"/>
              <a:gd name="T10" fmla="*/ 290196 w 2438400"/>
              <a:gd name="T11" fmla="*/ 1774825 h 1774825"/>
              <a:gd name="T12" fmla="*/ 0 w 2438400"/>
              <a:gd name="T13" fmla="*/ 1484673 h 1774825"/>
              <a:gd name="T14" fmla="*/ 0 w 2438400"/>
              <a:gd name="T15" fmla="*/ 286384 h 1774825"/>
              <a:gd name="T16" fmla="*/ 290196 w 2438400"/>
              <a:gd name="T17" fmla="*/ 0 h 1774825"/>
              <a:gd name="T18" fmla="*/ 471488 w 2438400"/>
              <a:gd name="T19" fmla="*/ 425450 h 1774825"/>
              <a:gd name="T20" fmla="*/ 471488 w 2438400"/>
              <a:gd name="T21" fmla="*/ 598488 h 1774825"/>
              <a:gd name="T22" fmla="*/ 1971676 w 2438400"/>
              <a:gd name="T23" fmla="*/ 598488 h 1774825"/>
              <a:gd name="T24" fmla="*/ 1971676 w 2438400"/>
              <a:gd name="T25" fmla="*/ 425450 h 1774825"/>
              <a:gd name="T26" fmla="*/ 471488 w 2438400"/>
              <a:gd name="T27" fmla="*/ 425450 h 1774825"/>
              <a:gd name="T28" fmla="*/ 471488 w 2438400"/>
              <a:gd name="T29" fmla="*/ 801688 h 1774825"/>
              <a:gd name="T30" fmla="*/ 471488 w 2438400"/>
              <a:gd name="T31" fmla="*/ 971551 h 1774825"/>
              <a:gd name="T32" fmla="*/ 1971676 w 2438400"/>
              <a:gd name="T33" fmla="*/ 971551 h 1774825"/>
              <a:gd name="T34" fmla="*/ 1971676 w 2438400"/>
              <a:gd name="T35" fmla="*/ 801688 h 1774825"/>
              <a:gd name="T36" fmla="*/ 471488 w 2438400"/>
              <a:gd name="T37" fmla="*/ 801688 h 1774825"/>
              <a:gd name="T38" fmla="*/ 471488 w 2438400"/>
              <a:gd name="T39" fmla="*/ 1174750 h 1774825"/>
              <a:gd name="T40" fmla="*/ 471488 w 2438400"/>
              <a:gd name="T41" fmla="*/ 1347788 h 1774825"/>
              <a:gd name="T42" fmla="*/ 1971676 w 2438400"/>
              <a:gd name="T43" fmla="*/ 1347788 h 1774825"/>
              <a:gd name="T44" fmla="*/ 1971676 w 2438400"/>
              <a:gd name="T45" fmla="*/ 1174750 h 1774825"/>
              <a:gd name="T46" fmla="*/ 471488 w 2438400"/>
              <a:gd name="T47" fmla="*/ 1174750 h 17748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438400"/>
              <a:gd name="T73" fmla="*/ 0 h 1774825"/>
              <a:gd name="T74" fmla="*/ 2438400 w 2438400"/>
              <a:gd name="T75" fmla="*/ 1774825 h 177482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438400" h="1774825">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z="2000">
              <a:solidFill>
                <a:srgbClr val="000000"/>
              </a:solidFill>
              <a:cs typeface="+mn-ea"/>
              <a:sym typeface="+mn-lt"/>
            </a:endParaRPr>
          </a:p>
        </p:txBody>
      </p:sp>
      <p:sp>
        <p:nvSpPr>
          <p:cNvPr id="6" name="直接连接符 24">
            <a:extLst>
              <a:ext uri="{FF2B5EF4-FFF2-40B4-BE49-F238E27FC236}">
                <a16:creationId xmlns:a16="http://schemas.microsoft.com/office/drawing/2014/main" id="{246A82CC-47A0-7492-3A59-D5143D583C88}"/>
              </a:ext>
            </a:extLst>
          </p:cNvPr>
          <p:cNvSpPr>
            <a:spLocks noChangeShapeType="1"/>
          </p:cNvSpPr>
          <p:nvPr/>
        </p:nvSpPr>
        <p:spPr bwMode="auto">
          <a:xfrm>
            <a:off x="5317502" y="5109529"/>
            <a:ext cx="1808480" cy="0"/>
          </a:xfrm>
          <a:prstGeom prst="line">
            <a:avLst/>
          </a:prstGeom>
          <a:noFill/>
          <a:ln w="12700" cap="flat" cmpd="sng">
            <a:solidFill>
              <a:schemeClr val="bg1">
                <a:alpha val="59000"/>
              </a:schemeClr>
            </a:solidFill>
            <a:miter lim="800000"/>
          </a:ln>
          <a:extLst>
            <a:ext uri="{909E8E84-426E-40DD-AFC4-6F175D3DCCD1}">
              <a14:hiddenFill xmlns:a14="http://schemas.microsoft.com/office/drawing/2010/main">
                <a:noFill/>
              </a14:hiddenFill>
            </a:ext>
          </a:extLst>
        </p:spPr>
        <p:txBody>
          <a:bodyPr/>
          <a:lstStyle/>
          <a:p>
            <a:endParaRPr lang="zh-CN" altLang="en-US">
              <a:cs typeface="+mn-ea"/>
              <a:sym typeface="+mn-lt"/>
            </a:endParaRPr>
          </a:p>
        </p:txBody>
      </p:sp>
      <p:sp>
        <p:nvSpPr>
          <p:cNvPr id="7" name="文本框 25">
            <a:extLst>
              <a:ext uri="{FF2B5EF4-FFF2-40B4-BE49-F238E27FC236}">
                <a16:creationId xmlns:a16="http://schemas.microsoft.com/office/drawing/2014/main" id="{AEC7D44B-1C85-0D8E-98E6-2B4A516F6736}"/>
              </a:ext>
            </a:extLst>
          </p:cNvPr>
          <p:cNvSpPr>
            <a:spLocks noChangeArrowheads="1"/>
          </p:cNvSpPr>
          <p:nvPr/>
        </p:nvSpPr>
        <p:spPr bwMode="auto">
          <a:xfrm>
            <a:off x="5501041" y="5232063"/>
            <a:ext cx="15696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b="1" dirty="0">
                <a:solidFill>
                  <a:schemeClr val="bg1"/>
                </a:solidFill>
                <a:cs typeface="+mn-ea"/>
                <a:sym typeface="+mn-lt"/>
              </a:rPr>
              <a:t>输入您的标题</a:t>
            </a:r>
            <a:endParaRPr lang="zh-CN" altLang="en-US" sz="1200" dirty="0">
              <a:solidFill>
                <a:schemeClr val="bg1"/>
              </a:solidFill>
              <a:cs typeface="+mn-ea"/>
              <a:sym typeface="+mn-lt"/>
            </a:endParaRPr>
          </a:p>
        </p:txBody>
      </p:sp>
      <p:sp>
        <p:nvSpPr>
          <p:cNvPr id="10" name="矩形 27">
            <a:extLst>
              <a:ext uri="{FF2B5EF4-FFF2-40B4-BE49-F238E27FC236}">
                <a16:creationId xmlns:a16="http://schemas.microsoft.com/office/drawing/2014/main" id="{06DC77CA-9374-4827-2CC0-E3686E813C17}"/>
              </a:ext>
            </a:extLst>
          </p:cNvPr>
          <p:cNvSpPr>
            <a:spLocks noChangeArrowheads="1"/>
          </p:cNvSpPr>
          <p:nvPr/>
        </p:nvSpPr>
        <p:spPr bwMode="auto">
          <a:xfrm>
            <a:off x="5463134" y="1256605"/>
            <a:ext cx="6100652" cy="4384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indent="457200" algn="just">
              <a:lnSpc>
                <a:spcPct val="120000"/>
              </a:lnSpc>
              <a:spcBef>
                <a:spcPct val="0"/>
              </a:spcBef>
              <a:buNone/>
            </a:pPr>
            <a:endParaRPr lang="zh-CN" altLang="en-US" sz="1800" dirty="0">
              <a:solidFill>
                <a:schemeClr val="tx1">
                  <a:lumMod val="85000"/>
                  <a:lumOff val="15000"/>
                </a:schemeClr>
              </a:solidFill>
              <a:latin typeface="+mn-lt"/>
              <a:ea typeface="+mn-ea"/>
              <a:cs typeface="+mn-ea"/>
              <a:sym typeface="+mn-lt"/>
            </a:endParaRPr>
          </a:p>
          <a:p>
            <a:pPr indent="457200" algn="just">
              <a:lnSpc>
                <a:spcPct val="120000"/>
              </a:lnSpc>
              <a:spcBef>
                <a:spcPct val="0"/>
              </a:spcBef>
              <a:buNone/>
            </a:pPr>
            <a:r>
              <a:rPr lang="zh-CN" altLang="en-US" sz="1800" dirty="0">
                <a:solidFill>
                  <a:schemeClr val="tx1">
                    <a:lumMod val="85000"/>
                    <a:lumOff val="15000"/>
                  </a:schemeClr>
                </a:solidFill>
                <a:latin typeface="+mn-lt"/>
                <a:ea typeface="+mn-ea"/>
                <a:cs typeface="+mn-ea"/>
                <a:sym typeface="+mn-lt"/>
              </a:rPr>
              <a:t>市场的外围有一个连续的画廊，屋顶较低，作为市场和公园之间的过渡空间。商铺设计有面向画廊的外卖窗口，画廊在东侧和西北角蜿蜒延伸，形成三个环绕走廊的绿色庭院。该画廊不仅在人性化的尺度上形成了一个温馨而连续的界面，营造了愉快的入场体验，而且还为旺季和周末市场的户外设置提供了扩展空间。</a:t>
            </a:r>
            <a:endParaRPr lang="en-US" altLang="zh-CN" sz="1800" dirty="0">
              <a:solidFill>
                <a:schemeClr val="tx1">
                  <a:lumMod val="85000"/>
                  <a:lumOff val="15000"/>
                </a:schemeClr>
              </a:solidFill>
              <a:latin typeface="+mn-lt"/>
              <a:ea typeface="+mn-ea"/>
              <a:cs typeface="+mn-ea"/>
              <a:sym typeface="+mn-lt"/>
            </a:endParaRPr>
          </a:p>
          <a:p>
            <a:pPr indent="457200" algn="just">
              <a:lnSpc>
                <a:spcPct val="120000"/>
              </a:lnSpc>
              <a:spcBef>
                <a:spcPct val="0"/>
              </a:spcBef>
              <a:buNone/>
            </a:pPr>
            <a:endParaRPr lang="en-US" altLang="zh-CN" sz="1800" dirty="0">
              <a:solidFill>
                <a:schemeClr val="tx1">
                  <a:lumMod val="85000"/>
                  <a:lumOff val="15000"/>
                </a:schemeClr>
              </a:solidFill>
              <a:latin typeface="+mn-lt"/>
              <a:ea typeface="+mn-ea"/>
              <a:cs typeface="+mn-ea"/>
              <a:sym typeface="+mn-lt"/>
            </a:endParaRPr>
          </a:p>
          <a:p>
            <a:pPr indent="457200" algn="just">
              <a:lnSpc>
                <a:spcPct val="120000"/>
              </a:lnSpc>
              <a:spcBef>
                <a:spcPct val="0"/>
              </a:spcBef>
              <a:buNone/>
            </a:pPr>
            <a:r>
              <a:rPr lang="zh-CN" altLang="en-US" sz="1800" dirty="0">
                <a:solidFill>
                  <a:schemeClr val="tx1">
                    <a:lumMod val="85000"/>
                    <a:lumOff val="15000"/>
                  </a:schemeClr>
                </a:solidFill>
                <a:latin typeface="+mn-lt"/>
                <a:ea typeface="+mn-ea"/>
                <a:cs typeface="+mn-ea"/>
                <a:sym typeface="+mn-lt"/>
              </a:rPr>
              <a:t>这种空间结构在保持传统市场拓扑关系的同时，以微型化的尺度无缝融入公园环境，形成一种由分散的小锥形屋顶单元定义的集群聚落空间。货物装卸、仓储、厨房设施和员工更衣室等物流空间以及客户停车场位于地下层，与北海岸公园广泛的地下基础设施融为一体</a:t>
            </a:r>
          </a:p>
        </p:txBody>
      </p:sp>
      <p:sp>
        <p:nvSpPr>
          <p:cNvPr id="8" name="文本框 7">
            <a:extLst>
              <a:ext uri="{FF2B5EF4-FFF2-40B4-BE49-F238E27FC236}">
                <a16:creationId xmlns:a16="http://schemas.microsoft.com/office/drawing/2014/main" id="{D64F46A1-B72A-49BB-395F-8B4F26BCACEB}"/>
              </a:ext>
            </a:extLst>
          </p:cNvPr>
          <p:cNvSpPr txBox="1"/>
          <p:nvPr/>
        </p:nvSpPr>
        <p:spPr>
          <a:xfrm>
            <a:off x="628214" y="734120"/>
            <a:ext cx="6100652" cy="584775"/>
          </a:xfrm>
          <a:prstGeom prst="rect">
            <a:avLst/>
          </a:prstGeom>
          <a:noFill/>
        </p:spPr>
        <p:txBody>
          <a:bodyPr wrap="square">
            <a:spAutoFit/>
          </a:bodyPr>
          <a:lstStyle/>
          <a:p>
            <a:r>
              <a:rPr lang="zh-CN" altLang="en-US" sz="3200" dirty="0"/>
              <a:t>秦皇岛昌黎北海岸阿那亚市集</a:t>
            </a:r>
          </a:p>
        </p:txBody>
      </p:sp>
      <p:pic>
        <p:nvPicPr>
          <p:cNvPr id="9" name="图片 8">
            <a:extLst>
              <a:ext uri="{FF2B5EF4-FFF2-40B4-BE49-F238E27FC236}">
                <a16:creationId xmlns:a16="http://schemas.microsoft.com/office/drawing/2014/main" id="{14E514B4-DEC1-5294-BA3A-395C597424C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16342" y="1435281"/>
            <a:ext cx="4466675" cy="3987438"/>
          </a:xfrm>
          <a:prstGeom prst="rect">
            <a:avLst/>
          </a:prstGeom>
        </p:spPr>
      </p:pic>
    </p:spTree>
    <p:extLst>
      <p:ext uri="{BB962C8B-B14F-4D97-AF65-F5344CB8AC3E}">
        <p14:creationId xmlns:p14="http://schemas.microsoft.com/office/powerpoint/2010/main" val="4077429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AF0DC0-B716-B98C-2DBF-DE18006B4B11}"/>
            </a:ext>
          </a:extLst>
        </p:cNvPr>
        <p:cNvGrpSpPr/>
        <p:nvPr/>
      </p:nvGrpSpPr>
      <p:grpSpPr>
        <a:xfrm>
          <a:off x="0" y="0"/>
          <a:ext cx="0" cy="0"/>
          <a:chOff x="0" y="0"/>
          <a:chExt cx="0" cy="0"/>
        </a:xfrm>
      </p:grpSpPr>
      <p:sp>
        <p:nvSpPr>
          <p:cNvPr id="4" name="Freeform 25">
            <a:extLst>
              <a:ext uri="{FF2B5EF4-FFF2-40B4-BE49-F238E27FC236}">
                <a16:creationId xmlns:a16="http://schemas.microsoft.com/office/drawing/2014/main" id="{10C304E3-B587-A0F8-F220-23B826567E57}"/>
              </a:ext>
            </a:extLst>
          </p:cNvPr>
          <p:cNvSpPr>
            <a:spLocks noChangeArrowheads="1"/>
          </p:cNvSpPr>
          <p:nvPr/>
        </p:nvSpPr>
        <p:spPr bwMode="auto">
          <a:xfrm>
            <a:off x="6129221" y="4775517"/>
            <a:ext cx="156653" cy="156211"/>
          </a:xfrm>
          <a:custGeom>
            <a:avLst/>
            <a:gdLst>
              <a:gd name="T0" fmla="*/ 206 w 413"/>
              <a:gd name="T1" fmla="*/ 413 h 413"/>
              <a:gd name="T2" fmla="*/ 0 w 413"/>
              <a:gd name="T3" fmla="*/ 0 h 413"/>
              <a:gd name="T4" fmla="*/ 413 w 413"/>
              <a:gd name="T5" fmla="*/ 0 h 413"/>
              <a:gd name="T6" fmla="*/ 206 w 413"/>
              <a:gd name="T7" fmla="*/ 413 h 413"/>
              <a:gd name="T8" fmla="*/ 0 60000 65536"/>
              <a:gd name="T9" fmla="*/ 0 60000 65536"/>
              <a:gd name="T10" fmla="*/ 0 60000 65536"/>
              <a:gd name="T11" fmla="*/ 0 60000 65536"/>
              <a:gd name="T12" fmla="*/ 0 w 413"/>
              <a:gd name="T13" fmla="*/ 0 h 413"/>
              <a:gd name="T14" fmla="*/ 413 w 413"/>
              <a:gd name="T15" fmla="*/ 413 h 413"/>
            </a:gdLst>
            <a:ahLst/>
            <a:cxnLst>
              <a:cxn ang="T8">
                <a:pos x="T0" y="T1"/>
              </a:cxn>
              <a:cxn ang="T9">
                <a:pos x="T2" y="T3"/>
              </a:cxn>
              <a:cxn ang="T10">
                <a:pos x="T4" y="T5"/>
              </a:cxn>
              <a:cxn ang="T11">
                <a:pos x="T6" y="T7"/>
              </a:cxn>
            </a:cxnLst>
            <a:rect l="T12" t="T13" r="T14" b="T15"/>
            <a:pathLst>
              <a:path w="413" h="413">
                <a:moveTo>
                  <a:pt x="206" y="413"/>
                </a:moveTo>
                <a:lnTo>
                  <a:pt x="0" y="0"/>
                </a:lnTo>
                <a:lnTo>
                  <a:pt x="413" y="0"/>
                </a:lnTo>
                <a:lnTo>
                  <a:pt x="206" y="413"/>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z="2000">
              <a:solidFill>
                <a:srgbClr val="000000"/>
              </a:solidFill>
              <a:cs typeface="+mn-ea"/>
              <a:sym typeface="+mn-lt"/>
            </a:endParaRPr>
          </a:p>
        </p:txBody>
      </p:sp>
      <p:sp>
        <p:nvSpPr>
          <p:cNvPr id="5" name="任意多边形 23">
            <a:extLst>
              <a:ext uri="{FF2B5EF4-FFF2-40B4-BE49-F238E27FC236}">
                <a16:creationId xmlns:a16="http://schemas.microsoft.com/office/drawing/2014/main" id="{F5983AE4-55B3-860F-BCF0-1BDC56557623}"/>
              </a:ext>
            </a:extLst>
          </p:cNvPr>
          <p:cNvSpPr>
            <a:spLocks noChangeArrowheads="1"/>
          </p:cNvSpPr>
          <p:nvPr/>
        </p:nvSpPr>
        <p:spPr bwMode="auto">
          <a:xfrm>
            <a:off x="5994567" y="4386283"/>
            <a:ext cx="582613" cy="422865"/>
          </a:xfrm>
          <a:custGeom>
            <a:avLst/>
            <a:gdLst>
              <a:gd name="T0" fmla="*/ 290196 w 2438400"/>
              <a:gd name="T1" fmla="*/ 0 h 1774825"/>
              <a:gd name="T2" fmla="*/ 2151973 w 2438400"/>
              <a:gd name="T3" fmla="*/ 0 h 1774825"/>
              <a:gd name="T4" fmla="*/ 2438400 w 2438400"/>
              <a:gd name="T5" fmla="*/ 286384 h 1774825"/>
              <a:gd name="T6" fmla="*/ 2438400 w 2438400"/>
              <a:gd name="T7" fmla="*/ 1484673 h 1774825"/>
              <a:gd name="T8" fmla="*/ 2151973 w 2438400"/>
              <a:gd name="T9" fmla="*/ 1774825 h 1774825"/>
              <a:gd name="T10" fmla="*/ 290196 w 2438400"/>
              <a:gd name="T11" fmla="*/ 1774825 h 1774825"/>
              <a:gd name="T12" fmla="*/ 0 w 2438400"/>
              <a:gd name="T13" fmla="*/ 1484673 h 1774825"/>
              <a:gd name="T14" fmla="*/ 0 w 2438400"/>
              <a:gd name="T15" fmla="*/ 286384 h 1774825"/>
              <a:gd name="T16" fmla="*/ 290196 w 2438400"/>
              <a:gd name="T17" fmla="*/ 0 h 1774825"/>
              <a:gd name="T18" fmla="*/ 471488 w 2438400"/>
              <a:gd name="T19" fmla="*/ 425450 h 1774825"/>
              <a:gd name="T20" fmla="*/ 471488 w 2438400"/>
              <a:gd name="T21" fmla="*/ 598488 h 1774825"/>
              <a:gd name="T22" fmla="*/ 1971676 w 2438400"/>
              <a:gd name="T23" fmla="*/ 598488 h 1774825"/>
              <a:gd name="T24" fmla="*/ 1971676 w 2438400"/>
              <a:gd name="T25" fmla="*/ 425450 h 1774825"/>
              <a:gd name="T26" fmla="*/ 471488 w 2438400"/>
              <a:gd name="T27" fmla="*/ 425450 h 1774825"/>
              <a:gd name="T28" fmla="*/ 471488 w 2438400"/>
              <a:gd name="T29" fmla="*/ 801688 h 1774825"/>
              <a:gd name="T30" fmla="*/ 471488 w 2438400"/>
              <a:gd name="T31" fmla="*/ 971551 h 1774825"/>
              <a:gd name="T32" fmla="*/ 1971676 w 2438400"/>
              <a:gd name="T33" fmla="*/ 971551 h 1774825"/>
              <a:gd name="T34" fmla="*/ 1971676 w 2438400"/>
              <a:gd name="T35" fmla="*/ 801688 h 1774825"/>
              <a:gd name="T36" fmla="*/ 471488 w 2438400"/>
              <a:gd name="T37" fmla="*/ 801688 h 1774825"/>
              <a:gd name="T38" fmla="*/ 471488 w 2438400"/>
              <a:gd name="T39" fmla="*/ 1174750 h 1774825"/>
              <a:gd name="T40" fmla="*/ 471488 w 2438400"/>
              <a:gd name="T41" fmla="*/ 1347788 h 1774825"/>
              <a:gd name="T42" fmla="*/ 1971676 w 2438400"/>
              <a:gd name="T43" fmla="*/ 1347788 h 1774825"/>
              <a:gd name="T44" fmla="*/ 1971676 w 2438400"/>
              <a:gd name="T45" fmla="*/ 1174750 h 1774825"/>
              <a:gd name="T46" fmla="*/ 471488 w 2438400"/>
              <a:gd name="T47" fmla="*/ 1174750 h 17748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438400"/>
              <a:gd name="T73" fmla="*/ 0 h 1774825"/>
              <a:gd name="T74" fmla="*/ 2438400 w 2438400"/>
              <a:gd name="T75" fmla="*/ 1774825 h 177482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438400" h="1774825">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z="2000">
              <a:solidFill>
                <a:srgbClr val="000000"/>
              </a:solidFill>
              <a:cs typeface="+mn-ea"/>
              <a:sym typeface="+mn-lt"/>
            </a:endParaRPr>
          </a:p>
        </p:txBody>
      </p:sp>
      <p:sp>
        <p:nvSpPr>
          <p:cNvPr id="6" name="直接连接符 24">
            <a:extLst>
              <a:ext uri="{FF2B5EF4-FFF2-40B4-BE49-F238E27FC236}">
                <a16:creationId xmlns:a16="http://schemas.microsoft.com/office/drawing/2014/main" id="{420795A9-6B6E-2E85-9EFB-0B4FBFD1C2CF}"/>
              </a:ext>
            </a:extLst>
          </p:cNvPr>
          <p:cNvSpPr>
            <a:spLocks noChangeShapeType="1"/>
          </p:cNvSpPr>
          <p:nvPr/>
        </p:nvSpPr>
        <p:spPr bwMode="auto">
          <a:xfrm>
            <a:off x="5317502" y="5109529"/>
            <a:ext cx="1808480" cy="0"/>
          </a:xfrm>
          <a:prstGeom prst="line">
            <a:avLst/>
          </a:prstGeom>
          <a:noFill/>
          <a:ln w="12700" cap="flat" cmpd="sng">
            <a:solidFill>
              <a:schemeClr val="bg1">
                <a:alpha val="59000"/>
              </a:schemeClr>
            </a:solidFill>
            <a:miter lim="800000"/>
          </a:ln>
          <a:extLst>
            <a:ext uri="{909E8E84-426E-40DD-AFC4-6F175D3DCCD1}">
              <a14:hiddenFill xmlns:a14="http://schemas.microsoft.com/office/drawing/2010/main">
                <a:noFill/>
              </a14:hiddenFill>
            </a:ext>
          </a:extLst>
        </p:spPr>
        <p:txBody>
          <a:bodyPr/>
          <a:lstStyle/>
          <a:p>
            <a:endParaRPr lang="zh-CN" altLang="en-US">
              <a:cs typeface="+mn-ea"/>
              <a:sym typeface="+mn-lt"/>
            </a:endParaRPr>
          </a:p>
        </p:txBody>
      </p:sp>
      <p:sp>
        <p:nvSpPr>
          <p:cNvPr id="7" name="文本框 25">
            <a:extLst>
              <a:ext uri="{FF2B5EF4-FFF2-40B4-BE49-F238E27FC236}">
                <a16:creationId xmlns:a16="http://schemas.microsoft.com/office/drawing/2014/main" id="{36C7B29C-4760-8AD8-BC31-80D5578A828E}"/>
              </a:ext>
            </a:extLst>
          </p:cNvPr>
          <p:cNvSpPr>
            <a:spLocks noChangeArrowheads="1"/>
          </p:cNvSpPr>
          <p:nvPr/>
        </p:nvSpPr>
        <p:spPr bwMode="auto">
          <a:xfrm>
            <a:off x="5501041" y="5232063"/>
            <a:ext cx="15696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b="1" dirty="0">
                <a:solidFill>
                  <a:schemeClr val="bg1"/>
                </a:solidFill>
                <a:cs typeface="+mn-ea"/>
                <a:sym typeface="+mn-lt"/>
              </a:rPr>
              <a:t>输入您的标题</a:t>
            </a:r>
            <a:endParaRPr lang="zh-CN" altLang="en-US" sz="1200" dirty="0">
              <a:solidFill>
                <a:schemeClr val="bg1"/>
              </a:solidFill>
              <a:cs typeface="+mn-ea"/>
              <a:sym typeface="+mn-lt"/>
            </a:endParaRPr>
          </a:p>
        </p:txBody>
      </p:sp>
      <p:sp>
        <p:nvSpPr>
          <p:cNvPr id="8" name="文本框 7">
            <a:extLst>
              <a:ext uri="{FF2B5EF4-FFF2-40B4-BE49-F238E27FC236}">
                <a16:creationId xmlns:a16="http://schemas.microsoft.com/office/drawing/2014/main" id="{3B104E8B-2C6E-62E8-6AFC-FEFA2664DE2D}"/>
              </a:ext>
            </a:extLst>
          </p:cNvPr>
          <p:cNvSpPr txBox="1"/>
          <p:nvPr/>
        </p:nvSpPr>
        <p:spPr>
          <a:xfrm>
            <a:off x="628214" y="734120"/>
            <a:ext cx="6100652" cy="584775"/>
          </a:xfrm>
          <a:prstGeom prst="rect">
            <a:avLst/>
          </a:prstGeom>
          <a:noFill/>
        </p:spPr>
        <p:txBody>
          <a:bodyPr wrap="square">
            <a:spAutoFit/>
          </a:bodyPr>
          <a:lstStyle/>
          <a:p>
            <a:r>
              <a:rPr lang="zh-CN" altLang="en-US" sz="3200" dirty="0"/>
              <a:t>体块参考一</a:t>
            </a:r>
          </a:p>
        </p:txBody>
      </p:sp>
      <p:pic>
        <p:nvPicPr>
          <p:cNvPr id="9" name="图片 8">
            <a:extLst>
              <a:ext uri="{FF2B5EF4-FFF2-40B4-BE49-F238E27FC236}">
                <a16:creationId xmlns:a16="http://schemas.microsoft.com/office/drawing/2014/main" id="{F4BBF731-C1E8-B666-0DB5-A673958F566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95402" y="1403012"/>
            <a:ext cx="9050998" cy="4864910"/>
          </a:xfrm>
          <a:prstGeom prst="rect">
            <a:avLst/>
          </a:prstGeom>
        </p:spPr>
      </p:pic>
      <p:sp>
        <p:nvSpPr>
          <p:cNvPr id="12" name="文本框 11">
            <a:extLst>
              <a:ext uri="{FF2B5EF4-FFF2-40B4-BE49-F238E27FC236}">
                <a16:creationId xmlns:a16="http://schemas.microsoft.com/office/drawing/2014/main" id="{51083EDA-EAA3-803C-38BD-EC64F2050A89}"/>
              </a:ext>
            </a:extLst>
          </p:cNvPr>
          <p:cNvSpPr txBox="1"/>
          <p:nvPr/>
        </p:nvSpPr>
        <p:spPr>
          <a:xfrm>
            <a:off x="9911815" y="1456080"/>
            <a:ext cx="1879987" cy="5078313"/>
          </a:xfrm>
          <a:prstGeom prst="rect">
            <a:avLst/>
          </a:prstGeom>
          <a:noFill/>
        </p:spPr>
        <p:txBody>
          <a:bodyPr wrap="square">
            <a:spAutoFit/>
          </a:bodyPr>
          <a:lstStyle/>
          <a:p>
            <a:r>
              <a:rPr lang="zh-CN" altLang="en-US" dirty="0"/>
              <a:t>市集内部“广场”</a:t>
            </a:r>
            <a:r>
              <a:rPr lang="en-US" altLang="zh-CN" dirty="0"/>
              <a:t>(</a:t>
            </a:r>
            <a:r>
              <a:rPr lang="zh-CN" altLang="en-US" dirty="0"/>
              <a:t>食堂超市公区）和“店铺”（特色主题空间）差异并置：“广场”居中，作为食堂餐位和超市货架的核心空间；特色“店铺”围绕在周边，它们分别是西侧中部作为市集前区的主入口门厅，及与其相串联的位于中部的卫生间单元（包含客梯、货梯、楼梯等后勤空间）</a:t>
            </a:r>
            <a:r>
              <a:rPr lang="en-US" altLang="zh-CN" dirty="0"/>
              <a:t>;</a:t>
            </a:r>
            <a:endParaRPr lang="zh-CN" altLang="en-US" dirty="0"/>
          </a:p>
        </p:txBody>
      </p:sp>
    </p:spTree>
    <p:extLst>
      <p:ext uri="{BB962C8B-B14F-4D97-AF65-F5344CB8AC3E}">
        <p14:creationId xmlns:p14="http://schemas.microsoft.com/office/powerpoint/2010/main" val="2452010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16A9B-78C5-9CB9-FE41-D83E1DCFC36F}"/>
            </a:ext>
          </a:extLst>
        </p:cNvPr>
        <p:cNvGrpSpPr/>
        <p:nvPr/>
      </p:nvGrpSpPr>
      <p:grpSpPr>
        <a:xfrm>
          <a:off x="0" y="0"/>
          <a:ext cx="0" cy="0"/>
          <a:chOff x="0" y="0"/>
          <a:chExt cx="0" cy="0"/>
        </a:xfrm>
      </p:grpSpPr>
      <p:sp>
        <p:nvSpPr>
          <p:cNvPr id="4" name="Freeform 25">
            <a:extLst>
              <a:ext uri="{FF2B5EF4-FFF2-40B4-BE49-F238E27FC236}">
                <a16:creationId xmlns:a16="http://schemas.microsoft.com/office/drawing/2014/main" id="{C7FBFDBC-6B03-D6A7-77CA-8D660B6B7A78}"/>
              </a:ext>
            </a:extLst>
          </p:cNvPr>
          <p:cNvSpPr>
            <a:spLocks noChangeArrowheads="1"/>
          </p:cNvSpPr>
          <p:nvPr/>
        </p:nvSpPr>
        <p:spPr bwMode="auto">
          <a:xfrm>
            <a:off x="6129221" y="4775517"/>
            <a:ext cx="156653" cy="156211"/>
          </a:xfrm>
          <a:custGeom>
            <a:avLst/>
            <a:gdLst>
              <a:gd name="T0" fmla="*/ 206 w 413"/>
              <a:gd name="T1" fmla="*/ 413 h 413"/>
              <a:gd name="T2" fmla="*/ 0 w 413"/>
              <a:gd name="T3" fmla="*/ 0 h 413"/>
              <a:gd name="T4" fmla="*/ 413 w 413"/>
              <a:gd name="T5" fmla="*/ 0 h 413"/>
              <a:gd name="T6" fmla="*/ 206 w 413"/>
              <a:gd name="T7" fmla="*/ 413 h 413"/>
              <a:gd name="T8" fmla="*/ 0 60000 65536"/>
              <a:gd name="T9" fmla="*/ 0 60000 65536"/>
              <a:gd name="T10" fmla="*/ 0 60000 65536"/>
              <a:gd name="T11" fmla="*/ 0 60000 65536"/>
              <a:gd name="T12" fmla="*/ 0 w 413"/>
              <a:gd name="T13" fmla="*/ 0 h 413"/>
              <a:gd name="T14" fmla="*/ 413 w 413"/>
              <a:gd name="T15" fmla="*/ 413 h 413"/>
            </a:gdLst>
            <a:ahLst/>
            <a:cxnLst>
              <a:cxn ang="T8">
                <a:pos x="T0" y="T1"/>
              </a:cxn>
              <a:cxn ang="T9">
                <a:pos x="T2" y="T3"/>
              </a:cxn>
              <a:cxn ang="T10">
                <a:pos x="T4" y="T5"/>
              </a:cxn>
              <a:cxn ang="T11">
                <a:pos x="T6" y="T7"/>
              </a:cxn>
            </a:cxnLst>
            <a:rect l="T12" t="T13" r="T14" b="T15"/>
            <a:pathLst>
              <a:path w="413" h="413">
                <a:moveTo>
                  <a:pt x="206" y="413"/>
                </a:moveTo>
                <a:lnTo>
                  <a:pt x="0" y="0"/>
                </a:lnTo>
                <a:lnTo>
                  <a:pt x="413" y="0"/>
                </a:lnTo>
                <a:lnTo>
                  <a:pt x="206" y="413"/>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z="2000">
              <a:solidFill>
                <a:srgbClr val="000000"/>
              </a:solidFill>
              <a:cs typeface="+mn-ea"/>
              <a:sym typeface="+mn-lt"/>
            </a:endParaRPr>
          </a:p>
        </p:txBody>
      </p:sp>
      <p:sp>
        <p:nvSpPr>
          <p:cNvPr id="5" name="任意多边形 23">
            <a:extLst>
              <a:ext uri="{FF2B5EF4-FFF2-40B4-BE49-F238E27FC236}">
                <a16:creationId xmlns:a16="http://schemas.microsoft.com/office/drawing/2014/main" id="{3C028A74-E243-97C3-50F8-20E1CBFA7B44}"/>
              </a:ext>
            </a:extLst>
          </p:cNvPr>
          <p:cNvSpPr>
            <a:spLocks noChangeArrowheads="1"/>
          </p:cNvSpPr>
          <p:nvPr/>
        </p:nvSpPr>
        <p:spPr bwMode="auto">
          <a:xfrm>
            <a:off x="5994567" y="4386283"/>
            <a:ext cx="582613" cy="422865"/>
          </a:xfrm>
          <a:custGeom>
            <a:avLst/>
            <a:gdLst>
              <a:gd name="T0" fmla="*/ 290196 w 2438400"/>
              <a:gd name="T1" fmla="*/ 0 h 1774825"/>
              <a:gd name="T2" fmla="*/ 2151973 w 2438400"/>
              <a:gd name="T3" fmla="*/ 0 h 1774825"/>
              <a:gd name="T4" fmla="*/ 2438400 w 2438400"/>
              <a:gd name="T5" fmla="*/ 286384 h 1774825"/>
              <a:gd name="T6" fmla="*/ 2438400 w 2438400"/>
              <a:gd name="T7" fmla="*/ 1484673 h 1774825"/>
              <a:gd name="T8" fmla="*/ 2151973 w 2438400"/>
              <a:gd name="T9" fmla="*/ 1774825 h 1774825"/>
              <a:gd name="T10" fmla="*/ 290196 w 2438400"/>
              <a:gd name="T11" fmla="*/ 1774825 h 1774825"/>
              <a:gd name="T12" fmla="*/ 0 w 2438400"/>
              <a:gd name="T13" fmla="*/ 1484673 h 1774825"/>
              <a:gd name="T14" fmla="*/ 0 w 2438400"/>
              <a:gd name="T15" fmla="*/ 286384 h 1774825"/>
              <a:gd name="T16" fmla="*/ 290196 w 2438400"/>
              <a:gd name="T17" fmla="*/ 0 h 1774825"/>
              <a:gd name="T18" fmla="*/ 471488 w 2438400"/>
              <a:gd name="T19" fmla="*/ 425450 h 1774825"/>
              <a:gd name="T20" fmla="*/ 471488 w 2438400"/>
              <a:gd name="T21" fmla="*/ 598488 h 1774825"/>
              <a:gd name="T22" fmla="*/ 1971676 w 2438400"/>
              <a:gd name="T23" fmla="*/ 598488 h 1774825"/>
              <a:gd name="T24" fmla="*/ 1971676 w 2438400"/>
              <a:gd name="T25" fmla="*/ 425450 h 1774825"/>
              <a:gd name="T26" fmla="*/ 471488 w 2438400"/>
              <a:gd name="T27" fmla="*/ 425450 h 1774825"/>
              <a:gd name="T28" fmla="*/ 471488 w 2438400"/>
              <a:gd name="T29" fmla="*/ 801688 h 1774825"/>
              <a:gd name="T30" fmla="*/ 471488 w 2438400"/>
              <a:gd name="T31" fmla="*/ 971551 h 1774825"/>
              <a:gd name="T32" fmla="*/ 1971676 w 2438400"/>
              <a:gd name="T33" fmla="*/ 971551 h 1774825"/>
              <a:gd name="T34" fmla="*/ 1971676 w 2438400"/>
              <a:gd name="T35" fmla="*/ 801688 h 1774825"/>
              <a:gd name="T36" fmla="*/ 471488 w 2438400"/>
              <a:gd name="T37" fmla="*/ 801688 h 1774825"/>
              <a:gd name="T38" fmla="*/ 471488 w 2438400"/>
              <a:gd name="T39" fmla="*/ 1174750 h 1774825"/>
              <a:gd name="T40" fmla="*/ 471488 w 2438400"/>
              <a:gd name="T41" fmla="*/ 1347788 h 1774825"/>
              <a:gd name="T42" fmla="*/ 1971676 w 2438400"/>
              <a:gd name="T43" fmla="*/ 1347788 h 1774825"/>
              <a:gd name="T44" fmla="*/ 1971676 w 2438400"/>
              <a:gd name="T45" fmla="*/ 1174750 h 1774825"/>
              <a:gd name="T46" fmla="*/ 471488 w 2438400"/>
              <a:gd name="T47" fmla="*/ 1174750 h 17748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438400"/>
              <a:gd name="T73" fmla="*/ 0 h 1774825"/>
              <a:gd name="T74" fmla="*/ 2438400 w 2438400"/>
              <a:gd name="T75" fmla="*/ 1774825 h 177482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438400" h="1774825">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z="2000">
              <a:solidFill>
                <a:srgbClr val="000000"/>
              </a:solidFill>
              <a:cs typeface="+mn-ea"/>
              <a:sym typeface="+mn-lt"/>
            </a:endParaRPr>
          </a:p>
        </p:txBody>
      </p:sp>
      <p:sp>
        <p:nvSpPr>
          <p:cNvPr id="6" name="直接连接符 24">
            <a:extLst>
              <a:ext uri="{FF2B5EF4-FFF2-40B4-BE49-F238E27FC236}">
                <a16:creationId xmlns:a16="http://schemas.microsoft.com/office/drawing/2014/main" id="{C6A4498E-1576-9CFE-7436-6AA489FED6F6}"/>
              </a:ext>
            </a:extLst>
          </p:cNvPr>
          <p:cNvSpPr>
            <a:spLocks noChangeShapeType="1"/>
          </p:cNvSpPr>
          <p:nvPr/>
        </p:nvSpPr>
        <p:spPr bwMode="auto">
          <a:xfrm>
            <a:off x="5317502" y="5109529"/>
            <a:ext cx="1808480" cy="0"/>
          </a:xfrm>
          <a:prstGeom prst="line">
            <a:avLst/>
          </a:prstGeom>
          <a:noFill/>
          <a:ln w="12700" cap="flat" cmpd="sng">
            <a:solidFill>
              <a:schemeClr val="bg1">
                <a:alpha val="59000"/>
              </a:schemeClr>
            </a:solidFill>
            <a:miter lim="800000"/>
          </a:ln>
          <a:extLst>
            <a:ext uri="{909E8E84-426E-40DD-AFC4-6F175D3DCCD1}">
              <a14:hiddenFill xmlns:a14="http://schemas.microsoft.com/office/drawing/2010/main">
                <a:noFill/>
              </a14:hiddenFill>
            </a:ext>
          </a:extLst>
        </p:spPr>
        <p:txBody>
          <a:bodyPr/>
          <a:lstStyle/>
          <a:p>
            <a:endParaRPr lang="zh-CN" altLang="en-US">
              <a:cs typeface="+mn-ea"/>
              <a:sym typeface="+mn-lt"/>
            </a:endParaRPr>
          </a:p>
        </p:txBody>
      </p:sp>
      <p:sp>
        <p:nvSpPr>
          <p:cNvPr id="7" name="文本框 25">
            <a:extLst>
              <a:ext uri="{FF2B5EF4-FFF2-40B4-BE49-F238E27FC236}">
                <a16:creationId xmlns:a16="http://schemas.microsoft.com/office/drawing/2014/main" id="{D0C82736-D910-BF88-4111-8CCE3B52584F}"/>
              </a:ext>
            </a:extLst>
          </p:cNvPr>
          <p:cNvSpPr>
            <a:spLocks noChangeArrowheads="1"/>
          </p:cNvSpPr>
          <p:nvPr/>
        </p:nvSpPr>
        <p:spPr bwMode="auto">
          <a:xfrm>
            <a:off x="5501041" y="5232063"/>
            <a:ext cx="15696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b="1" dirty="0">
                <a:solidFill>
                  <a:schemeClr val="bg1"/>
                </a:solidFill>
                <a:cs typeface="+mn-ea"/>
                <a:sym typeface="+mn-lt"/>
              </a:rPr>
              <a:t>输入您的标题</a:t>
            </a:r>
            <a:endParaRPr lang="zh-CN" altLang="en-US" sz="1200" dirty="0">
              <a:solidFill>
                <a:schemeClr val="bg1"/>
              </a:solidFill>
              <a:cs typeface="+mn-ea"/>
              <a:sym typeface="+mn-lt"/>
            </a:endParaRPr>
          </a:p>
        </p:txBody>
      </p:sp>
      <p:sp>
        <p:nvSpPr>
          <p:cNvPr id="10" name="矩形 27">
            <a:extLst>
              <a:ext uri="{FF2B5EF4-FFF2-40B4-BE49-F238E27FC236}">
                <a16:creationId xmlns:a16="http://schemas.microsoft.com/office/drawing/2014/main" id="{D5402AEE-7A8F-55C4-52C6-D45274683D99}"/>
              </a:ext>
            </a:extLst>
          </p:cNvPr>
          <p:cNvSpPr>
            <a:spLocks noChangeArrowheads="1"/>
          </p:cNvSpPr>
          <p:nvPr/>
        </p:nvSpPr>
        <p:spPr bwMode="auto">
          <a:xfrm>
            <a:off x="8475936" y="657680"/>
            <a:ext cx="3600131" cy="5382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indent="457200" algn="just">
              <a:lnSpc>
                <a:spcPct val="120000"/>
              </a:lnSpc>
              <a:spcBef>
                <a:spcPct val="0"/>
              </a:spcBef>
              <a:buNone/>
            </a:pPr>
            <a:endParaRPr lang="zh-CN" altLang="en-US" sz="1800" dirty="0">
              <a:solidFill>
                <a:schemeClr val="tx1">
                  <a:lumMod val="85000"/>
                  <a:lumOff val="15000"/>
                </a:schemeClr>
              </a:solidFill>
              <a:latin typeface="+mn-lt"/>
              <a:ea typeface="+mn-ea"/>
              <a:cs typeface="+mn-ea"/>
              <a:sym typeface="+mn-lt"/>
            </a:endParaRPr>
          </a:p>
          <a:p>
            <a:pPr indent="457200" algn="just">
              <a:lnSpc>
                <a:spcPct val="120000"/>
              </a:lnSpc>
              <a:spcBef>
                <a:spcPct val="0"/>
              </a:spcBef>
              <a:buNone/>
            </a:pPr>
            <a:r>
              <a:rPr lang="zh-CN" altLang="en-US" sz="1800" dirty="0">
                <a:solidFill>
                  <a:schemeClr val="tx1">
                    <a:lumMod val="85000"/>
                    <a:lumOff val="15000"/>
                  </a:schemeClr>
                </a:solidFill>
                <a:latin typeface="+mn-lt"/>
                <a:ea typeface="+mn-ea"/>
                <a:cs typeface="+mn-ea"/>
                <a:sym typeface="+mn-lt"/>
              </a:rPr>
              <a:t>建筑师将几组大小不一源于基本市集空间形制的矩形空间与相应的市集功能相匹配，将这些空间体量以与社区空间本底相近的线性空间的方式并置在一起融入场地，不同的基本市集空间体量通过相互错动，形成大小不一的开放与半开放的庭院，这些庭院使新的市场以一种柔和的边界融入这个老社区，也为社区提供更多可供居民参与的边界空间。通用高大的市集空间因“院”的引入变的不再昏暗和嘈杂，明亮的阳光和庭院中美妙的风景为市集带来了更加舒适的空间环境</a:t>
            </a:r>
          </a:p>
        </p:txBody>
      </p:sp>
      <p:sp>
        <p:nvSpPr>
          <p:cNvPr id="8" name="文本框 7">
            <a:extLst>
              <a:ext uri="{FF2B5EF4-FFF2-40B4-BE49-F238E27FC236}">
                <a16:creationId xmlns:a16="http://schemas.microsoft.com/office/drawing/2014/main" id="{52E25980-38F2-848D-22F0-581FBA2FEBDA}"/>
              </a:ext>
            </a:extLst>
          </p:cNvPr>
          <p:cNvSpPr txBox="1"/>
          <p:nvPr/>
        </p:nvSpPr>
        <p:spPr>
          <a:xfrm>
            <a:off x="628214" y="734120"/>
            <a:ext cx="7713068" cy="584775"/>
          </a:xfrm>
          <a:prstGeom prst="rect">
            <a:avLst/>
          </a:prstGeom>
          <a:noFill/>
        </p:spPr>
        <p:txBody>
          <a:bodyPr wrap="square">
            <a:spAutoFit/>
          </a:bodyPr>
          <a:lstStyle/>
          <a:p>
            <a:r>
              <a:rPr lang="zh-CN" altLang="en-US" sz="3200" dirty="0"/>
              <a:t>兴华东里邻近庭院市场（体块参考</a:t>
            </a:r>
            <a:r>
              <a:rPr lang="en-US" altLang="zh-CN" sz="3200" dirty="0"/>
              <a:t>2</a:t>
            </a:r>
            <a:r>
              <a:rPr lang="zh-CN" altLang="en-US" sz="3200" dirty="0"/>
              <a:t>）</a:t>
            </a:r>
          </a:p>
        </p:txBody>
      </p:sp>
      <p:pic>
        <p:nvPicPr>
          <p:cNvPr id="9" name="图片 8">
            <a:extLst>
              <a:ext uri="{FF2B5EF4-FFF2-40B4-BE49-F238E27FC236}">
                <a16:creationId xmlns:a16="http://schemas.microsoft.com/office/drawing/2014/main" id="{F509570F-8321-BEBD-C345-28D8F936A22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01196" y="1369556"/>
            <a:ext cx="4001003" cy="2116299"/>
          </a:xfrm>
          <a:prstGeom prst="rect">
            <a:avLst/>
          </a:prstGeom>
        </p:spPr>
      </p:pic>
      <p:pic>
        <p:nvPicPr>
          <p:cNvPr id="3" name="图片 2">
            <a:extLst>
              <a:ext uri="{FF2B5EF4-FFF2-40B4-BE49-F238E27FC236}">
                <a16:creationId xmlns:a16="http://schemas.microsoft.com/office/drawing/2014/main" id="{D6DA23E1-54AA-7437-3601-9D21DAE10E10}"/>
              </a:ext>
            </a:extLst>
          </p:cNvPr>
          <p:cNvPicPr>
            <a:picLocks noChangeAspect="1"/>
          </p:cNvPicPr>
          <p:nvPr/>
        </p:nvPicPr>
        <p:blipFill>
          <a:blip r:embed="rId4"/>
          <a:stretch>
            <a:fillRect/>
          </a:stretch>
        </p:blipFill>
        <p:spPr>
          <a:xfrm>
            <a:off x="4603863" y="1369556"/>
            <a:ext cx="3534995" cy="2158126"/>
          </a:xfrm>
          <a:prstGeom prst="rect">
            <a:avLst/>
          </a:prstGeom>
        </p:spPr>
      </p:pic>
      <p:pic>
        <p:nvPicPr>
          <p:cNvPr id="12" name="图片 11">
            <a:extLst>
              <a:ext uri="{FF2B5EF4-FFF2-40B4-BE49-F238E27FC236}">
                <a16:creationId xmlns:a16="http://schemas.microsoft.com/office/drawing/2014/main" id="{FC2B38C3-E721-0C18-28CE-6B0AEB7D15B5}"/>
              </a:ext>
            </a:extLst>
          </p:cNvPr>
          <p:cNvPicPr>
            <a:picLocks noChangeAspect="1"/>
          </p:cNvPicPr>
          <p:nvPr/>
        </p:nvPicPr>
        <p:blipFill>
          <a:blip r:embed="rId5"/>
          <a:stretch>
            <a:fillRect/>
          </a:stretch>
        </p:blipFill>
        <p:spPr>
          <a:xfrm>
            <a:off x="527844" y="3536515"/>
            <a:ext cx="4000989" cy="2267227"/>
          </a:xfrm>
          <a:prstGeom prst="rect">
            <a:avLst/>
          </a:prstGeom>
        </p:spPr>
      </p:pic>
      <p:pic>
        <p:nvPicPr>
          <p:cNvPr id="15" name="图片 14">
            <a:extLst>
              <a:ext uri="{FF2B5EF4-FFF2-40B4-BE49-F238E27FC236}">
                <a16:creationId xmlns:a16="http://schemas.microsoft.com/office/drawing/2014/main" id="{009A7FAB-BEEB-A80E-F894-351C23329193}"/>
              </a:ext>
            </a:extLst>
          </p:cNvPr>
          <p:cNvPicPr>
            <a:picLocks noChangeAspect="1"/>
          </p:cNvPicPr>
          <p:nvPr/>
        </p:nvPicPr>
        <p:blipFill>
          <a:blip r:embed="rId6"/>
          <a:stretch>
            <a:fillRect/>
          </a:stretch>
        </p:blipFill>
        <p:spPr>
          <a:xfrm>
            <a:off x="4515138" y="3550532"/>
            <a:ext cx="3826144" cy="2267345"/>
          </a:xfrm>
          <a:prstGeom prst="rect">
            <a:avLst/>
          </a:prstGeom>
        </p:spPr>
      </p:pic>
    </p:spTree>
    <p:extLst>
      <p:ext uri="{BB962C8B-B14F-4D97-AF65-F5344CB8AC3E}">
        <p14:creationId xmlns:p14="http://schemas.microsoft.com/office/powerpoint/2010/main" val="41875782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3286454" y="4124280"/>
            <a:ext cx="5619091" cy="830997"/>
          </a:xfrm>
          <a:prstGeom prst="rect">
            <a:avLst/>
          </a:prstGeom>
          <a:noFill/>
        </p:spPr>
        <p:txBody>
          <a:bodyPr wrap="square" rtlCol="0">
            <a:spAutoFit/>
          </a:bodyPr>
          <a:lstStyle/>
          <a:p>
            <a:pPr algn="ctr"/>
            <a:r>
              <a:rPr lang="zh-CN" altLang="en-US" sz="4800" b="1" dirty="0">
                <a:solidFill>
                  <a:srgbClr val="1F2B37"/>
                </a:solidFill>
                <a:cs typeface="+mn-ea"/>
                <a:sym typeface="+mn-lt"/>
              </a:rPr>
              <a:t>案例三</a:t>
            </a:r>
          </a:p>
        </p:txBody>
      </p:sp>
      <p:grpSp>
        <p:nvGrpSpPr>
          <p:cNvPr id="15" name="组合 14"/>
          <p:cNvGrpSpPr/>
          <p:nvPr/>
        </p:nvGrpSpPr>
        <p:grpSpPr>
          <a:xfrm>
            <a:off x="5617011" y="2950011"/>
            <a:ext cx="957977" cy="957977"/>
            <a:chOff x="5617011" y="2950011"/>
            <a:chExt cx="957977" cy="957977"/>
          </a:xfrm>
        </p:grpSpPr>
        <p:sp>
          <p:nvSpPr>
            <p:cNvPr id="12" name="菱形 11"/>
            <p:cNvSpPr/>
            <p:nvPr/>
          </p:nvSpPr>
          <p:spPr>
            <a:xfrm>
              <a:off x="5617011" y="2950011"/>
              <a:ext cx="957977" cy="957977"/>
            </a:xfrm>
            <a:prstGeom prst="diamond">
              <a:avLst/>
            </a:prstGeom>
            <a:solidFill>
              <a:srgbClr val="FBA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4" name="文本框 13"/>
            <p:cNvSpPr txBox="1"/>
            <p:nvPr/>
          </p:nvSpPr>
          <p:spPr>
            <a:xfrm>
              <a:off x="5668334" y="3136612"/>
              <a:ext cx="855330" cy="646331"/>
            </a:xfrm>
            <a:prstGeom prst="rect">
              <a:avLst/>
            </a:prstGeom>
            <a:noFill/>
          </p:spPr>
          <p:txBody>
            <a:bodyPr wrap="square" rtlCol="0">
              <a:spAutoFit/>
            </a:bodyPr>
            <a:lstStyle/>
            <a:p>
              <a:pPr algn="ctr"/>
              <a:r>
                <a:rPr lang="en-US" altLang="zh-CN" sz="3600" b="1" dirty="0">
                  <a:solidFill>
                    <a:srgbClr val="1F2B37"/>
                  </a:solidFill>
                  <a:cs typeface="+mn-ea"/>
                  <a:sym typeface="+mn-lt"/>
                </a:rPr>
                <a:t>03</a:t>
              </a:r>
              <a:endParaRPr lang="zh-CN" altLang="en-US" sz="3600" b="1" dirty="0">
                <a:solidFill>
                  <a:srgbClr val="1F2B37"/>
                </a:solidFill>
                <a:cs typeface="+mn-ea"/>
                <a:sym typeface="+mn-lt"/>
              </a:endParaRPr>
            </a:p>
          </p:txBody>
        </p:sp>
      </p:grpSp>
      <p:sp>
        <p:nvSpPr>
          <p:cNvPr id="2" name="文本框 1">
            <a:extLst>
              <a:ext uri="{FF2B5EF4-FFF2-40B4-BE49-F238E27FC236}">
                <a16:creationId xmlns:a16="http://schemas.microsoft.com/office/drawing/2014/main" id="{E54844A3-D995-8F19-2F8F-CCA08DC2C95D}"/>
              </a:ext>
            </a:extLst>
          </p:cNvPr>
          <p:cNvSpPr txBox="1"/>
          <p:nvPr/>
        </p:nvSpPr>
        <p:spPr>
          <a:xfrm>
            <a:off x="2544679" y="5171569"/>
            <a:ext cx="7207422" cy="369332"/>
          </a:xfrm>
          <a:prstGeom prst="rect">
            <a:avLst/>
          </a:prstGeom>
          <a:noFill/>
        </p:spPr>
        <p:txBody>
          <a:bodyPr wrap="none" rtlCol="0">
            <a:spAutoFit/>
          </a:bodyPr>
          <a:lstStyle/>
          <a:p>
            <a:r>
              <a:rPr lang="zh-CN" altLang="en-US" dirty="0">
                <a:hlinkClick r:id="rId3"/>
              </a:rPr>
              <a:t>在建方案 </a:t>
            </a:r>
            <a:r>
              <a:rPr lang="en-US" altLang="zh-CN" dirty="0">
                <a:hlinkClick r:id="rId3"/>
              </a:rPr>
              <a:t>| </a:t>
            </a:r>
            <a:r>
              <a:rPr lang="zh-CN" altLang="en-US" dirty="0">
                <a:hlinkClick r:id="rId3"/>
              </a:rPr>
              <a:t>木屋与盒子：普罗理想国集市 </a:t>
            </a:r>
            <a:r>
              <a:rPr lang="en-US" altLang="zh-CN" dirty="0">
                <a:hlinkClick r:id="rId3"/>
              </a:rPr>
              <a:t>/ a9a</a:t>
            </a:r>
            <a:r>
              <a:rPr lang="zh-CN" altLang="en-US" dirty="0">
                <a:hlinkClick r:id="rId3"/>
              </a:rPr>
              <a:t>建筑设计事务所 </a:t>
            </a:r>
            <a:r>
              <a:rPr lang="en-US" altLang="zh-CN" dirty="0">
                <a:hlinkClick r:id="rId3"/>
              </a:rPr>
              <a:t>– </a:t>
            </a:r>
            <a:r>
              <a:rPr lang="zh-CN" altLang="en-US" dirty="0">
                <a:hlinkClick r:id="rId3"/>
              </a:rPr>
              <a:t>有方</a:t>
            </a:r>
            <a:endParaRPr lang="zh-CN"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出自【趣你的PPT】(微信:qunideppt)：最优质的PPT资源库"/>
          <p:cNvSpPr/>
          <p:nvPr/>
        </p:nvSpPr>
        <p:spPr bwMode="auto">
          <a:xfrm rot="20791526">
            <a:off x="6688287" y="3575798"/>
            <a:ext cx="1849259" cy="1813952"/>
          </a:xfrm>
          <a:custGeom>
            <a:avLst/>
            <a:gdLst>
              <a:gd name="T0" fmla="*/ 0 w 933"/>
              <a:gd name="T1" fmla="*/ 502 h 915"/>
              <a:gd name="T2" fmla="*/ 933 w 933"/>
              <a:gd name="T3" fmla="*/ 207 h 915"/>
              <a:gd name="T4" fmla="*/ 37 w 933"/>
              <a:gd name="T5" fmla="*/ 576 h 915"/>
              <a:gd name="T6" fmla="*/ 527 w 933"/>
              <a:gd name="T7" fmla="*/ 386 h 915"/>
              <a:gd name="T8" fmla="*/ 0 w 933"/>
              <a:gd name="T9" fmla="*/ 502 h 915"/>
            </a:gdLst>
            <a:ahLst/>
            <a:cxnLst>
              <a:cxn ang="0">
                <a:pos x="T0" y="T1"/>
              </a:cxn>
              <a:cxn ang="0">
                <a:pos x="T2" y="T3"/>
              </a:cxn>
              <a:cxn ang="0">
                <a:pos x="T4" y="T5"/>
              </a:cxn>
              <a:cxn ang="0">
                <a:pos x="T6" y="T7"/>
              </a:cxn>
              <a:cxn ang="0">
                <a:pos x="T8" y="T9"/>
              </a:cxn>
            </a:cxnLst>
            <a:rect l="0" t="0" r="r" b="b"/>
            <a:pathLst>
              <a:path w="933" h="915">
                <a:moveTo>
                  <a:pt x="0" y="502"/>
                </a:moveTo>
                <a:cubicBezTo>
                  <a:pt x="0" y="502"/>
                  <a:pt x="238" y="0"/>
                  <a:pt x="933" y="207"/>
                </a:cubicBezTo>
                <a:cubicBezTo>
                  <a:pt x="933" y="207"/>
                  <a:pt x="686" y="915"/>
                  <a:pt x="37" y="576"/>
                </a:cubicBezTo>
                <a:cubicBezTo>
                  <a:pt x="37" y="576"/>
                  <a:pt x="362" y="402"/>
                  <a:pt x="527" y="386"/>
                </a:cubicBezTo>
                <a:cubicBezTo>
                  <a:pt x="527" y="386"/>
                  <a:pt x="151" y="390"/>
                  <a:pt x="0" y="502"/>
                </a:cubicBezTo>
                <a:close/>
              </a:path>
            </a:pathLst>
          </a:custGeom>
          <a:solidFill>
            <a:srgbClr val="FBAE03"/>
          </a:solidFill>
          <a:ln>
            <a:no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cs typeface="+mn-ea"/>
              <a:sym typeface="+mn-lt"/>
            </a:endParaRPr>
          </a:p>
        </p:txBody>
      </p:sp>
      <p:sp>
        <p:nvSpPr>
          <p:cNvPr id="4" name="出自【趣你的PPT】(微信:qunideppt)：最优质的PPT资源库"/>
          <p:cNvSpPr>
            <a:spLocks noChangeAspect="1"/>
          </p:cNvSpPr>
          <p:nvPr/>
        </p:nvSpPr>
        <p:spPr>
          <a:xfrm>
            <a:off x="7010400" y="1755052"/>
            <a:ext cx="251968" cy="251968"/>
          </a:xfrm>
          <a:prstGeom prst="ellipse">
            <a:avLst/>
          </a:prstGeom>
          <a:solidFill>
            <a:srgbClr val="1F2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cs typeface="+mn-ea"/>
              <a:sym typeface="+mn-lt"/>
            </a:endParaRPr>
          </a:p>
        </p:txBody>
      </p:sp>
      <p:sp>
        <p:nvSpPr>
          <p:cNvPr id="10" name="出自【趣你的PPT】(微信:qunideppt)：最优质的PPT资源库"/>
          <p:cNvSpPr>
            <a:spLocks noChangeAspect="1"/>
          </p:cNvSpPr>
          <p:nvPr/>
        </p:nvSpPr>
        <p:spPr>
          <a:xfrm>
            <a:off x="4421632" y="1866200"/>
            <a:ext cx="251968" cy="251968"/>
          </a:xfrm>
          <a:prstGeom prst="ellipse">
            <a:avLst/>
          </a:prstGeom>
          <a:solidFill>
            <a:srgbClr val="FBAE03"/>
          </a:solidFill>
          <a:ln>
            <a:noFill/>
          </a:ln>
        </p:spPr>
        <p:txBody>
          <a:bodyPr vert="horz" wrap="square" lIns="121920" tIns="60960" rIns="121920" bIns="60960" numCol="1" anchor="t" anchorCtr="0" compatLnSpc="1"/>
          <a:lstStyle/>
          <a:p>
            <a:endParaRPr lang="en-US" sz="2400">
              <a:solidFill>
                <a:prstClr val="black"/>
              </a:solidFill>
              <a:cs typeface="+mn-ea"/>
              <a:sym typeface="+mn-lt"/>
            </a:endParaRPr>
          </a:p>
        </p:txBody>
      </p:sp>
      <p:sp>
        <p:nvSpPr>
          <p:cNvPr id="12" name="出自【趣你的PPT】(微信:qunideppt)：最优质的PPT资源库"/>
          <p:cNvSpPr>
            <a:spLocks noChangeAspect="1"/>
          </p:cNvSpPr>
          <p:nvPr/>
        </p:nvSpPr>
        <p:spPr>
          <a:xfrm>
            <a:off x="8346991" y="3422395"/>
            <a:ext cx="251968" cy="251968"/>
          </a:xfrm>
          <a:prstGeom prst="ellipse">
            <a:avLst/>
          </a:prstGeom>
          <a:solidFill>
            <a:srgbClr val="FBAE03"/>
          </a:solidFill>
          <a:ln>
            <a:noFill/>
          </a:ln>
        </p:spPr>
        <p:txBody>
          <a:bodyPr vert="horz" wrap="square" lIns="121920" tIns="60960" rIns="121920" bIns="60960" numCol="1" anchor="t" anchorCtr="0" compatLnSpc="1"/>
          <a:lstStyle/>
          <a:p>
            <a:endParaRPr lang="en-US" sz="2400">
              <a:solidFill>
                <a:prstClr val="black"/>
              </a:solidFill>
              <a:cs typeface="+mn-ea"/>
              <a:sym typeface="+mn-lt"/>
            </a:endParaRPr>
          </a:p>
        </p:txBody>
      </p:sp>
      <p:sp>
        <p:nvSpPr>
          <p:cNvPr id="15" name="出自【趣你的PPT】(微信:qunideppt)：最优质的PPT资源库"/>
          <p:cNvSpPr/>
          <p:nvPr/>
        </p:nvSpPr>
        <p:spPr bwMode="auto">
          <a:xfrm>
            <a:off x="5348555" y="4362647"/>
            <a:ext cx="1485605" cy="2495354"/>
          </a:xfrm>
          <a:custGeom>
            <a:avLst/>
            <a:gdLst>
              <a:gd name="T0" fmla="*/ 558 w 679"/>
              <a:gd name="T1" fmla="*/ 887 h 887"/>
              <a:gd name="T2" fmla="*/ 517 w 679"/>
              <a:gd name="T3" fmla="*/ 546 h 887"/>
              <a:gd name="T4" fmla="*/ 669 w 679"/>
              <a:gd name="T5" fmla="*/ 191 h 887"/>
              <a:gd name="T6" fmla="*/ 593 w 679"/>
              <a:gd name="T7" fmla="*/ 207 h 887"/>
              <a:gd name="T8" fmla="*/ 451 w 679"/>
              <a:gd name="T9" fmla="*/ 310 h 887"/>
              <a:gd name="T10" fmla="*/ 331 w 679"/>
              <a:gd name="T11" fmla="*/ 25 h 887"/>
              <a:gd name="T12" fmla="*/ 319 w 679"/>
              <a:gd name="T13" fmla="*/ 214 h 887"/>
              <a:gd name="T14" fmla="*/ 199 w 679"/>
              <a:gd name="T15" fmla="*/ 139 h 887"/>
              <a:gd name="T16" fmla="*/ 110 w 679"/>
              <a:gd name="T17" fmla="*/ 71 h 887"/>
              <a:gd name="T18" fmla="*/ 216 w 679"/>
              <a:gd name="T19" fmla="*/ 311 h 887"/>
              <a:gd name="T20" fmla="*/ 40 w 679"/>
              <a:gd name="T21" fmla="*/ 150 h 887"/>
              <a:gd name="T22" fmla="*/ 37 w 679"/>
              <a:gd name="T23" fmla="*/ 224 h 887"/>
              <a:gd name="T24" fmla="*/ 180 w 679"/>
              <a:gd name="T25" fmla="*/ 388 h 887"/>
              <a:gd name="T26" fmla="*/ 44 w 679"/>
              <a:gd name="T27" fmla="*/ 317 h 887"/>
              <a:gd name="T28" fmla="*/ 85 w 679"/>
              <a:gd name="T29" fmla="*/ 408 h 887"/>
              <a:gd name="T30" fmla="*/ 303 w 679"/>
              <a:gd name="T31" fmla="*/ 668 h 887"/>
              <a:gd name="T32" fmla="*/ 275 w 679"/>
              <a:gd name="T33" fmla="*/ 887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9" h="887">
                <a:moveTo>
                  <a:pt x="558" y="887"/>
                </a:moveTo>
                <a:cubicBezTo>
                  <a:pt x="558" y="887"/>
                  <a:pt x="455" y="806"/>
                  <a:pt x="517" y="546"/>
                </a:cubicBezTo>
                <a:cubicBezTo>
                  <a:pt x="580" y="285"/>
                  <a:pt x="679" y="231"/>
                  <a:pt x="669" y="191"/>
                </a:cubicBezTo>
                <a:cubicBezTo>
                  <a:pt x="660" y="151"/>
                  <a:pt x="609" y="170"/>
                  <a:pt x="593" y="207"/>
                </a:cubicBezTo>
                <a:cubicBezTo>
                  <a:pt x="577" y="243"/>
                  <a:pt x="512" y="323"/>
                  <a:pt x="451" y="310"/>
                </a:cubicBezTo>
                <a:cubicBezTo>
                  <a:pt x="391" y="297"/>
                  <a:pt x="375" y="49"/>
                  <a:pt x="331" y="25"/>
                </a:cubicBezTo>
                <a:cubicBezTo>
                  <a:pt x="287" y="0"/>
                  <a:pt x="302" y="114"/>
                  <a:pt x="319" y="214"/>
                </a:cubicBezTo>
                <a:cubicBezTo>
                  <a:pt x="336" y="313"/>
                  <a:pt x="252" y="258"/>
                  <a:pt x="199" y="139"/>
                </a:cubicBezTo>
                <a:cubicBezTo>
                  <a:pt x="146" y="20"/>
                  <a:pt x="115" y="54"/>
                  <a:pt x="110" y="71"/>
                </a:cubicBezTo>
                <a:cubicBezTo>
                  <a:pt x="104" y="88"/>
                  <a:pt x="225" y="300"/>
                  <a:pt x="216" y="311"/>
                </a:cubicBezTo>
                <a:cubicBezTo>
                  <a:pt x="208" y="321"/>
                  <a:pt x="55" y="145"/>
                  <a:pt x="40" y="150"/>
                </a:cubicBezTo>
                <a:cubicBezTo>
                  <a:pt x="26" y="155"/>
                  <a:pt x="0" y="169"/>
                  <a:pt x="37" y="224"/>
                </a:cubicBezTo>
                <a:cubicBezTo>
                  <a:pt x="73" y="280"/>
                  <a:pt x="187" y="373"/>
                  <a:pt x="180" y="388"/>
                </a:cubicBezTo>
                <a:cubicBezTo>
                  <a:pt x="173" y="404"/>
                  <a:pt x="78" y="319"/>
                  <a:pt x="44" y="317"/>
                </a:cubicBezTo>
                <a:cubicBezTo>
                  <a:pt x="9" y="315"/>
                  <a:pt x="23" y="364"/>
                  <a:pt x="85" y="408"/>
                </a:cubicBezTo>
                <a:cubicBezTo>
                  <a:pt x="147" y="452"/>
                  <a:pt x="298" y="501"/>
                  <a:pt x="303" y="668"/>
                </a:cubicBezTo>
                <a:cubicBezTo>
                  <a:pt x="308" y="835"/>
                  <a:pt x="275" y="887"/>
                  <a:pt x="275" y="887"/>
                </a:cubicBezTo>
              </a:path>
            </a:pathLst>
          </a:custGeom>
          <a:solidFill>
            <a:schemeClr val="tx1">
              <a:lumMod val="25000"/>
              <a:lumOff val="75000"/>
            </a:schemeClr>
          </a:solidFill>
          <a:ln>
            <a:no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cs typeface="+mn-ea"/>
              <a:sym typeface="+mn-lt"/>
            </a:endParaRPr>
          </a:p>
        </p:txBody>
      </p:sp>
      <p:sp>
        <p:nvSpPr>
          <p:cNvPr id="18" name="出自【趣你的PPT】(微信:qunideppt)：最优质的PPT资源库"/>
          <p:cNvSpPr/>
          <p:nvPr/>
        </p:nvSpPr>
        <p:spPr bwMode="auto">
          <a:xfrm rot="677462">
            <a:off x="3585968" y="3330868"/>
            <a:ext cx="1841843" cy="1948104"/>
          </a:xfrm>
          <a:custGeom>
            <a:avLst/>
            <a:gdLst>
              <a:gd name="T0" fmla="*/ 966 w 970"/>
              <a:gd name="T1" fmla="*/ 703 h 1025"/>
              <a:gd name="T2" fmla="*/ 0 w 970"/>
              <a:gd name="T3" fmla="*/ 498 h 1025"/>
              <a:gd name="T4" fmla="*/ 970 w 970"/>
              <a:gd name="T5" fmla="*/ 620 h 1025"/>
              <a:gd name="T6" fmla="*/ 445 w 970"/>
              <a:gd name="T7" fmla="*/ 543 h 1025"/>
              <a:gd name="T8" fmla="*/ 966 w 970"/>
              <a:gd name="T9" fmla="*/ 703 h 1025"/>
            </a:gdLst>
            <a:ahLst/>
            <a:cxnLst>
              <a:cxn ang="0">
                <a:pos x="T0" y="T1"/>
              </a:cxn>
              <a:cxn ang="0">
                <a:pos x="T2" y="T3"/>
              </a:cxn>
              <a:cxn ang="0">
                <a:pos x="T4" y="T5"/>
              </a:cxn>
              <a:cxn ang="0">
                <a:pos x="T6" y="T7"/>
              </a:cxn>
              <a:cxn ang="0">
                <a:pos x="T8" y="T9"/>
              </a:cxn>
            </a:cxnLst>
            <a:rect l="0" t="0" r="r" b="b"/>
            <a:pathLst>
              <a:path w="970" h="1025">
                <a:moveTo>
                  <a:pt x="966" y="703"/>
                </a:moveTo>
                <a:cubicBezTo>
                  <a:pt x="966" y="703"/>
                  <a:pt x="507" y="1025"/>
                  <a:pt x="0" y="498"/>
                </a:cubicBezTo>
                <a:cubicBezTo>
                  <a:pt x="0" y="498"/>
                  <a:pt x="568" y="0"/>
                  <a:pt x="970" y="620"/>
                </a:cubicBezTo>
                <a:cubicBezTo>
                  <a:pt x="970" y="620"/>
                  <a:pt x="598" y="611"/>
                  <a:pt x="445" y="543"/>
                </a:cubicBezTo>
                <a:cubicBezTo>
                  <a:pt x="445" y="543"/>
                  <a:pt x="778" y="726"/>
                  <a:pt x="966" y="703"/>
                </a:cubicBezTo>
                <a:close/>
              </a:path>
            </a:pathLst>
          </a:custGeom>
          <a:solidFill>
            <a:srgbClr val="1F2B37"/>
          </a:solidFill>
          <a:ln>
            <a:no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cs typeface="+mn-ea"/>
              <a:sym typeface="+mn-lt"/>
            </a:endParaRPr>
          </a:p>
        </p:txBody>
      </p:sp>
      <p:sp>
        <p:nvSpPr>
          <p:cNvPr id="16" name="出自【趣你的PPT】(微信:qunideppt)：最优质的PPT资源库"/>
          <p:cNvSpPr/>
          <p:nvPr/>
        </p:nvSpPr>
        <p:spPr bwMode="auto">
          <a:xfrm>
            <a:off x="5435159" y="2112127"/>
            <a:ext cx="2660653" cy="2515720"/>
          </a:xfrm>
          <a:custGeom>
            <a:avLst/>
            <a:gdLst>
              <a:gd name="T0" fmla="*/ 388 w 1261"/>
              <a:gd name="T1" fmla="*/ 1185 h 1192"/>
              <a:gd name="T2" fmla="*/ 659 w 1261"/>
              <a:gd name="T3" fmla="*/ 0 h 1192"/>
              <a:gd name="T4" fmla="*/ 490 w 1261"/>
              <a:gd name="T5" fmla="*/ 1192 h 1192"/>
              <a:gd name="T6" fmla="*/ 595 w 1261"/>
              <a:gd name="T7" fmla="*/ 548 h 1192"/>
              <a:gd name="T8" fmla="*/ 388 w 1261"/>
              <a:gd name="T9" fmla="*/ 1185 h 1192"/>
            </a:gdLst>
            <a:ahLst/>
            <a:cxnLst>
              <a:cxn ang="0">
                <a:pos x="T0" y="T1"/>
              </a:cxn>
              <a:cxn ang="0">
                <a:pos x="T2" y="T3"/>
              </a:cxn>
              <a:cxn ang="0">
                <a:pos x="T4" y="T5"/>
              </a:cxn>
              <a:cxn ang="0">
                <a:pos x="T6" y="T7"/>
              </a:cxn>
              <a:cxn ang="0">
                <a:pos x="T8" y="T9"/>
              </a:cxn>
            </a:cxnLst>
            <a:rect l="0" t="0" r="r" b="b"/>
            <a:pathLst>
              <a:path w="1261" h="1192">
                <a:moveTo>
                  <a:pt x="388" y="1185"/>
                </a:moveTo>
                <a:cubicBezTo>
                  <a:pt x="388" y="1185"/>
                  <a:pt x="0" y="615"/>
                  <a:pt x="659" y="0"/>
                </a:cubicBezTo>
                <a:cubicBezTo>
                  <a:pt x="659" y="0"/>
                  <a:pt x="1261" y="710"/>
                  <a:pt x="490" y="1192"/>
                </a:cubicBezTo>
                <a:cubicBezTo>
                  <a:pt x="490" y="1192"/>
                  <a:pt x="508" y="734"/>
                  <a:pt x="595" y="548"/>
                </a:cubicBezTo>
                <a:cubicBezTo>
                  <a:pt x="595" y="548"/>
                  <a:pt x="363" y="953"/>
                  <a:pt x="388" y="1185"/>
                </a:cubicBezTo>
                <a:close/>
              </a:path>
            </a:pathLst>
          </a:custGeom>
          <a:solidFill>
            <a:srgbClr val="1F2B37"/>
          </a:solidFill>
          <a:ln>
            <a:no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cs typeface="+mn-ea"/>
              <a:sym typeface="+mn-lt"/>
            </a:endParaRPr>
          </a:p>
        </p:txBody>
      </p:sp>
      <p:sp>
        <p:nvSpPr>
          <p:cNvPr id="19" name="出自【趣你的PPT】(微信:qunideppt)：最优质的PPT资源库"/>
          <p:cNvSpPr/>
          <p:nvPr/>
        </p:nvSpPr>
        <p:spPr bwMode="auto">
          <a:xfrm rot="355503">
            <a:off x="4374809" y="2313210"/>
            <a:ext cx="2120703" cy="2211695"/>
          </a:xfrm>
          <a:custGeom>
            <a:avLst/>
            <a:gdLst>
              <a:gd name="T0" fmla="*/ 594 w 968"/>
              <a:gd name="T1" fmla="*/ 1009 h 1009"/>
              <a:gd name="T2" fmla="*/ 142 w 968"/>
              <a:gd name="T3" fmla="*/ 0 h 1009"/>
              <a:gd name="T4" fmla="*/ 671 w 968"/>
              <a:gd name="T5" fmla="*/ 958 h 1009"/>
              <a:gd name="T6" fmla="*/ 395 w 968"/>
              <a:gd name="T7" fmla="*/ 433 h 1009"/>
              <a:gd name="T8" fmla="*/ 594 w 968"/>
              <a:gd name="T9" fmla="*/ 1009 h 1009"/>
            </a:gdLst>
            <a:ahLst/>
            <a:cxnLst>
              <a:cxn ang="0">
                <a:pos x="T0" y="T1"/>
              </a:cxn>
              <a:cxn ang="0">
                <a:pos x="T2" y="T3"/>
              </a:cxn>
              <a:cxn ang="0">
                <a:pos x="T4" y="T5"/>
              </a:cxn>
              <a:cxn ang="0">
                <a:pos x="T6" y="T7"/>
              </a:cxn>
              <a:cxn ang="0">
                <a:pos x="T8" y="T9"/>
              </a:cxn>
            </a:cxnLst>
            <a:rect l="0" t="0" r="r" b="b"/>
            <a:pathLst>
              <a:path w="968" h="1009">
                <a:moveTo>
                  <a:pt x="594" y="1009"/>
                </a:moveTo>
                <a:cubicBezTo>
                  <a:pt x="594" y="1009"/>
                  <a:pt x="0" y="806"/>
                  <a:pt x="142" y="0"/>
                </a:cubicBezTo>
                <a:cubicBezTo>
                  <a:pt x="142" y="0"/>
                  <a:pt x="968" y="186"/>
                  <a:pt x="671" y="958"/>
                </a:cubicBezTo>
                <a:cubicBezTo>
                  <a:pt x="671" y="958"/>
                  <a:pt x="435" y="615"/>
                  <a:pt x="395" y="433"/>
                </a:cubicBezTo>
                <a:cubicBezTo>
                  <a:pt x="395" y="433"/>
                  <a:pt x="449" y="854"/>
                  <a:pt x="594" y="1009"/>
                </a:cubicBezTo>
                <a:close/>
              </a:path>
            </a:pathLst>
          </a:custGeom>
          <a:solidFill>
            <a:srgbClr val="FBAE03"/>
          </a:solidFill>
          <a:ln>
            <a:no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cs typeface="+mn-ea"/>
              <a:sym typeface="+mn-lt"/>
            </a:endParaRPr>
          </a:p>
        </p:txBody>
      </p:sp>
      <p:sp>
        <p:nvSpPr>
          <p:cNvPr id="11" name="出自【趣你的PPT】(微信:qunideppt)：最优质的PPT资源库"/>
          <p:cNvSpPr>
            <a:spLocks noChangeAspect="1"/>
          </p:cNvSpPr>
          <p:nvPr/>
        </p:nvSpPr>
        <p:spPr>
          <a:xfrm>
            <a:off x="3581400" y="3630338"/>
            <a:ext cx="251968" cy="251968"/>
          </a:xfrm>
          <a:prstGeom prst="ellipse">
            <a:avLst/>
          </a:prstGeom>
          <a:solidFill>
            <a:srgbClr val="1F2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white"/>
              </a:solidFill>
              <a:effectLst/>
              <a:uLnTx/>
              <a:uFillTx/>
              <a:cs typeface="+mn-ea"/>
              <a:sym typeface="+mn-lt"/>
            </a:endParaRPr>
          </a:p>
        </p:txBody>
      </p:sp>
      <p:sp>
        <p:nvSpPr>
          <p:cNvPr id="30" name="出自【趣你的PPT】(微信:qunideppt)：最优质的PPT资源库"/>
          <p:cNvSpPr/>
          <p:nvPr/>
        </p:nvSpPr>
        <p:spPr>
          <a:xfrm>
            <a:off x="6519333" y="2480272"/>
            <a:ext cx="508883" cy="50888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white"/>
              </a:solidFill>
              <a:effectLst/>
              <a:uLnTx/>
              <a:uFillTx/>
              <a:cs typeface="+mn-ea"/>
              <a:sym typeface="+mn-lt"/>
            </a:endParaRPr>
          </a:p>
        </p:txBody>
      </p:sp>
      <p:sp>
        <p:nvSpPr>
          <p:cNvPr id="29" name="出自【趣你的PPT】(微信:qunideppt)：最优质的PPT资源库"/>
          <p:cNvSpPr>
            <a:spLocks noChangeAspect="1" noEditPoints="1"/>
          </p:cNvSpPr>
          <p:nvPr/>
        </p:nvSpPr>
        <p:spPr bwMode="auto">
          <a:xfrm>
            <a:off x="6603821" y="2568995"/>
            <a:ext cx="339908" cy="331438"/>
          </a:xfrm>
          <a:custGeom>
            <a:avLst/>
            <a:gdLst/>
            <a:ahLst/>
            <a:cxnLst>
              <a:cxn ang="0">
                <a:pos x="252" y="234"/>
              </a:cxn>
              <a:cxn ang="0">
                <a:pos x="197" y="105"/>
              </a:cxn>
              <a:cxn ang="0">
                <a:pos x="194" y="98"/>
              </a:cxn>
              <a:cxn ang="0">
                <a:pos x="198" y="55"/>
              </a:cxn>
              <a:cxn ang="0">
                <a:pos x="195" y="42"/>
              </a:cxn>
              <a:cxn ang="0">
                <a:pos x="99" y="0"/>
              </a:cxn>
              <a:cxn ang="0">
                <a:pos x="4" y="42"/>
              </a:cxn>
              <a:cxn ang="0">
                <a:pos x="0" y="55"/>
              </a:cxn>
              <a:cxn ang="0">
                <a:pos x="5" y="98"/>
              </a:cxn>
              <a:cxn ang="0">
                <a:pos x="0" y="112"/>
              </a:cxn>
              <a:cxn ang="0">
                <a:pos x="5" y="155"/>
              </a:cxn>
              <a:cxn ang="0">
                <a:pos x="0" y="169"/>
              </a:cxn>
              <a:cxn ang="0">
                <a:pos x="99" y="243"/>
              </a:cxn>
              <a:cxn ang="0">
                <a:pos x="130" y="238"/>
              </a:cxn>
              <a:cxn ang="0">
                <a:pos x="241" y="246"/>
              </a:cxn>
              <a:cxn ang="0">
                <a:pos x="309" y="285"/>
              </a:cxn>
              <a:cxn ang="0">
                <a:pos x="226" y="151"/>
              </a:cxn>
              <a:cxn ang="0">
                <a:pos x="155" y="221"/>
              </a:cxn>
              <a:cxn ang="0">
                <a:pos x="99" y="11"/>
              </a:cxn>
              <a:cxn ang="0">
                <a:pos x="99" y="61"/>
              </a:cxn>
              <a:cxn ang="0">
                <a:pos x="99" y="11"/>
              </a:cxn>
              <a:cxn ang="0">
                <a:pos x="99" y="80"/>
              </a:cxn>
              <a:cxn ang="0">
                <a:pos x="188" y="83"/>
              </a:cxn>
              <a:cxn ang="0">
                <a:pos x="11" y="83"/>
              </a:cxn>
              <a:cxn ang="0">
                <a:pos x="11" y="114"/>
              </a:cxn>
              <a:cxn ang="0">
                <a:pos x="126" y="137"/>
              </a:cxn>
              <a:cxn ang="0">
                <a:pos x="110" y="175"/>
              </a:cxn>
              <a:cxn ang="0">
                <a:pos x="11" y="141"/>
              </a:cxn>
              <a:cxn ang="0">
                <a:pos x="99" y="233"/>
              </a:cxn>
              <a:cxn ang="0">
                <a:pos x="11" y="171"/>
              </a:cxn>
              <a:cxn ang="0">
                <a:pos x="110" y="195"/>
              </a:cxn>
              <a:cxn ang="0">
                <a:pos x="124" y="231"/>
              </a:cxn>
              <a:cxn ang="0">
                <a:pos x="99" y="233"/>
              </a:cxn>
            </a:cxnLst>
            <a:rect l="0" t="0" r="r" b="b"/>
            <a:pathLst>
              <a:path w="309" h="302">
                <a:moveTo>
                  <a:pt x="309" y="285"/>
                </a:moveTo>
                <a:cubicBezTo>
                  <a:pt x="252" y="234"/>
                  <a:pt x="252" y="234"/>
                  <a:pt x="252" y="234"/>
                </a:cubicBezTo>
                <a:cubicBezTo>
                  <a:pt x="263" y="221"/>
                  <a:pt x="270" y="203"/>
                  <a:pt x="270" y="185"/>
                </a:cubicBezTo>
                <a:cubicBezTo>
                  <a:pt x="270" y="143"/>
                  <a:pt x="238" y="109"/>
                  <a:pt x="197" y="105"/>
                </a:cubicBezTo>
                <a:cubicBezTo>
                  <a:pt x="197" y="104"/>
                  <a:pt x="196" y="102"/>
                  <a:pt x="195" y="100"/>
                </a:cubicBezTo>
                <a:cubicBezTo>
                  <a:pt x="194" y="98"/>
                  <a:pt x="194" y="98"/>
                  <a:pt x="194" y="98"/>
                </a:cubicBezTo>
                <a:cubicBezTo>
                  <a:pt x="197" y="93"/>
                  <a:pt x="198" y="89"/>
                  <a:pt x="198" y="83"/>
                </a:cubicBezTo>
                <a:cubicBezTo>
                  <a:pt x="198" y="55"/>
                  <a:pt x="198" y="55"/>
                  <a:pt x="198" y="55"/>
                </a:cubicBezTo>
                <a:cubicBezTo>
                  <a:pt x="198" y="51"/>
                  <a:pt x="197" y="47"/>
                  <a:pt x="195" y="43"/>
                </a:cubicBezTo>
                <a:cubicBezTo>
                  <a:pt x="195" y="42"/>
                  <a:pt x="195" y="42"/>
                  <a:pt x="195" y="42"/>
                </a:cubicBezTo>
                <a:cubicBezTo>
                  <a:pt x="196" y="40"/>
                  <a:pt x="196" y="38"/>
                  <a:pt x="196" y="36"/>
                </a:cubicBezTo>
                <a:cubicBezTo>
                  <a:pt x="196" y="12"/>
                  <a:pt x="146" y="0"/>
                  <a:pt x="99" y="0"/>
                </a:cubicBezTo>
                <a:cubicBezTo>
                  <a:pt x="52" y="0"/>
                  <a:pt x="2" y="12"/>
                  <a:pt x="2" y="36"/>
                </a:cubicBezTo>
                <a:cubicBezTo>
                  <a:pt x="2" y="38"/>
                  <a:pt x="3" y="40"/>
                  <a:pt x="4" y="42"/>
                </a:cubicBezTo>
                <a:cubicBezTo>
                  <a:pt x="3" y="43"/>
                  <a:pt x="3" y="43"/>
                  <a:pt x="3" y="43"/>
                </a:cubicBezTo>
                <a:cubicBezTo>
                  <a:pt x="1" y="47"/>
                  <a:pt x="0" y="51"/>
                  <a:pt x="0" y="55"/>
                </a:cubicBezTo>
                <a:cubicBezTo>
                  <a:pt x="0" y="83"/>
                  <a:pt x="0" y="83"/>
                  <a:pt x="0" y="83"/>
                </a:cubicBezTo>
                <a:cubicBezTo>
                  <a:pt x="0" y="89"/>
                  <a:pt x="2" y="93"/>
                  <a:pt x="5" y="98"/>
                </a:cubicBezTo>
                <a:cubicBezTo>
                  <a:pt x="4" y="100"/>
                  <a:pt x="4" y="100"/>
                  <a:pt x="4" y="100"/>
                </a:cubicBezTo>
                <a:cubicBezTo>
                  <a:pt x="1" y="104"/>
                  <a:pt x="0" y="108"/>
                  <a:pt x="0" y="112"/>
                </a:cubicBezTo>
                <a:cubicBezTo>
                  <a:pt x="0" y="141"/>
                  <a:pt x="0" y="141"/>
                  <a:pt x="0" y="141"/>
                </a:cubicBezTo>
                <a:cubicBezTo>
                  <a:pt x="0" y="146"/>
                  <a:pt x="2" y="151"/>
                  <a:pt x="5" y="155"/>
                </a:cubicBezTo>
                <a:cubicBezTo>
                  <a:pt x="4" y="157"/>
                  <a:pt x="4" y="157"/>
                  <a:pt x="4" y="157"/>
                </a:cubicBezTo>
                <a:cubicBezTo>
                  <a:pt x="1" y="161"/>
                  <a:pt x="0" y="165"/>
                  <a:pt x="0" y="169"/>
                </a:cubicBezTo>
                <a:cubicBezTo>
                  <a:pt x="0" y="198"/>
                  <a:pt x="0" y="198"/>
                  <a:pt x="0" y="198"/>
                </a:cubicBezTo>
                <a:cubicBezTo>
                  <a:pt x="0" y="223"/>
                  <a:pt x="44" y="243"/>
                  <a:pt x="99" y="243"/>
                </a:cubicBezTo>
                <a:cubicBezTo>
                  <a:pt x="111" y="243"/>
                  <a:pt x="121" y="242"/>
                  <a:pt x="132" y="241"/>
                </a:cubicBezTo>
                <a:cubicBezTo>
                  <a:pt x="131" y="240"/>
                  <a:pt x="130" y="239"/>
                  <a:pt x="130" y="238"/>
                </a:cubicBezTo>
                <a:cubicBezTo>
                  <a:pt x="144" y="254"/>
                  <a:pt x="166" y="265"/>
                  <a:pt x="189" y="265"/>
                </a:cubicBezTo>
                <a:cubicBezTo>
                  <a:pt x="209" y="265"/>
                  <a:pt x="227" y="258"/>
                  <a:pt x="241" y="246"/>
                </a:cubicBezTo>
                <a:cubicBezTo>
                  <a:pt x="291" y="302"/>
                  <a:pt x="291" y="302"/>
                  <a:pt x="291" y="302"/>
                </a:cubicBezTo>
                <a:lnTo>
                  <a:pt x="309" y="285"/>
                </a:lnTo>
                <a:close/>
                <a:moveTo>
                  <a:pt x="156" y="151"/>
                </a:moveTo>
                <a:cubicBezTo>
                  <a:pt x="175" y="131"/>
                  <a:pt x="206" y="131"/>
                  <a:pt x="226" y="151"/>
                </a:cubicBezTo>
                <a:cubicBezTo>
                  <a:pt x="245" y="170"/>
                  <a:pt x="245" y="202"/>
                  <a:pt x="226" y="221"/>
                </a:cubicBezTo>
                <a:cubicBezTo>
                  <a:pt x="206" y="240"/>
                  <a:pt x="175" y="240"/>
                  <a:pt x="155" y="221"/>
                </a:cubicBezTo>
                <a:cubicBezTo>
                  <a:pt x="136" y="201"/>
                  <a:pt x="136" y="170"/>
                  <a:pt x="156" y="151"/>
                </a:cubicBezTo>
                <a:close/>
                <a:moveTo>
                  <a:pt x="99" y="11"/>
                </a:moveTo>
                <a:cubicBezTo>
                  <a:pt x="153" y="11"/>
                  <a:pt x="185" y="25"/>
                  <a:pt x="185" y="36"/>
                </a:cubicBezTo>
                <a:cubicBezTo>
                  <a:pt x="185" y="46"/>
                  <a:pt x="153" y="61"/>
                  <a:pt x="99" y="61"/>
                </a:cubicBezTo>
                <a:cubicBezTo>
                  <a:pt x="46" y="61"/>
                  <a:pt x="13" y="46"/>
                  <a:pt x="13" y="36"/>
                </a:cubicBezTo>
                <a:cubicBezTo>
                  <a:pt x="13" y="25"/>
                  <a:pt x="46" y="11"/>
                  <a:pt x="99" y="11"/>
                </a:cubicBezTo>
                <a:close/>
                <a:moveTo>
                  <a:pt x="11" y="60"/>
                </a:moveTo>
                <a:cubicBezTo>
                  <a:pt x="27" y="73"/>
                  <a:pt x="63" y="80"/>
                  <a:pt x="99" y="80"/>
                </a:cubicBezTo>
                <a:cubicBezTo>
                  <a:pt x="135" y="80"/>
                  <a:pt x="172" y="73"/>
                  <a:pt x="188" y="60"/>
                </a:cubicBezTo>
                <a:cubicBezTo>
                  <a:pt x="188" y="83"/>
                  <a:pt x="188" y="83"/>
                  <a:pt x="188" y="83"/>
                </a:cubicBezTo>
                <a:cubicBezTo>
                  <a:pt x="188" y="100"/>
                  <a:pt x="151" y="118"/>
                  <a:pt x="99" y="118"/>
                </a:cubicBezTo>
                <a:cubicBezTo>
                  <a:pt x="47" y="118"/>
                  <a:pt x="11" y="100"/>
                  <a:pt x="11" y="83"/>
                </a:cubicBezTo>
                <a:lnTo>
                  <a:pt x="11" y="60"/>
                </a:lnTo>
                <a:close/>
                <a:moveTo>
                  <a:pt x="11" y="114"/>
                </a:moveTo>
                <a:cubicBezTo>
                  <a:pt x="27" y="129"/>
                  <a:pt x="60" y="139"/>
                  <a:pt x="99" y="139"/>
                </a:cubicBezTo>
                <a:cubicBezTo>
                  <a:pt x="108" y="139"/>
                  <a:pt x="117" y="138"/>
                  <a:pt x="126" y="137"/>
                </a:cubicBezTo>
                <a:cubicBezTo>
                  <a:pt x="119" y="145"/>
                  <a:pt x="114" y="155"/>
                  <a:pt x="112" y="166"/>
                </a:cubicBezTo>
                <a:cubicBezTo>
                  <a:pt x="111" y="169"/>
                  <a:pt x="110" y="172"/>
                  <a:pt x="110" y="175"/>
                </a:cubicBezTo>
                <a:cubicBezTo>
                  <a:pt x="106" y="175"/>
                  <a:pt x="103" y="176"/>
                  <a:pt x="99" y="176"/>
                </a:cubicBezTo>
                <a:cubicBezTo>
                  <a:pt x="47" y="176"/>
                  <a:pt x="11" y="157"/>
                  <a:pt x="11" y="141"/>
                </a:cubicBezTo>
                <a:lnTo>
                  <a:pt x="11" y="114"/>
                </a:lnTo>
                <a:close/>
                <a:moveTo>
                  <a:pt x="99" y="233"/>
                </a:moveTo>
                <a:cubicBezTo>
                  <a:pt x="47" y="233"/>
                  <a:pt x="11" y="214"/>
                  <a:pt x="11" y="198"/>
                </a:cubicBezTo>
                <a:cubicBezTo>
                  <a:pt x="11" y="171"/>
                  <a:pt x="11" y="171"/>
                  <a:pt x="11" y="171"/>
                </a:cubicBezTo>
                <a:cubicBezTo>
                  <a:pt x="27" y="186"/>
                  <a:pt x="60" y="195"/>
                  <a:pt x="99" y="195"/>
                </a:cubicBezTo>
                <a:cubicBezTo>
                  <a:pt x="103" y="195"/>
                  <a:pt x="107" y="195"/>
                  <a:pt x="110" y="195"/>
                </a:cubicBezTo>
                <a:cubicBezTo>
                  <a:pt x="111" y="205"/>
                  <a:pt x="114" y="214"/>
                  <a:pt x="119" y="222"/>
                </a:cubicBezTo>
                <a:cubicBezTo>
                  <a:pt x="120" y="225"/>
                  <a:pt x="122" y="228"/>
                  <a:pt x="124" y="231"/>
                </a:cubicBezTo>
                <a:cubicBezTo>
                  <a:pt x="116" y="232"/>
                  <a:pt x="108" y="233"/>
                  <a:pt x="99" y="233"/>
                </a:cubicBezTo>
                <a:close/>
                <a:moveTo>
                  <a:pt x="99" y="233"/>
                </a:moveTo>
                <a:cubicBezTo>
                  <a:pt x="99" y="233"/>
                  <a:pt x="99" y="233"/>
                  <a:pt x="99" y="233"/>
                </a:cubicBezTo>
              </a:path>
            </a:pathLst>
          </a:custGeom>
          <a:solidFill>
            <a:srgbClr val="1F2B37"/>
          </a:solid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cs typeface="+mn-ea"/>
              <a:sym typeface="+mn-lt"/>
            </a:endParaRPr>
          </a:p>
        </p:txBody>
      </p:sp>
      <p:sp>
        <p:nvSpPr>
          <p:cNvPr id="31" name="出自【趣你的PPT】(微信:qunideppt)：最优质的PPT资源库"/>
          <p:cNvSpPr/>
          <p:nvPr/>
        </p:nvSpPr>
        <p:spPr>
          <a:xfrm>
            <a:off x="7753811" y="3865372"/>
            <a:ext cx="452928" cy="45292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white"/>
              </a:solidFill>
              <a:effectLst/>
              <a:uLnTx/>
              <a:uFillTx/>
              <a:cs typeface="+mn-ea"/>
              <a:sym typeface="+mn-lt"/>
            </a:endParaRPr>
          </a:p>
        </p:txBody>
      </p:sp>
      <p:sp>
        <p:nvSpPr>
          <p:cNvPr id="26" name="出自【趣你的PPT】(微信:qunideppt)：最优质的PPT资源库"/>
          <p:cNvSpPr>
            <a:spLocks noEditPoints="1"/>
          </p:cNvSpPr>
          <p:nvPr/>
        </p:nvSpPr>
        <p:spPr bwMode="auto">
          <a:xfrm>
            <a:off x="7852216" y="3950020"/>
            <a:ext cx="256117" cy="283633"/>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rgbClr val="FBAE03"/>
          </a:solid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cs typeface="+mn-ea"/>
              <a:sym typeface="+mn-lt"/>
            </a:endParaRPr>
          </a:p>
        </p:txBody>
      </p:sp>
      <p:sp>
        <p:nvSpPr>
          <p:cNvPr id="32" name="出自【趣你的PPT】(微信:qunideppt)：最优质的PPT资源库"/>
          <p:cNvSpPr/>
          <p:nvPr/>
        </p:nvSpPr>
        <p:spPr>
          <a:xfrm>
            <a:off x="4794280" y="2527132"/>
            <a:ext cx="508883" cy="50888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white"/>
              </a:solidFill>
              <a:effectLst/>
              <a:uLnTx/>
              <a:uFillTx/>
              <a:cs typeface="+mn-ea"/>
              <a:sym typeface="+mn-lt"/>
            </a:endParaRPr>
          </a:p>
        </p:txBody>
      </p:sp>
      <p:sp>
        <p:nvSpPr>
          <p:cNvPr id="28" name="出自【趣你的PPT】(微信:qunideppt)：最优质的PPT资源库"/>
          <p:cNvSpPr>
            <a:spLocks noEditPoints="1"/>
          </p:cNvSpPr>
          <p:nvPr/>
        </p:nvSpPr>
        <p:spPr bwMode="auto">
          <a:xfrm>
            <a:off x="4893147" y="2646107"/>
            <a:ext cx="311151" cy="270934"/>
          </a:xfrm>
          <a:custGeom>
            <a:avLst/>
            <a:gdLst/>
            <a:ahLst/>
            <a:cxnLst>
              <a:cxn ang="0">
                <a:pos x="68" y="24"/>
              </a:cxn>
              <a:cxn ang="0">
                <a:pos x="64" y="29"/>
              </a:cxn>
              <a:cxn ang="0">
                <a:pos x="64" y="43"/>
              </a:cxn>
              <a:cxn ang="0">
                <a:pos x="59" y="48"/>
              </a:cxn>
              <a:cxn ang="0">
                <a:pos x="28" y="34"/>
              </a:cxn>
              <a:cxn ang="0">
                <a:pos x="25" y="44"/>
              </a:cxn>
              <a:cxn ang="0">
                <a:pos x="30" y="54"/>
              </a:cxn>
              <a:cxn ang="0">
                <a:pos x="14" y="56"/>
              </a:cxn>
              <a:cxn ang="0">
                <a:pos x="11" y="34"/>
              </a:cxn>
              <a:cxn ang="0">
                <a:pos x="7" y="34"/>
              </a:cxn>
              <a:cxn ang="0">
                <a:pos x="0" y="27"/>
              </a:cxn>
              <a:cxn ang="0">
                <a:pos x="0" y="20"/>
              </a:cxn>
              <a:cxn ang="0">
                <a:pos x="7" y="14"/>
              </a:cxn>
              <a:cxn ang="0">
                <a:pos x="25" y="14"/>
              </a:cxn>
              <a:cxn ang="0">
                <a:pos x="59" y="0"/>
              </a:cxn>
              <a:cxn ang="0">
                <a:pos x="64" y="4"/>
              </a:cxn>
              <a:cxn ang="0">
                <a:pos x="64" y="19"/>
              </a:cxn>
              <a:cxn ang="0">
                <a:pos x="68" y="24"/>
              </a:cxn>
              <a:cxn ang="0">
                <a:pos x="59" y="6"/>
              </a:cxn>
              <a:cxn ang="0">
                <a:pos x="30" y="19"/>
              </a:cxn>
              <a:cxn ang="0">
                <a:pos x="30" y="29"/>
              </a:cxn>
              <a:cxn ang="0">
                <a:pos x="59" y="42"/>
              </a:cxn>
              <a:cxn ang="0">
                <a:pos x="59" y="6"/>
              </a:cxn>
            </a:cxnLst>
            <a:rect l="0" t="0" r="r" b="b"/>
            <a:pathLst>
              <a:path w="68" h="59">
                <a:moveTo>
                  <a:pt x="68" y="24"/>
                </a:moveTo>
                <a:cubicBezTo>
                  <a:pt x="68" y="27"/>
                  <a:pt x="66" y="29"/>
                  <a:pt x="64" y="29"/>
                </a:cubicBezTo>
                <a:cubicBezTo>
                  <a:pt x="64" y="43"/>
                  <a:pt x="64" y="43"/>
                  <a:pt x="64" y="43"/>
                </a:cubicBezTo>
                <a:cubicBezTo>
                  <a:pt x="64" y="46"/>
                  <a:pt x="61" y="48"/>
                  <a:pt x="59" y="48"/>
                </a:cubicBezTo>
                <a:cubicBezTo>
                  <a:pt x="52" y="43"/>
                  <a:pt x="41" y="35"/>
                  <a:pt x="28" y="34"/>
                </a:cubicBezTo>
                <a:cubicBezTo>
                  <a:pt x="23" y="35"/>
                  <a:pt x="22" y="41"/>
                  <a:pt x="25" y="44"/>
                </a:cubicBezTo>
                <a:cubicBezTo>
                  <a:pt x="22" y="48"/>
                  <a:pt x="26" y="51"/>
                  <a:pt x="30" y="54"/>
                </a:cubicBezTo>
                <a:cubicBezTo>
                  <a:pt x="27" y="59"/>
                  <a:pt x="17" y="59"/>
                  <a:pt x="14" y="56"/>
                </a:cubicBezTo>
                <a:cubicBezTo>
                  <a:pt x="12" y="49"/>
                  <a:pt x="8" y="42"/>
                  <a:pt x="11" y="34"/>
                </a:cubicBezTo>
                <a:cubicBezTo>
                  <a:pt x="7" y="34"/>
                  <a:pt x="7" y="34"/>
                  <a:pt x="7" y="34"/>
                </a:cubicBezTo>
                <a:cubicBezTo>
                  <a:pt x="3" y="34"/>
                  <a:pt x="0" y="31"/>
                  <a:pt x="0" y="27"/>
                </a:cubicBezTo>
                <a:cubicBezTo>
                  <a:pt x="0" y="20"/>
                  <a:pt x="0" y="20"/>
                  <a:pt x="0" y="20"/>
                </a:cubicBezTo>
                <a:cubicBezTo>
                  <a:pt x="0" y="17"/>
                  <a:pt x="3" y="14"/>
                  <a:pt x="7" y="14"/>
                </a:cubicBezTo>
                <a:cubicBezTo>
                  <a:pt x="25" y="14"/>
                  <a:pt x="25" y="14"/>
                  <a:pt x="25" y="14"/>
                </a:cubicBezTo>
                <a:cubicBezTo>
                  <a:pt x="39" y="14"/>
                  <a:pt x="51" y="6"/>
                  <a:pt x="59" y="0"/>
                </a:cubicBezTo>
                <a:cubicBezTo>
                  <a:pt x="61" y="0"/>
                  <a:pt x="64" y="2"/>
                  <a:pt x="64" y="4"/>
                </a:cubicBezTo>
                <a:cubicBezTo>
                  <a:pt x="64" y="19"/>
                  <a:pt x="64" y="19"/>
                  <a:pt x="64" y="19"/>
                </a:cubicBezTo>
                <a:cubicBezTo>
                  <a:pt x="66" y="19"/>
                  <a:pt x="68" y="21"/>
                  <a:pt x="68" y="24"/>
                </a:cubicBezTo>
                <a:close/>
                <a:moveTo>
                  <a:pt x="59" y="6"/>
                </a:moveTo>
                <a:cubicBezTo>
                  <a:pt x="49" y="13"/>
                  <a:pt x="39" y="18"/>
                  <a:pt x="30" y="19"/>
                </a:cubicBezTo>
                <a:cubicBezTo>
                  <a:pt x="30" y="29"/>
                  <a:pt x="30" y="29"/>
                  <a:pt x="30" y="29"/>
                </a:cubicBezTo>
                <a:cubicBezTo>
                  <a:pt x="39" y="30"/>
                  <a:pt x="49" y="34"/>
                  <a:pt x="59" y="42"/>
                </a:cubicBezTo>
                <a:lnTo>
                  <a:pt x="59" y="6"/>
                </a:lnTo>
                <a:close/>
              </a:path>
            </a:pathLst>
          </a:custGeom>
          <a:solidFill>
            <a:srgbClr val="FBAE03"/>
          </a:solid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cs typeface="+mn-ea"/>
              <a:sym typeface="+mn-lt"/>
            </a:endParaRPr>
          </a:p>
        </p:txBody>
      </p:sp>
      <p:sp>
        <p:nvSpPr>
          <p:cNvPr id="33" name="出自【趣你的PPT】(微信:qunideppt)：最优质的PPT资源库"/>
          <p:cNvSpPr/>
          <p:nvPr/>
        </p:nvSpPr>
        <p:spPr>
          <a:xfrm>
            <a:off x="3867104" y="4010832"/>
            <a:ext cx="452928" cy="45292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white"/>
              </a:solidFill>
              <a:effectLst/>
              <a:uLnTx/>
              <a:uFillTx/>
              <a:cs typeface="+mn-ea"/>
              <a:sym typeface="+mn-lt"/>
            </a:endParaRPr>
          </a:p>
        </p:txBody>
      </p:sp>
      <p:sp>
        <p:nvSpPr>
          <p:cNvPr id="27" name="出自【趣你的PPT】(微信:qunideppt)：最优质的PPT资源库"/>
          <p:cNvSpPr>
            <a:spLocks noChangeAspect="1" noEditPoints="1"/>
          </p:cNvSpPr>
          <p:nvPr/>
        </p:nvSpPr>
        <p:spPr bwMode="auto">
          <a:xfrm>
            <a:off x="3947328" y="4111947"/>
            <a:ext cx="292480" cy="250699"/>
          </a:xfrm>
          <a:custGeom>
            <a:avLst/>
            <a:gdLst/>
            <a:ahLst/>
            <a:cxnLst>
              <a:cxn ang="0">
                <a:pos x="68" y="53"/>
              </a:cxn>
              <a:cxn ang="0">
                <a:pos x="63" y="58"/>
              </a:cxn>
              <a:cxn ang="0">
                <a:pos x="5" y="58"/>
              </a:cxn>
              <a:cxn ang="0">
                <a:pos x="0" y="53"/>
              </a:cxn>
              <a:cxn ang="0">
                <a:pos x="0" y="4"/>
              </a:cxn>
              <a:cxn ang="0">
                <a:pos x="5" y="0"/>
              </a:cxn>
              <a:cxn ang="0">
                <a:pos x="63" y="0"/>
              </a:cxn>
              <a:cxn ang="0">
                <a:pos x="68" y="4"/>
              </a:cxn>
              <a:cxn ang="0">
                <a:pos x="68" y="53"/>
              </a:cxn>
              <a:cxn ang="0">
                <a:pos x="63" y="14"/>
              </a:cxn>
              <a:cxn ang="0">
                <a:pos x="63" y="10"/>
              </a:cxn>
              <a:cxn ang="0">
                <a:pos x="63" y="4"/>
              </a:cxn>
              <a:cxn ang="0">
                <a:pos x="31" y="4"/>
              </a:cxn>
              <a:cxn ang="0">
                <a:pos x="29" y="9"/>
              </a:cxn>
              <a:cxn ang="0">
                <a:pos x="5" y="9"/>
              </a:cxn>
              <a:cxn ang="0">
                <a:pos x="5" y="14"/>
              </a:cxn>
              <a:cxn ang="0">
                <a:pos x="63" y="14"/>
              </a:cxn>
              <a:cxn ang="0">
                <a:pos x="63" y="53"/>
              </a:cxn>
              <a:cxn ang="0">
                <a:pos x="63" y="48"/>
              </a:cxn>
              <a:cxn ang="0">
                <a:pos x="5" y="48"/>
              </a:cxn>
              <a:cxn ang="0">
                <a:pos x="5" y="53"/>
              </a:cxn>
              <a:cxn ang="0">
                <a:pos x="63" y="53"/>
              </a:cxn>
              <a:cxn ang="0">
                <a:pos x="24" y="7"/>
              </a:cxn>
              <a:cxn ang="0">
                <a:pos x="24" y="2"/>
              </a:cxn>
              <a:cxn ang="0">
                <a:pos x="9" y="2"/>
              </a:cxn>
              <a:cxn ang="0">
                <a:pos x="9" y="7"/>
              </a:cxn>
              <a:cxn ang="0">
                <a:pos x="24" y="7"/>
              </a:cxn>
              <a:cxn ang="0">
                <a:pos x="34" y="17"/>
              </a:cxn>
              <a:cxn ang="0">
                <a:pos x="19" y="31"/>
              </a:cxn>
              <a:cxn ang="0">
                <a:pos x="34" y="46"/>
              </a:cxn>
              <a:cxn ang="0">
                <a:pos x="48" y="31"/>
              </a:cxn>
              <a:cxn ang="0">
                <a:pos x="34" y="17"/>
              </a:cxn>
              <a:cxn ang="0">
                <a:pos x="34" y="41"/>
              </a:cxn>
              <a:cxn ang="0">
                <a:pos x="24" y="31"/>
              </a:cxn>
              <a:cxn ang="0">
                <a:pos x="34" y="21"/>
              </a:cxn>
              <a:cxn ang="0">
                <a:pos x="43" y="31"/>
              </a:cxn>
              <a:cxn ang="0">
                <a:pos x="34" y="41"/>
              </a:cxn>
              <a:cxn ang="0">
                <a:pos x="34" y="25"/>
              </a:cxn>
              <a:cxn ang="0">
                <a:pos x="28" y="31"/>
              </a:cxn>
              <a:cxn ang="0">
                <a:pos x="29" y="32"/>
              </a:cxn>
              <a:cxn ang="0">
                <a:pos x="30" y="31"/>
              </a:cxn>
              <a:cxn ang="0">
                <a:pos x="34" y="27"/>
              </a:cxn>
              <a:cxn ang="0">
                <a:pos x="35" y="26"/>
              </a:cxn>
              <a:cxn ang="0">
                <a:pos x="34" y="25"/>
              </a:cxn>
            </a:cxnLst>
            <a:rect l="0" t="0" r="r" b="b"/>
            <a:pathLst>
              <a:path w="68" h="58">
                <a:moveTo>
                  <a:pt x="68" y="53"/>
                </a:moveTo>
                <a:cubicBezTo>
                  <a:pt x="68" y="56"/>
                  <a:pt x="66" y="58"/>
                  <a:pt x="63" y="58"/>
                </a:cubicBezTo>
                <a:cubicBezTo>
                  <a:pt x="5" y="58"/>
                  <a:pt x="5" y="58"/>
                  <a:pt x="5" y="58"/>
                </a:cubicBezTo>
                <a:cubicBezTo>
                  <a:pt x="2" y="58"/>
                  <a:pt x="0" y="56"/>
                  <a:pt x="0" y="53"/>
                </a:cubicBezTo>
                <a:cubicBezTo>
                  <a:pt x="0" y="4"/>
                  <a:pt x="0" y="4"/>
                  <a:pt x="0" y="4"/>
                </a:cubicBezTo>
                <a:cubicBezTo>
                  <a:pt x="0" y="2"/>
                  <a:pt x="2" y="0"/>
                  <a:pt x="5" y="0"/>
                </a:cubicBezTo>
                <a:cubicBezTo>
                  <a:pt x="63" y="0"/>
                  <a:pt x="63" y="0"/>
                  <a:pt x="63" y="0"/>
                </a:cubicBezTo>
                <a:cubicBezTo>
                  <a:pt x="66" y="0"/>
                  <a:pt x="68" y="2"/>
                  <a:pt x="68" y="4"/>
                </a:cubicBezTo>
                <a:lnTo>
                  <a:pt x="68" y="53"/>
                </a:lnTo>
                <a:close/>
                <a:moveTo>
                  <a:pt x="63" y="14"/>
                </a:moveTo>
                <a:cubicBezTo>
                  <a:pt x="63" y="10"/>
                  <a:pt x="63" y="10"/>
                  <a:pt x="63" y="10"/>
                </a:cubicBezTo>
                <a:cubicBezTo>
                  <a:pt x="63" y="4"/>
                  <a:pt x="63" y="4"/>
                  <a:pt x="63" y="4"/>
                </a:cubicBezTo>
                <a:cubicBezTo>
                  <a:pt x="31" y="4"/>
                  <a:pt x="31" y="4"/>
                  <a:pt x="31" y="4"/>
                </a:cubicBezTo>
                <a:cubicBezTo>
                  <a:pt x="29" y="9"/>
                  <a:pt x="29" y="9"/>
                  <a:pt x="29" y="9"/>
                </a:cubicBezTo>
                <a:cubicBezTo>
                  <a:pt x="5" y="9"/>
                  <a:pt x="5" y="9"/>
                  <a:pt x="5" y="9"/>
                </a:cubicBezTo>
                <a:cubicBezTo>
                  <a:pt x="5" y="14"/>
                  <a:pt x="5" y="14"/>
                  <a:pt x="5" y="14"/>
                </a:cubicBezTo>
                <a:lnTo>
                  <a:pt x="63" y="14"/>
                </a:lnTo>
                <a:close/>
                <a:moveTo>
                  <a:pt x="63" y="53"/>
                </a:moveTo>
                <a:cubicBezTo>
                  <a:pt x="63" y="48"/>
                  <a:pt x="63" y="48"/>
                  <a:pt x="63" y="48"/>
                </a:cubicBezTo>
                <a:cubicBezTo>
                  <a:pt x="5" y="48"/>
                  <a:pt x="5" y="48"/>
                  <a:pt x="5" y="48"/>
                </a:cubicBezTo>
                <a:cubicBezTo>
                  <a:pt x="5" y="53"/>
                  <a:pt x="5" y="53"/>
                  <a:pt x="5" y="53"/>
                </a:cubicBezTo>
                <a:lnTo>
                  <a:pt x="63" y="53"/>
                </a:lnTo>
                <a:close/>
                <a:moveTo>
                  <a:pt x="24" y="7"/>
                </a:moveTo>
                <a:cubicBezTo>
                  <a:pt x="24" y="2"/>
                  <a:pt x="24" y="2"/>
                  <a:pt x="24" y="2"/>
                </a:cubicBezTo>
                <a:cubicBezTo>
                  <a:pt x="9" y="2"/>
                  <a:pt x="9" y="2"/>
                  <a:pt x="9" y="2"/>
                </a:cubicBezTo>
                <a:cubicBezTo>
                  <a:pt x="9" y="7"/>
                  <a:pt x="9" y="7"/>
                  <a:pt x="9" y="7"/>
                </a:cubicBezTo>
                <a:lnTo>
                  <a:pt x="24" y="7"/>
                </a:lnTo>
                <a:close/>
                <a:moveTo>
                  <a:pt x="34" y="17"/>
                </a:moveTo>
                <a:cubicBezTo>
                  <a:pt x="26" y="17"/>
                  <a:pt x="19" y="23"/>
                  <a:pt x="19" y="31"/>
                </a:cubicBezTo>
                <a:cubicBezTo>
                  <a:pt x="19" y="39"/>
                  <a:pt x="26" y="46"/>
                  <a:pt x="34" y="46"/>
                </a:cubicBezTo>
                <a:cubicBezTo>
                  <a:pt x="42" y="46"/>
                  <a:pt x="48" y="39"/>
                  <a:pt x="48" y="31"/>
                </a:cubicBezTo>
                <a:cubicBezTo>
                  <a:pt x="48" y="23"/>
                  <a:pt x="42" y="17"/>
                  <a:pt x="34" y="17"/>
                </a:cubicBezTo>
                <a:close/>
                <a:moveTo>
                  <a:pt x="34" y="41"/>
                </a:moveTo>
                <a:cubicBezTo>
                  <a:pt x="28" y="41"/>
                  <a:pt x="24" y="37"/>
                  <a:pt x="24" y="31"/>
                </a:cubicBezTo>
                <a:cubicBezTo>
                  <a:pt x="24" y="26"/>
                  <a:pt x="28" y="21"/>
                  <a:pt x="34" y="21"/>
                </a:cubicBezTo>
                <a:cubicBezTo>
                  <a:pt x="39" y="21"/>
                  <a:pt x="43" y="26"/>
                  <a:pt x="43" y="31"/>
                </a:cubicBezTo>
                <a:cubicBezTo>
                  <a:pt x="43" y="37"/>
                  <a:pt x="39" y="41"/>
                  <a:pt x="34" y="41"/>
                </a:cubicBezTo>
                <a:close/>
                <a:moveTo>
                  <a:pt x="34" y="25"/>
                </a:moveTo>
                <a:cubicBezTo>
                  <a:pt x="30" y="25"/>
                  <a:pt x="28" y="28"/>
                  <a:pt x="28" y="31"/>
                </a:cubicBezTo>
                <a:cubicBezTo>
                  <a:pt x="28" y="32"/>
                  <a:pt x="28" y="32"/>
                  <a:pt x="29" y="32"/>
                </a:cubicBezTo>
                <a:cubicBezTo>
                  <a:pt x="30" y="32"/>
                  <a:pt x="30" y="32"/>
                  <a:pt x="30" y="31"/>
                </a:cubicBezTo>
                <a:cubicBezTo>
                  <a:pt x="30" y="29"/>
                  <a:pt x="32" y="27"/>
                  <a:pt x="34" y="27"/>
                </a:cubicBezTo>
                <a:cubicBezTo>
                  <a:pt x="34" y="27"/>
                  <a:pt x="35" y="27"/>
                  <a:pt x="35" y="26"/>
                </a:cubicBezTo>
                <a:cubicBezTo>
                  <a:pt x="35" y="26"/>
                  <a:pt x="34" y="25"/>
                  <a:pt x="34" y="25"/>
                </a:cubicBezTo>
                <a:close/>
              </a:path>
            </a:pathLst>
          </a:custGeom>
          <a:solidFill>
            <a:srgbClr val="1F2B37"/>
          </a:solid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cs typeface="+mn-ea"/>
              <a:sym typeface="+mn-lt"/>
            </a:endParaRPr>
          </a:p>
        </p:txBody>
      </p:sp>
      <p:sp>
        <p:nvSpPr>
          <p:cNvPr id="40" name="出自【趣你的PPT】(微信:qunideppt)：最优质的PPT资源库"/>
          <p:cNvSpPr txBox="1"/>
          <p:nvPr/>
        </p:nvSpPr>
        <p:spPr>
          <a:xfrm>
            <a:off x="7276299" y="1697575"/>
            <a:ext cx="1685037" cy="369332"/>
          </a:xfrm>
          <a:prstGeom prst="rect">
            <a:avLst/>
          </a:prstGeom>
          <a:noFill/>
        </p:spPr>
        <p:txBody>
          <a:bodyPr wrap="square" rtlCol="0">
            <a:spAutoFit/>
          </a:bodyPr>
          <a:lstStyle/>
          <a:p>
            <a:pPr lvl="0">
              <a:defRPr/>
            </a:pPr>
            <a:r>
              <a:rPr lang="zh-CN" altLang="en-US" b="1" dirty="0">
                <a:solidFill>
                  <a:srgbClr val="262626"/>
                </a:solidFill>
                <a:cs typeface="+mn-ea"/>
                <a:sym typeface="+mn-lt"/>
              </a:rPr>
              <a:t>文化结合</a:t>
            </a:r>
          </a:p>
        </p:txBody>
      </p:sp>
      <p:sp>
        <p:nvSpPr>
          <p:cNvPr id="41" name="出自【趣你的PPT】(微信:qunideppt)：最优质的PPT资源库"/>
          <p:cNvSpPr txBox="1"/>
          <p:nvPr/>
        </p:nvSpPr>
        <p:spPr>
          <a:xfrm>
            <a:off x="7380178" y="2053527"/>
            <a:ext cx="2750794" cy="503868"/>
          </a:xfrm>
          <a:prstGeom prst="rect">
            <a:avLst/>
          </a:prstGeom>
          <a:noFill/>
          <a:ln>
            <a:noFill/>
          </a:ln>
        </p:spPr>
        <p:txBody>
          <a:bodyPr lIns="0" tIns="0" rIns="0" bIns="0" anchor="t" anchorCtr="0">
            <a:noAutofit/>
          </a:bodyPr>
          <a:lstStyle/>
          <a:p>
            <a:pPr lvl="0">
              <a:lnSpc>
                <a:spcPct val="120000"/>
              </a:lnSpc>
              <a:spcAft>
                <a:spcPts val="600"/>
              </a:spcAft>
              <a:buSzPct val="25000"/>
              <a:defRPr/>
            </a:pPr>
            <a:r>
              <a:rPr lang="zh-CN" altLang="en-US" dirty="0"/>
              <a:t>云杉实木</a:t>
            </a:r>
            <a:r>
              <a:rPr lang="en-US" altLang="zh-CN" dirty="0"/>
              <a:t>+</a:t>
            </a:r>
            <a:r>
              <a:rPr lang="zh-CN" altLang="en-US" dirty="0"/>
              <a:t>钢结构连接现代木结构</a:t>
            </a:r>
            <a:endParaRPr kumimoji="0" lang="en-US" sz="1400" b="0" i="0" u="none" strike="noStrike" kern="1200" cap="none" spc="0" normalizeH="0" baseline="0" noProof="0" dirty="0">
              <a:ln>
                <a:noFill/>
              </a:ln>
              <a:solidFill>
                <a:srgbClr val="262626"/>
              </a:solidFill>
              <a:effectLst/>
              <a:uLnTx/>
              <a:uFillTx/>
              <a:cs typeface="+mn-ea"/>
              <a:sym typeface="+mn-lt"/>
            </a:endParaRPr>
          </a:p>
        </p:txBody>
      </p:sp>
      <p:sp>
        <p:nvSpPr>
          <p:cNvPr id="43" name="出自【趣你的PPT】(微信:qunideppt)：最优质的PPT资源库"/>
          <p:cNvSpPr txBox="1"/>
          <p:nvPr/>
        </p:nvSpPr>
        <p:spPr>
          <a:xfrm>
            <a:off x="2647146" y="1828202"/>
            <a:ext cx="1685037" cy="369332"/>
          </a:xfrm>
          <a:prstGeom prst="rect">
            <a:avLst/>
          </a:prstGeom>
          <a:noFill/>
        </p:spPr>
        <p:txBody>
          <a:bodyPr wrap="square" rtlCol="0">
            <a:spAutoFit/>
          </a:bodyPr>
          <a:lstStyle/>
          <a:p>
            <a:pPr lvl="0" algn="r">
              <a:defRPr/>
            </a:pPr>
            <a:r>
              <a:rPr lang="zh-CN" altLang="en-US" b="1" dirty="0">
                <a:solidFill>
                  <a:srgbClr val="262626"/>
                </a:solidFill>
                <a:cs typeface="+mn-ea"/>
                <a:sym typeface="+mn-lt"/>
              </a:rPr>
              <a:t>模块化</a:t>
            </a:r>
          </a:p>
        </p:txBody>
      </p:sp>
      <p:sp>
        <p:nvSpPr>
          <p:cNvPr id="44" name="出自【趣你的PPT】(微信:qunideppt)：最优质的PPT资源库"/>
          <p:cNvSpPr txBox="1"/>
          <p:nvPr/>
        </p:nvSpPr>
        <p:spPr>
          <a:xfrm>
            <a:off x="759786" y="2251563"/>
            <a:ext cx="3682532" cy="503868"/>
          </a:xfrm>
          <a:prstGeom prst="rect">
            <a:avLst/>
          </a:prstGeom>
          <a:noFill/>
          <a:ln>
            <a:noFill/>
          </a:ln>
        </p:spPr>
        <p:txBody>
          <a:bodyPr lIns="0" tIns="0" rIns="0" bIns="0" anchor="t" anchorCtr="0">
            <a:noAutofit/>
          </a:bodyPr>
          <a:lstStyle/>
          <a:p>
            <a:pPr lvl="0">
              <a:lnSpc>
                <a:spcPct val="120000"/>
              </a:lnSpc>
              <a:spcAft>
                <a:spcPts val="600"/>
              </a:spcAft>
              <a:buSzPct val="25000"/>
              <a:defRPr/>
            </a:pPr>
            <a:r>
              <a:rPr lang="zh-CN" altLang="en-US" sz="1400" dirty="0"/>
              <a:t>通过对盒子的空间原型思考，提供了一整套模块化可变方案，在满足整体建筑风格统一的前提下，根据不同业态的经营需求进行延展</a:t>
            </a:r>
            <a:r>
              <a:rPr lang="zh-CN" altLang="en-US" dirty="0"/>
              <a:t>。</a:t>
            </a:r>
            <a:r>
              <a:rPr lang="zh-CN" altLang="en-US" sz="1400" dirty="0"/>
              <a:t>将这些空间置入集市内部，原本空旷的“广场”转变为错落有致的“街区”</a:t>
            </a:r>
            <a:endParaRPr kumimoji="0" lang="en-US" sz="1400" b="0" i="0" u="none" strike="noStrike" kern="1200" cap="none" spc="0" normalizeH="0" baseline="0" noProof="0" dirty="0">
              <a:ln>
                <a:noFill/>
              </a:ln>
              <a:solidFill>
                <a:srgbClr val="262626"/>
              </a:solidFill>
              <a:effectLst/>
              <a:uLnTx/>
              <a:uFillTx/>
              <a:cs typeface="+mn-ea"/>
              <a:sym typeface="+mn-lt"/>
            </a:endParaRPr>
          </a:p>
        </p:txBody>
      </p:sp>
      <p:sp>
        <p:nvSpPr>
          <p:cNvPr id="46" name="出自【趣你的PPT】(微信:qunideppt)：最优质的PPT资源库"/>
          <p:cNvSpPr txBox="1"/>
          <p:nvPr/>
        </p:nvSpPr>
        <p:spPr>
          <a:xfrm>
            <a:off x="8614199" y="3359319"/>
            <a:ext cx="1685037" cy="646331"/>
          </a:xfrm>
          <a:prstGeom prst="rect">
            <a:avLst/>
          </a:prstGeom>
          <a:noFill/>
        </p:spPr>
        <p:txBody>
          <a:bodyPr wrap="square" rtlCol="0">
            <a:spAutoFit/>
          </a:bodyPr>
          <a:lstStyle/>
          <a:p>
            <a:pPr lvl="0">
              <a:defRPr/>
            </a:pPr>
            <a:r>
              <a:rPr lang="zh-CN" altLang="en-US" b="1" dirty="0">
                <a:solidFill>
                  <a:srgbClr val="262626"/>
                </a:solidFill>
                <a:cs typeface="+mn-ea"/>
                <a:sym typeface="+mn-lt"/>
              </a:rPr>
              <a:t>露台可考虑与绿色结合</a:t>
            </a:r>
          </a:p>
        </p:txBody>
      </p:sp>
      <p:sp>
        <p:nvSpPr>
          <p:cNvPr id="47" name="出自【趣你的PPT】(微信:qunideppt)：最优质的PPT资源库"/>
          <p:cNvSpPr txBox="1"/>
          <p:nvPr/>
        </p:nvSpPr>
        <p:spPr>
          <a:xfrm>
            <a:off x="8723432" y="4066366"/>
            <a:ext cx="2748208" cy="503868"/>
          </a:xfrm>
          <a:prstGeom prst="rect">
            <a:avLst/>
          </a:prstGeom>
          <a:noFill/>
          <a:ln>
            <a:noFill/>
          </a:ln>
        </p:spPr>
        <p:txBody>
          <a:bodyPr lIns="0" tIns="0" rIns="0" bIns="0" anchor="t" anchorCtr="0">
            <a:noAutofit/>
          </a:bodyPr>
          <a:lstStyle/>
          <a:p>
            <a:pPr marL="0" marR="0" lvl="0" indent="0" algn="l" defTabSz="914400" rtl="0" eaLnBrk="1" fontAlgn="auto" latinLnBrk="0" hangingPunct="1">
              <a:lnSpc>
                <a:spcPct val="120000"/>
              </a:lnSpc>
              <a:spcBef>
                <a:spcPts val="0"/>
              </a:spcBef>
              <a:spcAft>
                <a:spcPts val="600"/>
              </a:spcAft>
              <a:buClrTx/>
              <a:buSzPct val="25000"/>
              <a:buFontTx/>
              <a:buNone/>
              <a:defRPr/>
            </a:pPr>
            <a:r>
              <a:rPr kumimoji="0" lang="zh-CN" altLang="en-US" sz="1400" b="0" i="0" u="none" strike="noStrike" kern="1200" cap="none" spc="0" normalizeH="0" baseline="0" noProof="0" dirty="0">
                <a:ln>
                  <a:noFill/>
                </a:ln>
                <a:solidFill>
                  <a:srgbClr val="262626"/>
                </a:solidFill>
                <a:effectLst/>
                <a:uLnTx/>
                <a:uFillTx/>
                <a:cs typeface="+mn-ea"/>
                <a:sym typeface="+mn-lt"/>
              </a:rPr>
              <a:t>光伏顶棚、太阳能光伏板</a:t>
            </a:r>
            <a:endParaRPr kumimoji="0" lang="en-US" altLang="zh-CN" sz="1400" b="0" i="0" u="none" strike="noStrike" kern="1200" cap="none" spc="0" normalizeH="0" baseline="0" noProof="0" dirty="0">
              <a:ln>
                <a:noFill/>
              </a:ln>
              <a:solidFill>
                <a:srgbClr val="262626"/>
              </a:solidFill>
              <a:effectLst/>
              <a:uLnTx/>
              <a:uFillTx/>
              <a:cs typeface="+mn-ea"/>
              <a:sym typeface="+mn-lt"/>
            </a:endParaRPr>
          </a:p>
          <a:p>
            <a:pPr marL="0" marR="0" lvl="0" indent="0" algn="l" defTabSz="914400" rtl="0" eaLnBrk="1" fontAlgn="auto" latinLnBrk="0" hangingPunct="1">
              <a:lnSpc>
                <a:spcPct val="120000"/>
              </a:lnSpc>
              <a:spcBef>
                <a:spcPts val="0"/>
              </a:spcBef>
              <a:spcAft>
                <a:spcPts val="600"/>
              </a:spcAft>
              <a:buClrTx/>
              <a:buSzPct val="25000"/>
              <a:buFontTx/>
              <a:buNone/>
              <a:defRPr/>
            </a:pPr>
            <a:endParaRPr kumimoji="0" lang="en-US" sz="1400" b="0" i="0" u="none" strike="noStrike" kern="1200" cap="none" spc="0" normalizeH="0" baseline="0" noProof="0" dirty="0">
              <a:ln>
                <a:noFill/>
              </a:ln>
              <a:solidFill>
                <a:srgbClr val="262626"/>
              </a:solidFill>
              <a:effectLst/>
              <a:uLnTx/>
              <a:uFillTx/>
              <a:cs typeface="+mn-ea"/>
              <a:sym typeface="+mn-lt"/>
            </a:endParaRPr>
          </a:p>
        </p:txBody>
      </p:sp>
      <p:sp>
        <p:nvSpPr>
          <p:cNvPr id="49" name="出自【趣你的PPT】(微信:qunideppt)：最优质的PPT资源库"/>
          <p:cNvSpPr txBox="1"/>
          <p:nvPr/>
        </p:nvSpPr>
        <p:spPr>
          <a:xfrm>
            <a:off x="623185" y="3950020"/>
            <a:ext cx="2832386" cy="923330"/>
          </a:xfrm>
          <a:prstGeom prst="rect">
            <a:avLst/>
          </a:prstGeom>
          <a:noFill/>
        </p:spPr>
        <p:txBody>
          <a:bodyPr wrap="square" rtlCol="0">
            <a:spAutoFit/>
          </a:bodyPr>
          <a:lstStyle/>
          <a:p>
            <a:pPr lvl="0" algn="r">
              <a:defRPr/>
            </a:pPr>
            <a:r>
              <a:rPr lang="zh-CN" altLang="en-US" dirty="0"/>
              <a:t>将集市所在的地块打碎，使得相对独立的的三个建筑区块形成宜人的内街。</a:t>
            </a:r>
            <a:endParaRPr lang="zh-CN" altLang="en-US" b="1" dirty="0">
              <a:solidFill>
                <a:srgbClr val="262626"/>
              </a:solidFill>
              <a:cs typeface="+mn-ea"/>
              <a:sym typeface="+mn-lt"/>
            </a:endParaRPr>
          </a:p>
        </p:txBody>
      </p:sp>
      <p:sp>
        <p:nvSpPr>
          <p:cNvPr id="50" name="出自【趣你的PPT】(微信:qunideppt)：最优质的PPT资源库"/>
          <p:cNvSpPr txBox="1"/>
          <p:nvPr/>
        </p:nvSpPr>
        <p:spPr>
          <a:xfrm>
            <a:off x="655349" y="4992026"/>
            <a:ext cx="2768059" cy="503868"/>
          </a:xfrm>
          <a:prstGeom prst="rect">
            <a:avLst/>
          </a:prstGeom>
          <a:noFill/>
          <a:ln>
            <a:noFill/>
          </a:ln>
        </p:spPr>
        <p:txBody>
          <a:bodyPr lIns="0" tIns="0" rIns="0" bIns="0" anchor="t" anchorCtr="0">
            <a:noAutofit/>
          </a:bodyPr>
          <a:lstStyle/>
          <a:p>
            <a:pPr marL="0" marR="0" lvl="0" indent="0" algn="r" defTabSz="914400" rtl="0" eaLnBrk="1" fontAlgn="auto" latinLnBrk="0" hangingPunct="1">
              <a:lnSpc>
                <a:spcPct val="120000"/>
              </a:lnSpc>
              <a:spcBef>
                <a:spcPts val="0"/>
              </a:spcBef>
              <a:spcAft>
                <a:spcPts val="600"/>
              </a:spcAft>
              <a:buClrTx/>
              <a:buSzPct val="25000"/>
              <a:buFontTx/>
              <a:buNone/>
              <a:defRPr/>
            </a:pPr>
            <a:r>
              <a:rPr kumimoji="0" lang="zh-CN" altLang="en-US" sz="1400" b="1" i="0" u="none" strike="noStrike" kern="1200" cap="none" spc="0" normalizeH="0" baseline="0" noProof="0" dirty="0">
                <a:ln>
                  <a:noFill/>
                </a:ln>
                <a:solidFill>
                  <a:srgbClr val="262626"/>
                </a:solidFill>
                <a:effectLst/>
                <a:uLnTx/>
                <a:uFillTx/>
                <a:cs typeface="+mn-ea"/>
                <a:sym typeface="+mn-lt"/>
              </a:rPr>
              <a:t>轴线做人的路径以及风的流通路径</a:t>
            </a:r>
            <a:endParaRPr kumimoji="0" lang="en-US" sz="1400" b="1" i="0" u="none" strike="noStrike" kern="1200" cap="none" spc="0" normalizeH="0" baseline="0" noProof="0" dirty="0">
              <a:ln>
                <a:noFill/>
              </a:ln>
              <a:solidFill>
                <a:srgbClr val="262626"/>
              </a:solidFill>
              <a:effectLst/>
              <a:uLnTx/>
              <a:uFillTx/>
              <a:cs typeface="+mn-ea"/>
              <a:sym typeface="+mn-l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2925901" y="2686754"/>
            <a:ext cx="7054482" cy="923330"/>
          </a:xfrm>
          <a:prstGeom prst="rect">
            <a:avLst/>
          </a:prstGeom>
          <a:noFill/>
        </p:spPr>
        <p:txBody>
          <a:bodyPr wrap="square" rtlCol="0">
            <a:spAutoFit/>
          </a:bodyPr>
          <a:lstStyle/>
          <a:p>
            <a:pPr algn="ctr"/>
            <a:r>
              <a:rPr lang="zh-CN" altLang="en-US" sz="5400" b="1" dirty="0">
                <a:solidFill>
                  <a:schemeClr val="bg1"/>
                </a:solidFill>
                <a:cs typeface="+mn-ea"/>
                <a:sym typeface="+mn-lt"/>
              </a:rPr>
              <a:t>非常感谢您的观看</a:t>
            </a:r>
          </a:p>
        </p:txBody>
      </p:sp>
      <p:sp>
        <p:nvSpPr>
          <p:cNvPr id="2" name="矩形 1"/>
          <p:cNvSpPr/>
          <p:nvPr/>
        </p:nvSpPr>
        <p:spPr>
          <a:xfrm>
            <a:off x="3038914" y="4027253"/>
            <a:ext cx="6114174" cy="461665"/>
          </a:xfrm>
          <a:prstGeom prst="rect">
            <a:avLst/>
          </a:prstGeom>
        </p:spPr>
        <p:txBody>
          <a:bodyPr wrap="none">
            <a:spAutoFit/>
          </a:bodyPr>
          <a:lstStyle/>
          <a:p>
            <a:pPr algn="ctr"/>
            <a:r>
              <a:rPr lang="zh-CN" altLang="en-US" sz="2400" dirty="0">
                <a:solidFill>
                  <a:schemeClr val="bg1"/>
                </a:solidFill>
                <a:cs typeface="+mn-ea"/>
                <a:sym typeface="+mn-lt"/>
              </a:rPr>
              <a:t>汇报时间：</a:t>
            </a:r>
            <a:r>
              <a:rPr lang="en-US" altLang="zh-CN" sz="2400" dirty="0">
                <a:solidFill>
                  <a:schemeClr val="bg1"/>
                </a:solidFill>
                <a:cs typeface="+mn-ea"/>
                <a:sym typeface="+mn-lt"/>
              </a:rPr>
              <a:t>XX</a:t>
            </a:r>
            <a:r>
              <a:rPr lang="zh-CN" altLang="en-US" sz="2400" dirty="0">
                <a:solidFill>
                  <a:schemeClr val="bg1"/>
                </a:solidFill>
                <a:cs typeface="+mn-ea"/>
                <a:sym typeface="+mn-lt"/>
              </a:rPr>
              <a:t>年</a:t>
            </a:r>
            <a:r>
              <a:rPr lang="en-US" altLang="zh-CN" sz="2400" dirty="0">
                <a:solidFill>
                  <a:schemeClr val="bg1"/>
                </a:solidFill>
                <a:cs typeface="+mn-ea"/>
                <a:sym typeface="+mn-lt"/>
              </a:rPr>
              <a:t>XX</a:t>
            </a:r>
            <a:r>
              <a:rPr lang="zh-CN" altLang="en-US" sz="2400" dirty="0">
                <a:solidFill>
                  <a:schemeClr val="bg1"/>
                </a:solidFill>
                <a:cs typeface="+mn-ea"/>
                <a:sym typeface="+mn-lt"/>
              </a:rPr>
              <a:t>月      汇报人：优品</a:t>
            </a:r>
            <a:r>
              <a:rPr lang="en-US" altLang="zh-CN" sz="2400" dirty="0">
                <a:solidFill>
                  <a:schemeClr val="bg1"/>
                </a:solidFill>
                <a:cs typeface="+mn-ea"/>
                <a:sym typeface="+mn-lt"/>
              </a:rPr>
              <a:t>PPT</a:t>
            </a:r>
            <a:endParaRPr lang="zh-CN" altLang="en-US" sz="2400" dirty="0">
              <a:solidFill>
                <a:schemeClr val="bg1"/>
              </a:solidFill>
              <a:cs typeface="+mn-ea"/>
              <a:sym typeface="+mn-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2B7C90-F555-4B0C-5B0B-CB52496EBAF1}"/>
            </a:ext>
          </a:extLst>
        </p:cNvPr>
        <p:cNvGrpSpPr/>
        <p:nvPr/>
      </p:nvGrpSpPr>
      <p:grpSpPr>
        <a:xfrm>
          <a:off x="0" y="0"/>
          <a:ext cx="0" cy="0"/>
          <a:chOff x="0" y="0"/>
          <a:chExt cx="0" cy="0"/>
        </a:xfrm>
      </p:grpSpPr>
      <p:cxnSp>
        <p:nvCxnSpPr>
          <p:cNvPr id="9" name="出自【趣你的PPT】(微信:qunideppt)：最优质的PPT资源库">
            <a:extLst>
              <a:ext uri="{FF2B5EF4-FFF2-40B4-BE49-F238E27FC236}">
                <a16:creationId xmlns:a16="http://schemas.microsoft.com/office/drawing/2014/main" id="{14487CD1-BAA1-C97E-4BB9-FBACA89683FB}"/>
              </a:ext>
            </a:extLst>
          </p:cNvPr>
          <p:cNvCxnSpPr/>
          <p:nvPr/>
        </p:nvCxnSpPr>
        <p:spPr>
          <a:xfrm>
            <a:off x="943151" y="4745802"/>
            <a:ext cx="1980000" cy="0"/>
          </a:xfrm>
          <a:prstGeom prst="line">
            <a:avLst/>
          </a:prstGeom>
          <a:ln w="19050">
            <a:solidFill>
              <a:srgbClr val="1F2B37"/>
            </a:solidFill>
            <a:prstDash val="sysDash"/>
          </a:ln>
        </p:spPr>
        <p:style>
          <a:lnRef idx="1">
            <a:schemeClr val="accent1"/>
          </a:lnRef>
          <a:fillRef idx="0">
            <a:schemeClr val="accent1"/>
          </a:fillRef>
          <a:effectRef idx="0">
            <a:schemeClr val="accent1"/>
          </a:effectRef>
          <a:fontRef idx="minor">
            <a:schemeClr val="tx1"/>
          </a:fontRef>
        </p:style>
      </p:cxnSp>
      <p:sp>
        <p:nvSpPr>
          <p:cNvPr id="26" name="出自【趣你的PPT】(微信:qunideppt)：最优质的PPT资源库">
            <a:extLst>
              <a:ext uri="{FF2B5EF4-FFF2-40B4-BE49-F238E27FC236}">
                <a16:creationId xmlns:a16="http://schemas.microsoft.com/office/drawing/2014/main" id="{B2B7CC87-CFB2-6054-108C-F04A6E1CD533}"/>
              </a:ext>
            </a:extLst>
          </p:cNvPr>
          <p:cNvSpPr txBox="1"/>
          <p:nvPr/>
        </p:nvSpPr>
        <p:spPr>
          <a:xfrm>
            <a:off x="696504" y="4237461"/>
            <a:ext cx="2564054" cy="33752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2000" b="1" dirty="0">
                <a:solidFill>
                  <a:srgbClr val="262626"/>
                </a:solidFill>
                <a:cs typeface="+mn-ea"/>
                <a:sym typeface="+mn-lt"/>
              </a:rPr>
              <a:t>福建省泉州市南安县</a:t>
            </a:r>
            <a:endParaRPr lang="en-US" sz="2000" b="1" dirty="0">
              <a:solidFill>
                <a:srgbClr val="262626"/>
              </a:solidFill>
              <a:cs typeface="+mn-ea"/>
              <a:sym typeface="+mn-lt"/>
            </a:endParaRPr>
          </a:p>
        </p:txBody>
      </p:sp>
      <p:sp>
        <p:nvSpPr>
          <p:cNvPr id="34" name="出自【趣你的PPT】(微信:qunideppt)：最优质的PPT资源库">
            <a:extLst>
              <a:ext uri="{FF2B5EF4-FFF2-40B4-BE49-F238E27FC236}">
                <a16:creationId xmlns:a16="http://schemas.microsoft.com/office/drawing/2014/main" id="{B0144B9C-3452-C942-8E3F-3D6E5A952D19}"/>
              </a:ext>
            </a:extLst>
          </p:cNvPr>
          <p:cNvSpPr/>
          <p:nvPr/>
        </p:nvSpPr>
        <p:spPr>
          <a:xfrm>
            <a:off x="684473" y="4826068"/>
            <a:ext cx="6452031" cy="1405000"/>
          </a:xfrm>
          <a:prstGeom prst="rect">
            <a:avLst/>
          </a:prstGeom>
          <a:noFill/>
        </p:spPr>
        <p:txBody>
          <a:bodyPr wrap="square" lIns="0" tIns="0" rIns="0" bIns="0" rtlCol="0" anchor="t" anchorCtr="0">
            <a:spAutoFit/>
          </a:bodyPr>
          <a:lstStyle/>
          <a:p>
            <a:pPr>
              <a:lnSpc>
                <a:spcPct val="110000"/>
              </a:lnSpc>
              <a:spcBef>
                <a:spcPct val="0"/>
              </a:spcBef>
              <a:buNone/>
            </a:pPr>
            <a:r>
              <a:rPr lang="en-US" altLang="zh-CN" sz="1400" dirty="0">
                <a:solidFill>
                  <a:srgbClr val="262626"/>
                </a:solidFill>
                <a:cs typeface="+mn-ea"/>
                <a:sym typeface="+mn-lt"/>
              </a:rPr>
              <a:t>1.</a:t>
            </a:r>
            <a:r>
              <a:rPr lang="zh-CN" altLang="en-US" sz="1400" dirty="0">
                <a:solidFill>
                  <a:srgbClr val="262626"/>
                </a:solidFill>
                <a:cs typeface="+mn-ea"/>
                <a:sym typeface="+mn-lt"/>
              </a:rPr>
              <a:t>海上丝绸之路的起点之一</a:t>
            </a:r>
            <a:endParaRPr lang="en-US" altLang="zh-CN" sz="1400" dirty="0">
              <a:solidFill>
                <a:srgbClr val="262626"/>
              </a:solidFill>
              <a:cs typeface="+mn-ea"/>
              <a:sym typeface="+mn-lt"/>
            </a:endParaRPr>
          </a:p>
          <a:p>
            <a:pPr>
              <a:lnSpc>
                <a:spcPct val="110000"/>
              </a:lnSpc>
              <a:spcBef>
                <a:spcPct val="0"/>
              </a:spcBef>
              <a:buNone/>
            </a:pPr>
            <a:r>
              <a:rPr lang="zh-CN" altLang="en-US" sz="1400" dirty="0">
                <a:solidFill>
                  <a:srgbClr val="262626"/>
                </a:solidFill>
                <a:cs typeface="+mn-ea"/>
                <a:sym typeface="+mn-lt"/>
              </a:rPr>
              <a:t>（文化性充足）   </a:t>
            </a:r>
            <a:endParaRPr lang="en-US" altLang="zh-CN" sz="1400" dirty="0">
              <a:solidFill>
                <a:srgbClr val="262626"/>
              </a:solidFill>
              <a:cs typeface="+mn-ea"/>
              <a:sym typeface="+mn-lt"/>
            </a:endParaRPr>
          </a:p>
          <a:p>
            <a:pPr>
              <a:lnSpc>
                <a:spcPct val="110000"/>
              </a:lnSpc>
              <a:spcBef>
                <a:spcPct val="0"/>
              </a:spcBef>
              <a:buNone/>
            </a:pPr>
            <a:r>
              <a:rPr lang="en-US" altLang="zh-CN" sz="1400" dirty="0">
                <a:solidFill>
                  <a:srgbClr val="262626"/>
                </a:solidFill>
                <a:cs typeface="+mn-ea"/>
                <a:sym typeface="+mn-lt"/>
              </a:rPr>
              <a:t>2.</a:t>
            </a:r>
            <a:r>
              <a:rPr lang="zh-CN" altLang="en-US" sz="1400" dirty="0">
                <a:solidFill>
                  <a:srgbClr val="262626"/>
                </a:solidFill>
                <a:cs typeface="+mn-ea"/>
                <a:sym typeface="+mn-lt"/>
              </a:rPr>
              <a:t>本身当地对于集市方面有需求</a:t>
            </a:r>
            <a:endParaRPr lang="en-US" altLang="zh-CN" sz="1400" dirty="0">
              <a:solidFill>
                <a:srgbClr val="262626"/>
              </a:solidFill>
              <a:cs typeface="+mn-ea"/>
              <a:sym typeface="+mn-lt"/>
            </a:endParaRPr>
          </a:p>
          <a:p>
            <a:pPr>
              <a:lnSpc>
                <a:spcPct val="110000"/>
              </a:lnSpc>
              <a:spcBef>
                <a:spcPct val="0"/>
              </a:spcBef>
              <a:buNone/>
            </a:pPr>
            <a:r>
              <a:rPr lang="zh-CN" altLang="en-US" sz="1400" dirty="0">
                <a:solidFill>
                  <a:srgbClr val="262626"/>
                </a:solidFill>
                <a:cs typeface="+mn-ea"/>
                <a:sym typeface="+mn-lt"/>
              </a:rPr>
              <a:t>（县中心</a:t>
            </a:r>
            <a:r>
              <a:rPr lang="en-US" altLang="zh-CN" sz="1400" dirty="0">
                <a:solidFill>
                  <a:srgbClr val="262626"/>
                </a:solidFill>
                <a:cs typeface="+mn-ea"/>
                <a:sym typeface="+mn-lt"/>
              </a:rPr>
              <a:t>+</a:t>
            </a:r>
            <a:r>
              <a:rPr lang="zh-CN" altLang="en-US" sz="1400" dirty="0">
                <a:solidFill>
                  <a:srgbClr val="262626"/>
                </a:solidFill>
                <a:cs typeface="+mn-ea"/>
                <a:sym typeface="+mn-lt"/>
              </a:rPr>
              <a:t>灵活摊位）</a:t>
            </a:r>
            <a:endParaRPr lang="en-US" altLang="zh-CN" sz="1400" dirty="0">
              <a:solidFill>
                <a:srgbClr val="262626"/>
              </a:solidFill>
              <a:cs typeface="+mn-ea"/>
              <a:sym typeface="+mn-lt"/>
            </a:endParaRPr>
          </a:p>
          <a:p>
            <a:pPr>
              <a:lnSpc>
                <a:spcPct val="110000"/>
              </a:lnSpc>
              <a:spcBef>
                <a:spcPct val="0"/>
              </a:spcBef>
              <a:buNone/>
            </a:pPr>
            <a:r>
              <a:rPr lang="en-US" altLang="zh-CN" sz="1400" dirty="0">
                <a:solidFill>
                  <a:srgbClr val="262626"/>
                </a:solidFill>
                <a:cs typeface="+mn-ea"/>
                <a:sym typeface="+mn-lt"/>
              </a:rPr>
              <a:t>3.</a:t>
            </a:r>
            <a:r>
              <a:rPr lang="zh-CN" altLang="en-US" sz="1400" dirty="0">
                <a:solidFill>
                  <a:srgbClr val="262626"/>
                </a:solidFill>
                <a:cs typeface="+mn-ea"/>
                <a:sym typeface="+mn-lt"/>
              </a:rPr>
              <a:t>国家背景下，推动该地振兴</a:t>
            </a:r>
            <a:endParaRPr lang="en-US" altLang="zh-CN" sz="1400" dirty="0">
              <a:solidFill>
                <a:srgbClr val="262626"/>
              </a:solidFill>
              <a:cs typeface="+mn-ea"/>
              <a:sym typeface="+mn-lt"/>
            </a:endParaRPr>
          </a:p>
          <a:p>
            <a:pPr>
              <a:lnSpc>
                <a:spcPct val="110000"/>
              </a:lnSpc>
              <a:spcBef>
                <a:spcPct val="0"/>
              </a:spcBef>
              <a:buNone/>
            </a:pPr>
            <a:r>
              <a:rPr lang="zh-CN" altLang="en-US" sz="1400" dirty="0">
                <a:solidFill>
                  <a:srgbClr val="262626"/>
                </a:solidFill>
                <a:cs typeface="+mn-ea"/>
                <a:sym typeface="+mn-lt"/>
              </a:rPr>
              <a:t>（古代港口繁荣）（如今落寞、国家政策</a:t>
            </a:r>
            <a:r>
              <a:rPr lang="en-US" altLang="zh-CN" sz="1400" dirty="0">
                <a:solidFill>
                  <a:srgbClr val="262626"/>
                </a:solidFill>
                <a:cs typeface="+mn-ea"/>
                <a:sym typeface="+mn-lt"/>
              </a:rPr>
              <a:t>)</a:t>
            </a:r>
          </a:p>
        </p:txBody>
      </p:sp>
      <p:cxnSp>
        <p:nvCxnSpPr>
          <p:cNvPr id="35" name="出自【趣你的PPT】(微信:qunideppt)：最优质的PPT资源库">
            <a:extLst>
              <a:ext uri="{FF2B5EF4-FFF2-40B4-BE49-F238E27FC236}">
                <a16:creationId xmlns:a16="http://schemas.microsoft.com/office/drawing/2014/main" id="{DAF56A38-9E08-BA71-B40B-CACDF40D34CB}"/>
              </a:ext>
            </a:extLst>
          </p:cNvPr>
          <p:cNvCxnSpPr/>
          <p:nvPr/>
        </p:nvCxnSpPr>
        <p:spPr>
          <a:xfrm>
            <a:off x="943151" y="6401882"/>
            <a:ext cx="1980000" cy="0"/>
          </a:xfrm>
          <a:prstGeom prst="line">
            <a:avLst/>
          </a:prstGeom>
          <a:ln w="19050">
            <a:solidFill>
              <a:srgbClr val="1F2B37"/>
            </a:solidFill>
            <a:prstDash val="sysDash"/>
          </a:ln>
        </p:spPr>
        <p:style>
          <a:lnRef idx="1">
            <a:schemeClr val="accent1"/>
          </a:lnRef>
          <a:fillRef idx="0">
            <a:schemeClr val="accent1"/>
          </a:fillRef>
          <a:effectRef idx="0">
            <a:schemeClr val="accent1"/>
          </a:effectRef>
          <a:fontRef idx="minor">
            <a:schemeClr val="tx1"/>
          </a:fontRef>
        </p:style>
      </p:cxnSp>
      <p:pic>
        <p:nvPicPr>
          <p:cNvPr id="3" name="图片 2">
            <a:extLst>
              <a:ext uri="{FF2B5EF4-FFF2-40B4-BE49-F238E27FC236}">
                <a16:creationId xmlns:a16="http://schemas.microsoft.com/office/drawing/2014/main" id="{6D38BEFA-9834-42B6-8051-A5BFC786A7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4300147" cy="3856454"/>
          </a:xfrm>
          <a:prstGeom prst="rect">
            <a:avLst/>
          </a:prstGeom>
        </p:spPr>
      </p:pic>
      <p:sp>
        <p:nvSpPr>
          <p:cNvPr id="8" name="椭圆 7">
            <a:extLst>
              <a:ext uri="{FF2B5EF4-FFF2-40B4-BE49-F238E27FC236}">
                <a16:creationId xmlns:a16="http://schemas.microsoft.com/office/drawing/2014/main" id="{ED42C253-2DFE-8CBF-22A2-1E910FB10F47}"/>
              </a:ext>
            </a:extLst>
          </p:cNvPr>
          <p:cNvSpPr/>
          <p:nvPr/>
        </p:nvSpPr>
        <p:spPr>
          <a:xfrm>
            <a:off x="1810389" y="454132"/>
            <a:ext cx="1227383" cy="951221"/>
          </a:xfrm>
          <a:prstGeom prst="ellipse">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a:p>
        </p:txBody>
      </p:sp>
      <p:pic>
        <p:nvPicPr>
          <p:cNvPr id="25" name="图片 24">
            <a:extLst>
              <a:ext uri="{FF2B5EF4-FFF2-40B4-BE49-F238E27FC236}">
                <a16:creationId xmlns:a16="http://schemas.microsoft.com/office/drawing/2014/main" id="{9123265B-37D8-D547-7B2A-C5845C04E06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00147" y="2029467"/>
            <a:ext cx="7891853" cy="4623588"/>
          </a:xfrm>
          <a:prstGeom prst="rect">
            <a:avLst/>
          </a:prstGeom>
        </p:spPr>
      </p:pic>
      <p:sp>
        <p:nvSpPr>
          <p:cNvPr id="4" name="出自【趣你的PPT】(微信:qunideppt)：最优质的PPT资源库">
            <a:extLst>
              <a:ext uri="{FF2B5EF4-FFF2-40B4-BE49-F238E27FC236}">
                <a16:creationId xmlns:a16="http://schemas.microsoft.com/office/drawing/2014/main" id="{627568DA-6C78-C4D9-0CC5-B3D9EB13C3F7}"/>
              </a:ext>
            </a:extLst>
          </p:cNvPr>
          <p:cNvSpPr/>
          <p:nvPr/>
        </p:nvSpPr>
        <p:spPr>
          <a:xfrm>
            <a:off x="4402493" y="0"/>
            <a:ext cx="7582897" cy="2115964"/>
          </a:xfrm>
          <a:prstGeom prst="rect">
            <a:avLst/>
          </a:prstGeom>
          <a:noFill/>
        </p:spPr>
        <p:txBody>
          <a:bodyPr wrap="square" lIns="0" tIns="0" rIns="0" bIns="0" rtlCol="0" anchor="t" anchorCtr="0">
            <a:spAutoFit/>
          </a:bodyPr>
          <a:lstStyle/>
          <a:p>
            <a:pPr>
              <a:lnSpc>
                <a:spcPct val="110000"/>
              </a:lnSpc>
              <a:spcBef>
                <a:spcPct val="0"/>
              </a:spcBef>
              <a:buNone/>
            </a:pPr>
            <a:r>
              <a:rPr lang="en-US" altLang="zh-CN" sz="1400" dirty="0">
                <a:solidFill>
                  <a:srgbClr val="262626"/>
                </a:solidFill>
                <a:cs typeface="+mn-ea"/>
                <a:sym typeface="+mn-lt"/>
              </a:rPr>
              <a:t>  1.</a:t>
            </a:r>
            <a:r>
              <a:rPr lang="zh-CN" altLang="en-US" sz="1400" dirty="0">
                <a:solidFill>
                  <a:srgbClr val="262626"/>
                </a:solidFill>
                <a:cs typeface="+mn-ea"/>
                <a:sym typeface="+mn-lt"/>
              </a:rPr>
              <a:t>优越的港口条件：南安地处福建东南沿海，海岸线长</a:t>
            </a:r>
            <a:r>
              <a:rPr lang="en-US" altLang="zh-CN" sz="1400" dirty="0">
                <a:solidFill>
                  <a:srgbClr val="262626"/>
                </a:solidFill>
                <a:cs typeface="+mn-ea"/>
                <a:sym typeface="+mn-lt"/>
              </a:rPr>
              <a:t>32.8</a:t>
            </a:r>
            <a:r>
              <a:rPr lang="zh-CN" altLang="en-US" sz="1400" dirty="0">
                <a:solidFill>
                  <a:srgbClr val="262626"/>
                </a:solidFill>
                <a:cs typeface="+mn-ea"/>
                <a:sym typeface="+mn-lt"/>
              </a:rPr>
              <a:t>公里，拥有石井港等港口。石井港在唐代已是泉州对外贸易的一个窗口。</a:t>
            </a:r>
            <a:endParaRPr lang="en-US" altLang="zh-CN" sz="1400" dirty="0">
              <a:solidFill>
                <a:srgbClr val="262626"/>
              </a:solidFill>
              <a:cs typeface="+mn-ea"/>
              <a:sym typeface="+mn-lt"/>
            </a:endParaRPr>
          </a:p>
          <a:p>
            <a:pPr>
              <a:lnSpc>
                <a:spcPct val="110000"/>
              </a:lnSpc>
              <a:spcBef>
                <a:spcPct val="0"/>
              </a:spcBef>
              <a:buNone/>
            </a:pPr>
            <a:r>
              <a:rPr lang="en-US" altLang="zh-CN" sz="1400" dirty="0">
                <a:solidFill>
                  <a:srgbClr val="262626"/>
                </a:solidFill>
                <a:cs typeface="+mn-ea"/>
                <a:sym typeface="+mn-lt"/>
              </a:rPr>
              <a:t>  2.</a:t>
            </a:r>
            <a:r>
              <a:rPr lang="zh-CN" altLang="en-US" sz="1400" dirty="0">
                <a:solidFill>
                  <a:srgbClr val="262626"/>
                </a:solidFill>
                <a:highlight>
                  <a:srgbClr val="FFFF00"/>
                </a:highlight>
                <a:cs typeface="+mn-ea"/>
                <a:sym typeface="+mn-lt"/>
              </a:rPr>
              <a:t>陶瓷</a:t>
            </a:r>
            <a:r>
              <a:rPr lang="zh-CN" altLang="en-US" sz="1400" dirty="0">
                <a:solidFill>
                  <a:srgbClr val="262626"/>
                </a:solidFill>
                <a:cs typeface="+mn-ea"/>
                <a:sym typeface="+mn-lt"/>
              </a:rPr>
              <a:t>生产规模比前代大增，窑地主要分布在东田、仑苍、官桥等地，其中东田最多，共发现</a:t>
            </a:r>
            <a:r>
              <a:rPr lang="en-US" altLang="zh-CN" sz="1400" dirty="0">
                <a:solidFill>
                  <a:srgbClr val="262626"/>
                </a:solidFill>
                <a:cs typeface="+mn-ea"/>
                <a:sym typeface="+mn-lt"/>
              </a:rPr>
              <a:t>28</a:t>
            </a:r>
            <a:r>
              <a:rPr lang="zh-CN" altLang="en-US" sz="1400" dirty="0">
                <a:solidFill>
                  <a:srgbClr val="262626"/>
                </a:solidFill>
                <a:cs typeface="+mn-ea"/>
                <a:sym typeface="+mn-lt"/>
              </a:rPr>
              <a:t>处窑址。</a:t>
            </a:r>
            <a:r>
              <a:rPr lang="zh-CN" altLang="en-US" sz="1400" dirty="0">
                <a:solidFill>
                  <a:srgbClr val="FF0000"/>
                </a:solidFill>
                <a:cs typeface="+mn-ea"/>
                <a:sym typeface="+mn-lt"/>
              </a:rPr>
              <a:t>结合闽南红砖文化等典型</a:t>
            </a:r>
            <a:r>
              <a:rPr lang="zh-CN" altLang="en-US" sz="1400" dirty="0">
                <a:solidFill>
                  <a:srgbClr val="FF0000"/>
                </a:solidFill>
                <a:highlight>
                  <a:srgbClr val="FFFF00"/>
                </a:highlight>
                <a:cs typeface="+mn-ea"/>
                <a:sym typeface="+mn-lt"/>
              </a:rPr>
              <a:t>闽南建筑文化</a:t>
            </a:r>
            <a:endParaRPr lang="en-US" altLang="zh-CN" sz="1400" dirty="0">
              <a:solidFill>
                <a:srgbClr val="FF0000"/>
              </a:solidFill>
              <a:highlight>
                <a:srgbClr val="FFFF00"/>
              </a:highlight>
              <a:cs typeface="+mn-ea"/>
              <a:sym typeface="+mn-lt"/>
            </a:endParaRPr>
          </a:p>
          <a:p>
            <a:pPr>
              <a:lnSpc>
                <a:spcPct val="110000"/>
              </a:lnSpc>
              <a:spcBef>
                <a:spcPct val="0"/>
              </a:spcBef>
              <a:buNone/>
            </a:pPr>
            <a:r>
              <a:rPr lang="en-US" altLang="zh-CN" sz="1400" dirty="0">
                <a:solidFill>
                  <a:srgbClr val="262626"/>
                </a:solidFill>
                <a:cs typeface="+mn-ea"/>
                <a:sym typeface="+mn-lt"/>
              </a:rPr>
              <a:t>3.</a:t>
            </a:r>
            <a:r>
              <a:rPr lang="zh-CN" altLang="en-US" sz="1400" dirty="0">
                <a:solidFill>
                  <a:srgbClr val="262626"/>
                </a:solidFill>
                <a:cs typeface="+mn-ea"/>
                <a:sym typeface="+mn-lt"/>
              </a:rPr>
              <a:t>南安九日山完整保存着宋元明清至今的</a:t>
            </a:r>
            <a:r>
              <a:rPr lang="en-US" altLang="zh-CN" sz="1400" dirty="0">
                <a:solidFill>
                  <a:srgbClr val="262626"/>
                </a:solidFill>
                <a:cs typeface="+mn-ea"/>
                <a:sym typeface="+mn-lt"/>
              </a:rPr>
              <a:t>78</a:t>
            </a:r>
            <a:r>
              <a:rPr lang="zh-CN" altLang="en-US" sz="1400" dirty="0">
                <a:solidFill>
                  <a:srgbClr val="262626"/>
                </a:solidFill>
                <a:cs typeface="+mn-ea"/>
                <a:sym typeface="+mn-lt"/>
              </a:rPr>
              <a:t>方</a:t>
            </a:r>
            <a:r>
              <a:rPr lang="zh-CN" altLang="en-US" sz="1400" dirty="0">
                <a:solidFill>
                  <a:srgbClr val="262626"/>
                </a:solidFill>
                <a:highlight>
                  <a:srgbClr val="FFFF00"/>
                </a:highlight>
                <a:cs typeface="+mn-ea"/>
                <a:sym typeface="+mn-lt"/>
              </a:rPr>
              <a:t>摩崖石刻</a:t>
            </a:r>
            <a:r>
              <a:rPr lang="zh-CN" altLang="en-US" sz="1400" dirty="0">
                <a:solidFill>
                  <a:srgbClr val="262626"/>
                </a:solidFill>
                <a:cs typeface="+mn-ea"/>
                <a:sym typeface="+mn-lt"/>
              </a:rPr>
              <a:t>，其中</a:t>
            </a:r>
            <a:r>
              <a:rPr lang="en-US" altLang="zh-CN" sz="1400" dirty="0">
                <a:solidFill>
                  <a:srgbClr val="262626"/>
                </a:solidFill>
                <a:cs typeface="+mn-ea"/>
                <a:sym typeface="+mn-lt"/>
              </a:rPr>
              <a:t>10</a:t>
            </a:r>
            <a:r>
              <a:rPr lang="zh-CN" altLang="en-US" sz="1400" dirty="0">
                <a:solidFill>
                  <a:srgbClr val="262626"/>
                </a:solidFill>
                <a:cs typeface="+mn-ea"/>
                <a:sym typeface="+mn-lt"/>
              </a:rPr>
              <a:t>方海交祈风石刻记载了宋代为海外贸易商舶举行祈风仪式的内容，是我国海外交通史的重要物证，反映了南安在海上丝绸之路贸易中的重要地位。</a:t>
            </a:r>
            <a:endParaRPr lang="en-US" altLang="zh-CN" sz="1400" dirty="0">
              <a:solidFill>
                <a:srgbClr val="262626"/>
              </a:solidFill>
              <a:cs typeface="+mn-ea"/>
              <a:sym typeface="+mn-lt"/>
            </a:endParaRPr>
          </a:p>
          <a:p>
            <a:pPr>
              <a:lnSpc>
                <a:spcPct val="110000"/>
              </a:lnSpc>
              <a:spcBef>
                <a:spcPct val="0"/>
              </a:spcBef>
              <a:buNone/>
            </a:pPr>
            <a:r>
              <a:rPr lang="en-US" altLang="zh-CN" sz="1400" dirty="0">
                <a:solidFill>
                  <a:srgbClr val="262626"/>
                </a:solidFill>
                <a:cs typeface="+mn-ea"/>
                <a:sym typeface="+mn-lt"/>
              </a:rPr>
              <a:t>4.</a:t>
            </a:r>
            <a:r>
              <a:rPr lang="zh-CN" altLang="en-US" sz="1400" dirty="0">
                <a:solidFill>
                  <a:srgbClr val="262626"/>
                </a:solidFill>
                <a:cs typeface="+mn-ea"/>
                <a:sym typeface="+mn-lt"/>
              </a:rPr>
              <a:t>宋元祐二年（</a:t>
            </a:r>
            <a:r>
              <a:rPr lang="en-US" altLang="zh-CN" sz="1400" dirty="0">
                <a:solidFill>
                  <a:srgbClr val="262626"/>
                </a:solidFill>
                <a:cs typeface="+mn-ea"/>
                <a:sym typeface="+mn-lt"/>
              </a:rPr>
              <a:t>1087</a:t>
            </a:r>
            <a:r>
              <a:rPr lang="zh-CN" altLang="en-US" sz="1400" dirty="0">
                <a:solidFill>
                  <a:srgbClr val="262626"/>
                </a:solidFill>
                <a:cs typeface="+mn-ea"/>
                <a:sym typeface="+mn-lt"/>
              </a:rPr>
              <a:t>年）泉州设立了市舶司机构，设立石井镇，元代设巡检司这些举措都促进了南安地区海外贸易的发展，使其成为海上丝绸之路的重要起点之一。</a:t>
            </a:r>
            <a:endParaRPr lang="en-US" altLang="zh-CN" sz="1400" dirty="0">
              <a:solidFill>
                <a:srgbClr val="262626"/>
              </a:solidFill>
              <a:cs typeface="+mn-ea"/>
              <a:sym typeface="+mn-lt"/>
            </a:endParaRPr>
          </a:p>
        </p:txBody>
      </p:sp>
    </p:spTree>
    <p:extLst>
      <p:ext uri="{BB962C8B-B14F-4D97-AF65-F5344CB8AC3E}">
        <p14:creationId xmlns:p14="http://schemas.microsoft.com/office/powerpoint/2010/main" val="4023308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121859" y="4013352"/>
            <a:ext cx="10164852" cy="830997"/>
          </a:xfrm>
          <a:prstGeom prst="rect">
            <a:avLst/>
          </a:prstGeom>
          <a:noFill/>
        </p:spPr>
        <p:txBody>
          <a:bodyPr wrap="square" rtlCol="0">
            <a:spAutoFit/>
          </a:bodyPr>
          <a:lstStyle/>
          <a:p>
            <a:pPr algn="ctr"/>
            <a:r>
              <a:rPr lang="zh-CN" altLang="en-US" sz="4800" b="1" dirty="0">
                <a:solidFill>
                  <a:srgbClr val="1F2B37"/>
                </a:solidFill>
                <a:cs typeface="+mn-ea"/>
                <a:sym typeface="+mn-lt"/>
              </a:rPr>
              <a:t>绿意商埠：海丝起点零碳集市再造</a:t>
            </a:r>
          </a:p>
        </p:txBody>
      </p:sp>
      <p:sp>
        <p:nvSpPr>
          <p:cNvPr id="17" name="矩形 27"/>
          <p:cNvSpPr>
            <a:spLocks noChangeArrowheads="1"/>
          </p:cNvSpPr>
          <p:nvPr/>
        </p:nvSpPr>
        <p:spPr bwMode="auto">
          <a:xfrm>
            <a:off x="1447063" y="5354412"/>
            <a:ext cx="9297874" cy="614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10000"/>
              </a:lnSpc>
              <a:spcBef>
                <a:spcPct val="0"/>
              </a:spcBef>
              <a:buNone/>
            </a:pPr>
            <a:r>
              <a:rPr lang="zh-CN" altLang="en-US" sz="1600" dirty="0">
                <a:solidFill>
                  <a:srgbClr val="1F2B37"/>
                </a:solidFill>
                <a:latin typeface="+mn-lt"/>
                <a:ea typeface="+mn-ea"/>
                <a:cs typeface="+mn-ea"/>
                <a:sym typeface="+mn-lt"/>
              </a:rPr>
              <a:t>一方面体现“集市”的建筑类型，另一方面通过被动式的节能设计（如重点对于风能的利用、</a:t>
            </a:r>
            <a:r>
              <a:rPr lang="en-US" altLang="zh-CN" sz="1600" dirty="0">
                <a:solidFill>
                  <a:srgbClr val="1F2B37"/>
                </a:solidFill>
                <a:latin typeface="+mn-lt"/>
                <a:ea typeface="+mn-ea"/>
                <a:cs typeface="+mn-ea"/>
                <a:sym typeface="+mn-lt"/>
              </a:rPr>
              <a:t>BIPV</a:t>
            </a:r>
            <a:r>
              <a:rPr lang="zh-CN" altLang="en-US" sz="1600" dirty="0">
                <a:solidFill>
                  <a:srgbClr val="1F2B37"/>
                </a:solidFill>
                <a:latin typeface="+mn-lt"/>
                <a:ea typeface="+mn-ea"/>
                <a:cs typeface="+mn-ea"/>
                <a:sym typeface="+mn-lt"/>
              </a:rPr>
              <a:t>等）尽可能实现零碳集市，对当地的无规划地块进行集市再造。同时进一步与传统文化和历史进行融合）</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出自【趣你的PPT】(微信:qunideppt)：最优质的PPT资源库"/>
          <p:cNvSpPr/>
          <p:nvPr/>
        </p:nvSpPr>
        <p:spPr>
          <a:xfrm rot="5400000" flipH="1">
            <a:off x="7964715" y="-373561"/>
            <a:ext cx="2133600" cy="5058229"/>
          </a:xfrm>
          <a:prstGeom prst="uturnArrow">
            <a:avLst>
              <a:gd name="adj1" fmla="val 14474"/>
              <a:gd name="adj2" fmla="val 18135"/>
              <a:gd name="adj3" fmla="val 28662"/>
              <a:gd name="adj4" fmla="val 43750"/>
              <a:gd name="adj5" fmla="val 60191"/>
            </a:avLst>
          </a:prstGeom>
          <a:solidFill>
            <a:srgbClr val="1F2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dirty="0">
              <a:ln>
                <a:noFill/>
              </a:ln>
              <a:solidFill>
                <a:prstClr val="black"/>
              </a:solidFill>
              <a:effectLst/>
              <a:uLnTx/>
              <a:uFillTx/>
              <a:cs typeface="+mn-ea"/>
              <a:sym typeface="+mn-lt"/>
            </a:endParaRPr>
          </a:p>
        </p:txBody>
      </p:sp>
      <p:sp>
        <p:nvSpPr>
          <p:cNvPr id="10" name="出自【趣你的PPT】(微信:qunideppt)：最优质的PPT资源库"/>
          <p:cNvSpPr/>
          <p:nvPr/>
        </p:nvSpPr>
        <p:spPr>
          <a:xfrm rot="5400000" flipH="1">
            <a:off x="991514" y="97242"/>
            <a:ext cx="2133600" cy="4116625"/>
          </a:xfrm>
          <a:prstGeom prst="uturnArrow">
            <a:avLst>
              <a:gd name="adj1" fmla="val 14474"/>
              <a:gd name="adj2" fmla="val 18135"/>
              <a:gd name="adj3" fmla="val 28662"/>
              <a:gd name="adj4" fmla="val 43750"/>
              <a:gd name="adj5" fmla="val 52138"/>
            </a:avLst>
          </a:prstGeom>
          <a:solidFill>
            <a:srgbClr val="1F2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cs typeface="+mn-ea"/>
              <a:sym typeface="+mn-lt"/>
            </a:endParaRPr>
          </a:p>
        </p:txBody>
      </p:sp>
      <p:grpSp>
        <p:nvGrpSpPr>
          <p:cNvPr id="21" name="Group 20出自【趣你的PPT】(微信:qunideppt)：最优质的PPT资源库"/>
          <p:cNvGrpSpPr/>
          <p:nvPr/>
        </p:nvGrpSpPr>
        <p:grpSpPr>
          <a:xfrm>
            <a:off x="10374106" y="1950070"/>
            <a:ext cx="644679" cy="640235"/>
            <a:chOff x="9569450" y="5030788"/>
            <a:chExt cx="460376" cy="457200"/>
          </a:xfrm>
          <a:solidFill>
            <a:schemeClr val="accent1"/>
          </a:solidFill>
        </p:grpSpPr>
        <p:sp>
          <p:nvSpPr>
            <p:cNvPr id="22" name="出自【趣你的PPT】(微信:qunideppt)：最优质的PPT资源库"/>
            <p:cNvSpPr/>
            <p:nvPr/>
          </p:nvSpPr>
          <p:spPr bwMode="auto">
            <a:xfrm>
              <a:off x="9955213" y="5245101"/>
              <a:ext cx="69850" cy="63500"/>
            </a:xfrm>
            <a:custGeom>
              <a:avLst/>
              <a:gdLst>
                <a:gd name="T0" fmla="*/ 16 w 19"/>
                <a:gd name="T1" fmla="*/ 0 h 17"/>
                <a:gd name="T2" fmla="*/ 4 w 19"/>
                <a:gd name="T3" fmla="*/ 0 h 17"/>
                <a:gd name="T4" fmla="*/ 2 w 19"/>
                <a:gd name="T5" fmla="*/ 0 h 17"/>
                <a:gd name="T6" fmla="*/ 1 w 19"/>
                <a:gd name="T7" fmla="*/ 2 h 17"/>
                <a:gd name="T8" fmla="*/ 0 w 19"/>
                <a:gd name="T9" fmla="*/ 10 h 17"/>
                <a:gd name="T10" fmla="*/ 2 w 19"/>
                <a:gd name="T11" fmla="*/ 14 h 17"/>
                <a:gd name="T12" fmla="*/ 15 w 19"/>
                <a:gd name="T13" fmla="*/ 17 h 17"/>
                <a:gd name="T14" fmla="*/ 16 w 19"/>
                <a:gd name="T15" fmla="*/ 17 h 17"/>
                <a:gd name="T16" fmla="*/ 17 w 19"/>
                <a:gd name="T17" fmla="*/ 16 h 17"/>
                <a:gd name="T18" fmla="*/ 18 w 19"/>
                <a:gd name="T19" fmla="*/ 15 h 17"/>
                <a:gd name="T20" fmla="*/ 19 w 19"/>
                <a:gd name="T21" fmla="*/ 2 h 17"/>
                <a:gd name="T22" fmla="*/ 16 w 19"/>
                <a:gd name="T2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17">
                  <a:moveTo>
                    <a:pt x="16" y="0"/>
                  </a:moveTo>
                  <a:cubicBezTo>
                    <a:pt x="4" y="0"/>
                    <a:pt x="4" y="0"/>
                    <a:pt x="4" y="0"/>
                  </a:cubicBezTo>
                  <a:cubicBezTo>
                    <a:pt x="3" y="0"/>
                    <a:pt x="2" y="0"/>
                    <a:pt x="2" y="0"/>
                  </a:cubicBezTo>
                  <a:cubicBezTo>
                    <a:pt x="1" y="1"/>
                    <a:pt x="1" y="2"/>
                    <a:pt x="1" y="2"/>
                  </a:cubicBezTo>
                  <a:cubicBezTo>
                    <a:pt x="1" y="5"/>
                    <a:pt x="1" y="8"/>
                    <a:pt x="0" y="10"/>
                  </a:cubicBezTo>
                  <a:cubicBezTo>
                    <a:pt x="0" y="12"/>
                    <a:pt x="1" y="13"/>
                    <a:pt x="2" y="14"/>
                  </a:cubicBezTo>
                  <a:cubicBezTo>
                    <a:pt x="15" y="17"/>
                    <a:pt x="15" y="17"/>
                    <a:pt x="15" y="17"/>
                  </a:cubicBezTo>
                  <a:cubicBezTo>
                    <a:pt x="15" y="17"/>
                    <a:pt x="15" y="17"/>
                    <a:pt x="16" y="17"/>
                  </a:cubicBezTo>
                  <a:cubicBezTo>
                    <a:pt x="16" y="17"/>
                    <a:pt x="17" y="17"/>
                    <a:pt x="17" y="16"/>
                  </a:cubicBezTo>
                  <a:cubicBezTo>
                    <a:pt x="18" y="16"/>
                    <a:pt x="18" y="15"/>
                    <a:pt x="18" y="15"/>
                  </a:cubicBezTo>
                  <a:cubicBezTo>
                    <a:pt x="19" y="11"/>
                    <a:pt x="19" y="6"/>
                    <a:pt x="19" y="2"/>
                  </a:cubicBezTo>
                  <a:cubicBezTo>
                    <a:pt x="19" y="1"/>
                    <a:pt x="18" y="0"/>
                    <a:pt x="16" y="0"/>
                  </a:cubicBezTo>
                  <a:close/>
                </a:path>
              </a:pathLst>
            </a:custGeom>
            <a:solidFill>
              <a:srgbClr val="1F2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cs typeface="+mn-ea"/>
                <a:sym typeface="+mn-lt"/>
              </a:endParaRPr>
            </a:p>
          </p:txBody>
        </p:sp>
        <p:sp>
          <p:nvSpPr>
            <p:cNvPr id="23" name="出自【趣你的PPT】(微信:qunideppt)：最优质的PPT资源库"/>
            <p:cNvSpPr/>
            <p:nvPr/>
          </p:nvSpPr>
          <p:spPr bwMode="auto">
            <a:xfrm>
              <a:off x="9931400" y="5303838"/>
              <a:ext cx="82550" cy="79375"/>
            </a:xfrm>
            <a:custGeom>
              <a:avLst/>
              <a:gdLst>
                <a:gd name="T0" fmla="*/ 20 w 22"/>
                <a:gd name="T1" fmla="*/ 4 h 21"/>
                <a:gd name="T2" fmla="*/ 8 w 22"/>
                <a:gd name="T3" fmla="*/ 1 h 21"/>
                <a:gd name="T4" fmla="*/ 7 w 22"/>
                <a:gd name="T5" fmla="*/ 0 h 21"/>
                <a:gd name="T6" fmla="*/ 4 w 22"/>
                <a:gd name="T7" fmla="*/ 2 h 21"/>
                <a:gd name="T8" fmla="*/ 1 w 22"/>
                <a:gd name="T9" fmla="*/ 10 h 21"/>
                <a:gd name="T10" fmla="*/ 2 w 22"/>
                <a:gd name="T11" fmla="*/ 13 h 21"/>
                <a:gd name="T12" fmla="*/ 12 w 22"/>
                <a:gd name="T13" fmla="*/ 21 h 21"/>
                <a:gd name="T14" fmla="*/ 14 w 22"/>
                <a:gd name="T15" fmla="*/ 21 h 21"/>
                <a:gd name="T16" fmla="*/ 14 w 22"/>
                <a:gd name="T17" fmla="*/ 21 h 21"/>
                <a:gd name="T18" fmla="*/ 16 w 22"/>
                <a:gd name="T19" fmla="*/ 20 h 21"/>
                <a:gd name="T20" fmla="*/ 22 w 22"/>
                <a:gd name="T21" fmla="*/ 7 h 21"/>
                <a:gd name="T22" fmla="*/ 22 w 22"/>
                <a:gd name="T23" fmla="*/ 5 h 21"/>
                <a:gd name="T24" fmla="*/ 20 w 22"/>
                <a:gd name="T25"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21">
                  <a:moveTo>
                    <a:pt x="20" y="4"/>
                  </a:moveTo>
                  <a:cubicBezTo>
                    <a:pt x="8" y="1"/>
                    <a:pt x="8" y="1"/>
                    <a:pt x="8" y="1"/>
                  </a:cubicBezTo>
                  <a:cubicBezTo>
                    <a:pt x="7" y="0"/>
                    <a:pt x="7" y="0"/>
                    <a:pt x="7" y="0"/>
                  </a:cubicBezTo>
                  <a:cubicBezTo>
                    <a:pt x="6" y="0"/>
                    <a:pt x="5" y="1"/>
                    <a:pt x="4" y="2"/>
                  </a:cubicBezTo>
                  <a:cubicBezTo>
                    <a:pt x="3" y="5"/>
                    <a:pt x="2" y="7"/>
                    <a:pt x="1" y="10"/>
                  </a:cubicBezTo>
                  <a:cubicBezTo>
                    <a:pt x="0" y="11"/>
                    <a:pt x="0" y="13"/>
                    <a:pt x="2" y="13"/>
                  </a:cubicBezTo>
                  <a:cubicBezTo>
                    <a:pt x="12" y="21"/>
                    <a:pt x="12" y="21"/>
                    <a:pt x="12" y="21"/>
                  </a:cubicBezTo>
                  <a:cubicBezTo>
                    <a:pt x="12" y="21"/>
                    <a:pt x="13" y="21"/>
                    <a:pt x="14" y="21"/>
                  </a:cubicBezTo>
                  <a:cubicBezTo>
                    <a:pt x="14" y="21"/>
                    <a:pt x="14" y="21"/>
                    <a:pt x="14" y="21"/>
                  </a:cubicBezTo>
                  <a:cubicBezTo>
                    <a:pt x="15" y="21"/>
                    <a:pt x="16" y="21"/>
                    <a:pt x="16" y="20"/>
                  </a:cubicBezTo>
                  <a:cubicBezTo>
                    <a:pt x="18" y="16"/>
                    <a:pt x="20" y="12"/>
                    <a:pt x="22" y="7"/>
                  </a:cubicBezTo>
                  <a:cubicBezTo>
                    <a:pt x="22" y="7"/>
                    <a:pt x="22" y="6"/>
                    <a:pt x="22" y="5"/>
                  </a:cubicBezTo>
                  <a:cubicBezTo>
                    <a:pt x="21" y="4"/>
                    <a:pt x="21" y="4"/>
                    <a:pt x="20" y="4"/>
                  </a:cubicBezTo>
                  <a:close/>
                </a:path>
              </a:pathLst>
            </a:custGeom>
            <a:solidFill>
              <a:srgbClr val="1F2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cs typeface="+mn-ea"/>
                <a:sym typeface="+mn-lt"/>
              </a:endParaRPr>
            </a:p>
          </p:txBody>
        </p:sp>
        <p:sp>
          <p:nvSpPr>
            <p:cNvPr id="24" name="出自【趣你的PPT】(微信:qunideppt)：最优质的PPT资源库"/>
            <p:cNvSpPr/>
            <p:nvPr/>
          </p:nvSpPr>
          <p:spPr bwMode="auto">
            <a:xfrm>
              <a:off x="9890125" y="5360988"/>
              <a:ext cx="82550" cy="85725"/>
            </a:xfrm>
            <a:custGeom>
              <a:avLst/>
              <a:gdLst>
                <a:gd name="T0" fmla="*/ 21 w 22"/>
                <a:gd name="T1" fmla="*/ 8 h 23"/>
                <a:gd name="T2" fmla="*/ 11 w 22"/>
                <a:gd name="T3" fmla="*/ 1 h 23"/>
                <a:gd name="T4" fmla="*/ 9 w 22"/>
                <a:gd name="T5" fmla="*/ 0 h 23"/>
                <a:gd name="T6" fmla="*/ 7 w 22"/>
                <a:gd name="T7" fmla="*/ 1 h 23"/>
                <a:gd name="T8" fmla="*/ 1 w 22"/>
                <a:gd name="T9" fmla="*/ 7 h 23"/>
                <a:gd name="T10" fmla="*/ 0 w 22"/>
                <a:gd name="T11" fmla="*/ 10 h 23"/>
                <a:gd name="T12" fmla="*/ 7 w 22"/>
                <a:gd name="T13" fmla="*/ 21 h 23"/>
                <a:gd name="T14" fmla="*/ 9 w 22"/>
                <a:gd name="T15" fmla="*/ 23 h 23"/>
                <a:gd name="T16" fmla="*/ 9 w 22"/>
                <a:gd name="T17" fmla="*/ 23 h 23"/>
                <a:gd name="T18" fmla="*/ 11 w 22"/>
                <a:gd name="T19" fmla="*/ 22 h 23"/>
                <a:gd name="T20" fmla="*/ 22 w 22"/>
                <a:gd name="T21" fmla="*/ 12 h 23"/>
                <a:gd name="T22" fmla="*/ 22 w 22"/>
                <a:gd name="T23" fmla="*/ 10 h 23"/>
                <a:gd name="T24" fmla="*/ 21 w 22"/>
                <a:gd name="T25"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23">
                  <a:moveTo>
                    <a:pt x="21" y="8"/>
                  </a:moveTo>
                  <a:cubicBezTo>
                    <a:pt x="11" y="1"/>
                    <a:pt x="11" y="1"/>
                    <a:pt x="11" y="1"/>
                  </a:cubicBezTo>
                  <a:cubicBezTo>
                    <a:pt x="10" y="0"/>
                    <a:pt x="10" y="0"/>
                    <a:pt x="9" y="0"/>
                  </a:cubicBezTo>
                  <a:cubicBezTo>
                    <a:pt x="8" y="0"/>
                    <a:pt x="8" y="1"/>
                    <a:pt x="7" y="1"/>
                  </a:cubicBezTo>
                  <a:cubicBezTo>
                    <a:pt x="5" y="3"/>
                    <a:pt x="3" y="5"/>
                    <a:pt x="1" y="7"/>
                  </a:cubicBezTo>
                  <a:cubicBezTo>
                    <a:pt x="0" y="8"/>
                    <a:pt x="0" y="9"/>
                    <a:pt x="0" y="10"/>
                  </a:cubicBezTo>
                  <a:cubicBezTo>
                    <a:pt x="7" y="21"/>
                    <a:pt x="7" y="21"/>
                    <a:pt x="7" y="21"/>
                  </a:cubicBezTo>
                  <a:cubicBezTo>
                    <a:pt x="7" y="22"/>
                    <a:pt x="8" y="23"/>
                    <a:pt x="9" y="23"/>
                  </a:cubicBezTo>
                  <a:cubicBezTo>
                    <a:pt x="9" y="23"/>
                    <a:pt x="9" y="23"/>
                    <a:pt x="9" y="23"/>
                  </a:cubicBezTo>
                  <a:cubicBezTo>
                    <a:pt x="10" y="23"/>
                    <a:pt x="10" y="23"/>
                    <a:pt x="11" y="22"/>
                  </a:cubicBezTo>
                  <a:cubicBezTo>
                    <a:pt x="15" y="19"/>
                    <a:pt x="18" y="16"/>
                    <a:pt x="22" y="12"/>
                  </a:cubicBezTo>
                  <a:cubicBezTo>
                    <a:pt x="22" y="12"/>
                    <a:pt x="22" y="11"/>
                    <a:pt x="22" y="10"/>
                  </a:cubicBezTo>
                  <a:cubicBezTo>
                    <a:pt x="22" y="9"/>
                    <a:pt x="22" y="9"/>
                    <a:pt x="21" y="8"/>
                  </a:cubicBezTo>
                  <a:close/>
                </a:path>
              </a:pathLst>
            </a:custGeom>
            <a:solidFill>
              <a:srgbClr val="1F2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cs typeface="+mn-ea"/>
                <a:sym typeface="+mn-lt"/>
              </a:endParaRPr>
            </a:p>
          </p:txBody>
        </p:sp>
        <p:sp>
          <p:nvSpPr>
            <p:cNvPr id="25" name="出自【趣你的PPT】(微信:qunideppt)：最优质的PPT资源库"/>
            <p:cNvSpPr/>
            <p:nvPr/>
          </p:nvSpPr>
          <p:spPr bwMode="auto">
            <a:xfrm>
              <a:off x="9569450" y="5030788"/>
              <a:ext cx="460376" cy="457200"/>
            </a:xfrm>
            <a:custGeom>
              <a:avLst/>
              <a:gdLst>
                <a:gd name="T0" fmla="*/ 84 w 123"/>
                <a:gd name="T1" fmla="*/ 100 h 122"/>
                <a:gd name="T2" fmla="*/ 81 w 123"/>
                <a:gd name="T3" fmla="*/ 99 h 122"/>
                <a:gd name="T4" fmla="*/ 80 w 123"/>
                <a:gd name="T5" fmla="*/ 99 h 122"/>
                <a:gd name="T6" fmla="*/ 61 w 123"/>
                <a:gd name="T7" fmla="*/ 103 h 122"/>
                <a:gd name="T8" fmla="*/ 18 w 123"/>
                <a:gd name="T9" fmla="*/ 61 h 122"/>
                <a:gd name="T10" fmla="*/ 61 w 123"/>
                <a:gd name="T11" fmla="*/ 18 h 122"/>
                <a:gd name="T12" fmla="*/ 90 w 123"/>
                <a:gd name="T13" fmla="*/ 28 h 122"/>
                <a:gd name="T14" fmla="*/ 82 w 123"/>
                <a:gd name="T15" fmla="*/ 36 h 122"/>
                <a:gd name="T16" fmla="*/ 81 w 123"/>
                <a:gd name="T17" fmla="*/ 39 h 122"/>
                <a:gd name="T18" fmla="*/ 83 w 123"/>
                <a:gd name="T19" fmla="*/ 41 h 122"/>
                <a:gd name="T20" fmla="*/ 119 w 123"/>
                <a:gd name="T21" fmla="*/ 47 h 122"/>
                <a:gd name="T22" fmla="*/ 120 w 123"/>
                <a:gd name="T23" fmla="*/ 47 h 122"/>
                <a:gd name="T24" fmla="*/ 122 w 123"/>
                <a:gd name="T25" fmla="*/ 47 h 122"/>
                <a:gd name="T26" fmla="*/ 122 w 123"/>
                <a:gd name="T27" fmla="*/ 44 h 122"/>
                <a:gd name="T28" fmla="*/ 116 w 123"/>
                <a:gd name="T29" fmla="*/ 8 h 122"/>
                <a:gd name="T30" fmla="*/ 114 w 123"/>
                <a:gd name="T31" fmla="*/ 6 h 122"/>
                <a:gd name="T32" fmla="*/ 113 w 123"/>
                <a:gd name="T33" fmla="*/ 6 h 122"/>
                <a:gd name="T34" fmla="*/ 111 w 123"/>
                <a:gd name="T35" fmla="*/ 7 h 122"/>
                <a:gd name="T36" fmla="*/ 103 w 123"/>
                <a:gd name="T37" fmla="*/ 15 h 122"/>
                <a:gd name="T38" fmla="*/ 61 w 123"/>
                <a:gd name="T39" fmla="*/ 0 h 122"/>
                <a:gd name="T40" fmla="*/ 0 w 123"/>
                <a:gd name="T41" fmla="*/ 61 h 122"/>
                <a:gd name="T42" fmla="*/ 61 w 123"/>
                <a:gd name="T43" fmla="*/ 122 h 122"/>
                <a:gd name="T44" fmla="*/ 89 w 123"/>
                <a:gd name="T45" fmla="*/ 115 h 122"/>
                <a:gd name="T46" fmla="*/ 90 w 123"/>
                <a:gd name="T47" fmla="*/ 113 h 122"/>
                <a:gd name="T48" fmla="*/ 90 w 123"/>
                <a:gd name="T49" fmla="*/ 111 h 122"/>
                <a:gd name="T50" fmla="*/ 84 w 123"/>
                <a:gd name="T51" fmla="*/ 10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3" h="122">
                  <a:moveTo>
                    <a:pt x="84" y="100"/>
                  </a:moveTo>
                  <a:cubicBezTo>
                    <a:pt x="83" y="99"/>
                    <a:pt x="82" y="99"/>
                    <a:pt x="81" y="99"/>
                  </a:cubicBezTo>
                  <a:cubicBezTo>
                    <a:pt x="81" y="99"/>
                    <a:pt x="81" y="99"/>
                    <a:pt x="80" y="99"/>
                  </a:cubicBezTo>
                  <a:cubicBezTo>
                    <a:pt x="74" y="102"/>
                    <a:pt x="68" y="103"/>
                    <a:pt x="61" y="103"/>
                  </a:cubicBezTo>
                  <a:cubicBezTo>
                    <a:pt x="37" y="103"/>
                    <a:pt x="18" y="84"/>
                    <a:pt x="18" y="61"/>
                  </a:cubicBezTo>
                  <a:cubicBezTo>
                    <a:pt x="18" y="37"/>
                    <a:pt x="37" y="18"/>
                    <a:pt x="61" y="18"/>
                  </a:cubicBezTo>
                  <a:cubicBezTo>
                    <a:pt x="72" y="18"/>
                    <a:pt x="82" y="22"/>
                    <a:pt x="90" y="28"/>
                  </a:cubicBezTo>
                  <a:cubicBezTo>
                    <a:pt x="82" y="36"/>
                    <a:pt x="82" y="36"/>
                    <a:pt x="82" y="36"/>
                  </a:cubicBezTo>
                  <a:cubicBezTo>
                    <a:pt x="81" y="37"/>
                    <a:pt x="81" y="38"/>
                    <a:pt x="81" y="39"/>
                  </a:cubicBezTo>
                  <a:cubicBezTo>
                    <a:pt x="82" y="40"/>
                    <a:pt x="82" y="41"/>
                    <a:pt x="83" y="41"/>
                  </a:cubicBezTo>
                  <a:cubicBezTo>
                    <a:pt x="119" y="47"/>
                    <a:pt x="119" y="47"/>
                    <a:pt x="119" y="47"/>
                  </a:cubicBezTo>
                  <a:cubicBezTo>
                    <a:pt x="119" y="47"/>
                    <a:pt x="120" y="47"/>
                    <a:pt x="120" y="47"/>
                  </a:cubicBezTo>
                  <a:cubicBezTo>
                    <a:pt x="120" y="47"/>
                    <a:pt x="121" y="47"/>
                    <a:pt x="122" y="47"/>
                  </a:cubicBezTo>
                  <a:cubicBezTo>
                    <a:pt x="122" y="46"/>
                    <a:pt x="123" y="45"/>
                    <a:pt x="122" y="44"/>
                  </a:cubicBezTo>
                  <a:cubicBezTo>
                    <a:pt x="116" y="8"/>
                    <a:pt x="116" y="8"/>
                    <a:pt x="116" y="8"/>
                  </a:cubicBezTo>
                  <a:cubicBezTo>
                    <a:pt x="116" y="7"/>
                    <a:pt x="115" y="7"/>
                    <a:pt x="114" y="6"/>
                  </a:cubicBezTo>
                  <a:cubicBezTo>
                    <a:pt x="114" y="6"/>
                    <a:pt x="113" y="6"/>
                    <a:pt x="113" y="6"/>
                  </a:cubicBezTo>
                  <a:cubicBezTo>
                    <a:pt x="112" y="6"/>
                    <a:pt x="112" y="6"/>
                    <a:pt x="111" y="7"/>
                  </a:cubicBezTo>
                  <a:cubicBezTo>
                    <a:pt x="103" y="15"/>
                    <a:pt x="103" y="15"/>
                    <a:pt x="103" y="15"/>
                  </a:cubicBezTo>
                  <a:cubicBezTo>
                    <a:pt x="92" y="5"/>
                    <a:pt x="77" y="0"/>
                    <a:pt x="61" y="0"/>
                  </a:cubicBezTo>
                  <a:cubicBezTo>
                    <a:pt x="27" y="0"/>
                    <a:pt x="0" y="27"/>
                    <a:pt x="0" y="61"/>
                  </a:cubicBezTo>
                  <a:cubicBezTo>
                    <a:pt x="0" y="94"/>
                    <a:pt x="27" y="122"/>
                    <a:pt x="61" y="122"/>
                  </a:cubicBezTo>
                  <a:cubicBezTo>
                    <a:pt x="71" y="122"/>
                    <a:pt x="81" y="119"/>
                    <a:pt x="89" y="115"/>
                  </a:cubicBezTo>
                  <a:cubicBezTo>
                    <a:pt x="90" y="115"/>
                    <a:pt x="90" y="114"/>
                    <a:pt x="90" y="113"/>
                  </a:cubicBezTo>
                  <a:cubicBezTo>
                    <a:pt x="91" y="113"/>
                    <a:pt x="91" y="112"/>
                    <a:pt x="90" y="111"/>
                  </a:cubicBezTo>
                  <a:lnTo>
                    <a:pt x="84" y="100"/>
                  </a:lnTo>
                  <a:close/>
                </a:path>
              </a:pathLst>
            </a:custGeom>
            <a:solidFill>
              <a:srgbClr val="1F2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cs typeface="+mn-ea"/>
                <a:sym typeface="+mn-lt"/>
              </a:endParaRPr>
            </a:p>
          </p:txBody>
        </p:sp>
        <p:sp>
          <p:nvSpPr>
            <p:cNvPr id="26" name="出自【趣你的PPT】(微信:qunideppt)：最优质的PPT资源库"/>
            <p:cNvSpPr/>
            <p:nvPr/>
          </p:nvSpPr>
          <p:spPr bwMode="auto">
            <a:xfrm>
              <a:off x="9702800" y="5203826"/>
              <a:ext cx="87313" cy="123825"/>
            </a:xfrm>
            <a:custGeom>
              <a:avLst/>
              <a:gdLst>
                <a:gd name="T0" fmla="*/ 23 w 23"/>
                <a:gd name="T1" fmla="*/ 33 h 33"/>
                <a:gd name="T2" fmla="*/ 0 w 23"/>
                <a:gd name="T3" fmla="*/ 33 h 33"/>
                <a:gd name="T4" fmla="*/ 0 w 23"/>
                <a:gd name="T5" fmla="*/ 28 h 33"/>
                <a:gd name="T6" fmla="*/ 5 w 23"/>
                <a:gd name="T7" fmla="*/ 23 h 33"/>
                <a:gd name="T8" fmla="*/ 10 w 23"/>
                <a:gd name="T9" fmla="*/ 19 h 33"/>
                <a:gd name="T10" fmla="*/ 13 w 23"/>
                <a:gd name="T11" fmla="*/ 14 h 33"/>
                <a:gd name="T12" fmla="*/ 14 w 23"/>
                <a:gd name="T13" fmla="*/ 11 h 33"/>
                <a:gd name="T14" fmla="*/ 13 w 23"/>
                <a:gd name="T15" fmla="*/ 7 h 33"/>
                <a:gd name="T16" fmla="*/ 9 w 23"/>
                <a:gd name="T17" fmla="*/ 6 h 33"/>
                <a:gd name="T18" fmla="*/ 5 w 23"/>
                <a:gd name="T19" fmla="*/ 7 h 33"/>
                <a:gd name="T20" fmla="*/ 2 w 23"/>
                <a:gd name="T21" fmla="*/ 9 h 33"/>
                <a:gd name="T22" fmla="*/ 1 w 23"/>
                <a:gd name="T23" fmla="*/ 9 h 33"/>
                <a:gd name="T24" fmla="*/ 1 w 23"/>
                <a:gd name="T25" fmla="*/ 2 h 33"/>
                <a:gd name="T26" fmla="*/ 5 w 23"/>
                <a:gd name="T27" fmla="*/ 0 h 33"/>
                <a:gd name="T28" fmla="*/ 11 w 23"/>
                <a:gd name="T29" fmla="*/ 0 h 33"/>
                <a:gd name="T30" fmla="*/ 19 w 23"/>
                <a:gd name="T31" fmla="*/ 2 h 33"/>
                <a:gd name="T32" fmla="*/ 22 w 23"/>
                <a:gd name="T33" fmla="*/ 10 h 33"/>
                <a:gd name="T34" fmla="*/ 20 w 23"/>
                <a:gd name="T35" fmla="*/ 15 h 33"/>
                <a:gd name="T36" fmla="*/ 16 w 23"/>
                <a:gd name="T37" fmla="*/ 21 h 33"/>
                <a:gd name="T38" fmla="*/ 13 w 23"/>
                <a:gd name="T39" fmla="*/ 25 h 33"/>
                <a:gd name="T40" fmla="*/ 10 w 23"/>
                <a:gd name="T41" fmla="*/ 27 h 33"/>
                <a:gd name="T42" fmla="*/ 23 w 23"/>
                <a:gd name="T43" fmla="*/ 27 h 33"/>
                <a:gd name="T44" fmla="*/ 23 w 23"/>
                <a:gd name="T45"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 h="33">
                  <a:moveTo>
                    <a:pt x="23" y="33"/>
                  </a:moveTo>
                  <a:cubicBezTo>
                    <a:pt x="0" y="33"/>
                    <a:pt x="0" y="33"/>
                    <a:pt x="0" y="33"/>
                  </a:cubicBezTo>
                  <a:cubicBezTo>
                    <a:pt x="0" y="28"/>
                    <a:pt x="0" y="28"/>
                    <a:pt x="0" y="28"/>
                  </a:cubicBezTo>
                  <a:cubicBezTo>
                    <a:pt x="2" y="26"/>
                    <a:pt x="4" y="25"/>
                    <a:pt x="5" y="23"/>
                  </a:cubicBezTo>
                  <a:cubicBezTo>
                    <a:pt x="7" y="21"/>
                    <a:pt x="9" y="20"/>
                    <a:pt x="10" y="19"/>
                  </a:cubicBezTo>
                  <a:cubicBezTo>
                    <a:pt x="11" y="17"/>
                    <a:pt x="12" y="16"/>
                    <a:pt x="13" y="14"/>
                  </a:cubicBezTo>
                  <a:cubicBezTo>
                    <a:pt x="14" y="13"/>
                    <a:pt x="14" y="12"/>
                    <a:pt x="14" y="11"/>
                  </a:cubicBezTo>
                  <a:cubicBezTo>
                    <a:pt x="14" y="9"/>
                    <a:pt x="14" y="8"/>
                    <a:pt x="13" y="7"/>
                  </a:cubicBezTo>
                  <a:cubicBezTo>
                    <a:pt x="12" y="6"/>
                    <a:pt x="11" y="6"/>
                    <a:pt x="9" y="6"/>
                  </a:cubicBezTo>
                  <a:cubicBezTo>
                    <a:pt x="8" y="6"/>
                    <a:pt x="7" y="6"/>
                    <a:pt x="5" y="7"/>
                  </a:cubicBezTo>
                  <a:cubicBezTo>
                    <a:pt x="4" y="7"/>
                    <a:pt x="3" y="8"/>
                    <a:pt x="2" y="9"/>
                  </a:cubicBezTo>
                  <a:cubicBezTo>
                    <a:pt x="1" y="9"/>
                    <a:pt x="1" y="9"/>
                    <a:pt x="1" y="9"/>
                  </a:cubicBezTo>
                  <a:cubicBezTo>
                    <a:pt x="1" y="2"/>
                    <a:pt x="1" y="2"/>
                    <a:pt x="1" y="2"/>
                  </a:cubicBezTo>
                  <a:cubicBezTo>
                    <a:pt x="2" y="1"/>
                    <a:pt x="3" y="1"/>
                    <a:pt x="5" y="0"/>
                  </a:cubicBezTo>
                  <a:cubicBezTo>
                    <a:pt x="7" y="0"/>
                    <a:pt x="9" y="0"/>
                    <a:pt x="11" y="0"/>
                  </a:cubicBezTo>
                  <a:cubicBezTo>
                    <a:pt x="14" y="0"/>
                    <a:pt x="17" y="0"/>
                    <a:pt x="19" y="2"/>
                  </a:cubicBezTo>
                  <a:cubicBezTo>
                    <a:pt x="21" y="4"/>
                    <a:pt x="22" y="6"/>
                    <a:pt x="22" y="10"/>
                  </a:cubicBezTo>
                  <a:cubicBezTo>
                    <a:pt x="22" y="12"/>
                    <a:pt x="21" y="14"/>
                    <a:pt x="20" y="15"/>
                  </a:cubicBezTo>
                  <a:cubicBezTo>
                    <a:pt x="19" y="17"/>
                    <a:pt x="18" y="19"/>
                    <a:pt x="16" y="21"/>
                  </a:cubicBezTo>
                  <a:cubicBezTo>
                    <a:pt x="15" y="22"/>
                    <a:pt x="14" y="24"/>
                    <a:pt x="13" y="25"/>
                  </a:cubicBezTo>
                  <a:cubicBezTo>
                    <a:pt x="11" y="26"/>
                    <a:pt x="11" y="26"/>
                    <a:pt x="10" y="27"/>
                  </a:cubicBezTo>
                  <a:cubicBezTo>
                    <a:pt x="23" y="27"/>
                    <a:pt x="23" y="27"/>
                    <a:pt x="23" y="27"/>
                  </a:cubicBezTo>
                  <a:lnTo>
                    <a:pt x="23" y="33"/>
                  </a:lnTo>
                  <a:close/>
                </a:path>
              </a:pathLst>
            </a:custGeom>
            <a:solidFill>
              <a:srgbClr val="1F2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cs typeface="+mn-ea"/>
                <a:sym typeface="+mn-lt"/>
              </a:endParaRPr>
            </a:p>
          </p:txBody>
        </p:sp>
        <p:sp>
          <p:nvSpPr>
            <p:cNvPr id="27" name="出自【趣你的PPT】(微信:qunideppt)：最优质的PPT资源库"/>
            <p:cNvSpPr>
              <a:spLocks noEditPoints="1"/>
            </p:cNvSpPr>
            <p:nvPr/>
          </p:nvSpPr>
          <p:spPr bwMode="auto">
            <a:xfrm>
              <a:off x="9804400" y="5203826"/>
              <a:ext cx="93663" cy="123825"/>
            </a:xfrm>
            <a:custGeom>
              <a:avLst/>
              <a:gdLst>
                <a:gd name="T0" fmla="*/ 59 w 59"/>
                <a:gd name="T1" fmla="*/ 59 h 78"/>
                <a:gd name="T2" fmla="*/ 50 w 59"/>
                <a:gd name="T3" fmla="*/ 59 h 78"/>
                <a:gd name="T4" fmla="*/ 50 w 59"/>
                <a:gd name="T5" fmla="*/ 78 h 78"/>
                <a:gd name="T6" fmla="*/ 33 w 59"/>
                <a:gd name="T7" fmla="*/ 78 h 78"/>
                <a:gd name="T8" fmla="*/ 33 w 59"/>
                <a:gd name="T9" fmla="*/ 59 h 78"/>
                <a:gd name="T10" fmla="*/ 0 w 59"/>
                <a:gd name="T11" fmla="*/ 59 h 78"/>
                <a:gd name="T12" fmla="*/ 0 w 59"/>
                <a:gd name="T13" fmla="*/ 45 h 78"/>
                <a:gd name="T14" fmla="*/ 31 w 59"/>
                <a:gd name="T15" fmla="*/ 0 h 78"/>
                <a:gd name="T16" fmla="*/ 50 w 59"/>
                <a:gd name="T17" fmla="*/ 0 h 78"/>
                <a:gd name="T18" fmla="*/ 50 w 59"/>
                <a:gd name="T19" fmla="*/ 47 h 78"/>
                <a:gd name="T20" fmla="*/ 59 w 59"/>
                <a:gd name="T21" fmla="*/ 47 h 78"/>
                <a:gd name="T22" fmla="*/ 59 w 59"/>
                <a:gd name="T23" fmla="*/ 59 h 78"/>
                <a:gd name="T24" fmla="*/ 33 w 59"/>
                <a:gd name="T25" fmla="*/ 47 h 78"/>
                <a:gd name="T26" fmla="*/ 33 w 59"/>
                <a:gd name="T27" fmla="*/ 19 h 78"/>
                <a:gd name="T28" fmla="*/ 12 w 59"/>
                <a:gd name="T29" fmla="*/ 47 h 78"/>
                <a:gd name="T30" fmla="*/ 33 w 59"/>
                <a:gd name="T31" fmla="*/ 4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 h="78">
                  <a:moveTo>
                    <a:pt x="59" y="59"/>
                  </a:moveTo>
                  <a:lnTo>
                    <a:pt x="50" y="59"/>
                  </a:lnTo>
                  <a:lnTo>
                    <a:pt x="50" y="78"/>
                  </a:lnTo>
                  <a:lnTo>
                    <a:pt x="33" y="78"/>
                  </a:lnTo>
                  <a:lnTo>
                    <a:pt x="33" y="59"/>
                  </a:lnTo>
                  <a:lnTo>
                    <a:pt x="0" y="59"/>
                  </a:lnTo>
                  <a:lnTo>
                    <a:pt x="0" y="45"/>
                  </a:lnTo>
                  <a:lnTo>
                    <a:pt x="31" y="0"/>
                  </a:lnTo>
                  <a:lnTo>
                    <a:pt x="50" y="0"/>
                  </a:lnTo>
                  <a:lnTo>
                    <a:pt x="50" y="47"/>
                  </a:lnTo>
                  <a:lnTo>
                    <a:pt x="59" y="47"/>
                  </a:lnTo>
                  <a:lnTo>
                    <a:pt x="59" y="59"/>
                  </a:lnTo>
                  <a:close/>
                  <a:moveTo>
                    <a:pt x="33" y="47"/>
                  </a:moveTo>
                  <a:lnTo>
                    <a:pt x="33" y="19"/>
                  </a:lnTo>
                  <a:lnTo>
                    <a:pt x="12" y="47"/>
                  </a:lnTo>
                  <a:lnTo>
                    <a:pt x="33" y="47"/>
                  </a:lnTo>
                  <a:close/>
                </a:path>
              </a:pathLst>
            </a:custGeom>
            <a:solidFill>
              <a:srgbClr val="1F2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cs typeface="+mn-ea"/>
                <a:sym typeface="+mn-lt"/>
              </a:endParaRPr>
            </a:p>
          </p:txBody>
        </p:sp>
      </p:grpSp>
      <p:sp>
        <p:nvSpPr>
          <p:cNvPr id="32" name="出自【趣你的PPT】(微信:qunideppt)：最优质的PPT资源库"/>
          <p:cNvSpPr txBox="1"/>
          <p:nvPr/>
        </p:nvSpPr>
        <p:spPr>
          <a:xfrm>
            <a:off x="760156" y="2126817"/>
            <a:ext cx="2938671" cy="369332"/>
          </a:xfrm>
          <a:prstGeom prst="rect">
            <a:avLst/>
          </a:prstGeom>
          <a:noFill/>
        </p:spPr>
        <p:txBody>
          <a:bodyPr wrap="square" rtlCol="0">
            <a:spAutoFit/>
          </a:bodyPr>
          <a:lstStyle/>
          <a:p>
            <a:pPr lvl="0" algn="r">
              <a:defRPr/>
            </a:pPr>
            <a:r>
              <a:rPr lang="zh-CN" altLang="en-US" b="1" dirty="0">
                <a:solidFill>
                  <a:srgbClr val="262626"/>
                </a:solidFill>
                <a:cs typeface="+mn-ea"/>
                <a:sym typeface="+mn-lt"/>
              </a:rPr>
              <a:t>绿色装配式钢结构建筑体系</a:t>
            </a:r>
          </a:p>
        </p:txBody>
      </p:sp>
      <p:sp>
        <p:nvSpPr>
          <p:cNvPr id="34" name="出自【趣你的PPT】(微信:qunideppt)：最优质的PPT资源库"/>
          <p:cNvSpPr txBox="1"/>
          <p:nvPr/>
        </p:nvSpPr>
        <p:spPr>
          <a:xfrm>
            <a:off x="4296692" y="1096019"/>
            <a:ext cx="2199038" cy="2308324"/>
          </a:xfrm>
          <a:prstGeom prst="rect">
            <a:avLst/>
          </a:prstGeom>
          <a:noFill/>
        </p:spPr>
        <p:txBody>
          <a:bodyPr wrap="square" rtlCol="0">
            <a:spAutoFit/>
          </a:bodyPr>
          <a:lstStyle/>
          <a:p>
            <a:pPr lvl="0">
              <a:defRPr/>
            </a:pPr>
            <a:r>
              <a:rPr lang="zh-CN" altLang="en-US" dirty="0">
                <a:solidFill>
                  <a:srgbClr val="262626"/>
                </a:solidFill>
                <a:cs typeface="+mn-ea"/>
                <a:sym typeface="+mn-lt"/>
              </a:rPr>
              <a:t>在节能减排方面具有突出的效果，其建筑垃圾排放量可减少 </a:t>
            </a:r>
            <a:r>
              <a:rPr lang="en-US" altLang="zh-CN" dirty="0">
                <a:solidFill>
                  <a:srgbClr val="262626"/>
                </a:solidFill>
                <a:cs typeface="+mn-ea"/>
                <a:sym typeface="+mn-lt"/>
              </a:rPr>
              <a:t>80%</a:t>
            </a:r>
            <a:r>
              <a:rPr lang="zh-CN" altLang="en-US" dirty="0">
                <a:solidFill>
                  <a:srgbClr val="262626"/>
                </a:solidFill>
                <a:cs typeface="+mn-ea"/>
                <a:sym typeface="+mn-lt"/>
              </a:rPr>
              <a:t>左右，对促进生态环境保护与建筑产业的和谐发展具有至关重要的作用。</a:t>
            </a:r>
          </a:p>
        </p:txBody>
      </p:sp>
      <p:sp>
        <p:nvSpPr>
          <p:cNvPr id="37" name="出自【趣你的PPT】(微信:qunideppt)：最优质的PPT资源库"/>
          <p:cNvSpPr txBox="1"/>
          <p:nvPr/>
        </p:nvSpPr>
        <p:spPr>
          <a:xfrm>
            <a:off x="8447830" y="2020675"/>
            <a:ext cx="1879593" cy="646331"/>
          </a:xfrm>
          <a:prstGeom prst="rect">
            <a:avLst/>
          </a:prstGeom>
          <a:noFill/>
        </p:spPr>
        <p:txBody>
          <a:bodyPr wrap="square" rtlCol="0">
            <a:spAutoFit/>
          </a:bodyPr>
          <a:lstStyle/>
          <a:p>
            <a:pPr lvl="0" algn="r">
              <a:defRPr/>
            </a:pPr>
            <a:r>
              <a:rPr lang="zh-CN" altLang="en-US" b="1" dirty="0">
                <a:solidFill>
                  <a:srgbClr val="FF0000"/>
                </a:solidFill>
                <a:cs typeface="+mn-ea"/>
                <a:sym typeface="+mn-lt"/>
              </a:rPr>
              <a:t>建筑类型</a:t>
            </a:r>
            <a:endParaRPr lang="en-US" altLang="zh-CN" b="1" dirty="0">
              <a:solidFill>
                <a:srgbClr val="FF0000"/>
              </a:solidFill>
              <a:cs typeface="+mn-ea"/>
              <a:sym typeface="+mn-lt"/>
            </a:endParaRPr>
          </a:p>
          <a:p>
            <a:pPr lvl="0" algn="r">
              <a:defRPr/>
            </a:pPr>
            <a:r>
              <a:rPr lang="zh-CN" altLang="en-US" b="1" dirty="0">
                <a:solidFill>
                  <a:srgbClr val="FF0000"/>
                </a:solidFill>
                <a:cs typeface="+mn-ea"/>
                <a:sym typeface="+mn-lt"/>
              </a:rPr>
              <a:t>商业集市类</a:t>
            </a:r>
          </a:p>
        </p:txBody>
      </p:sp>
      <p:sp>
        <p:nvSpPr>
          <p:cNvPr id="2" name="出自【趣你的PPT】(微信:qunideppt)：最优质的PPT资源库">
            <a:extLst>
              <a:ext uri="{FF2B5EF4-FFF2-40B4-BE49-F238E27FC236}">
                <a16:creationId xmlns:a16="http://schemas.microsoft.com/office/drawing/2014/main" id="{888580CD-6363-F3EC-91E8-4DA35A7DD9D9}"/>
              </a:ext>
            </a:extLst>
          </p:cNvPr>
          <p:cNvSpPr/>
          <p:nvPr/>
        </p:nvSpPr>
        <p:spPr>
          <a:xfrm rot="5400000" flipH="1">
            <a:off x="8493230" y="2110897"/>
            <a:ext cx="2133600" cy="5513507"/>
          </a:xfrm>
          <a:prstGeom prst="uturnArrow">
            <a:avLst>
              <a:gd name="adj1" fmla="val 14474"/>
              <a:gd name="adj2" fmla="val 18135"/>
              <a:gd name="adj3" fmla="val 28662"/>
              <a:gd name="adj4" fmla="val 43750"/>
              <a:gd name="adj5" fmla="val 60191"/>
            </a:avLst>
          </a:prstGeom>
          <a:solidFill>
            <a:srgbClr val="1F2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cs typeface="+mn-ea"/>
              <a:sym typeface="+mn-lt"/>
            </a:endParaRPr>
          </a:p>
        </p:txBody>
      </p:sp>
      <p:sp>
        <p:nvSpPr>
          <p:cNvPr id="3" name="出自【趣你的PPT】(微信:qunideppt)：最优质的PPT资源库">
            <a:extLst>
              <a:ext uri="{FF2B5EF4-FFF2-40B4-BE49-F238E27FC236}">
                <a16:creationId xmlns:a16="http://schemas.microsoft.com/office/drawing/2014/main" id="{373EC38D-D9FB-6B8D-627F-B8197DCDA6C5}"/>
              </a:ext>
            </a:extLst>
          </p:cNvPr>
          <p:cNvSpPr/>
          <p:nvPr/>
        </p:nvSpPr>
        <p:spPr>
          <a:xfrm rot="5400000" flipH="1">
            <a:off x="4500332" y="2499096"/>
            <a:ext cx="2133600" cy="4737111"/>
          </a:xfrm>
          <a:prstGeom prst="uturnArrow">
            <a:avLst>
              <a:gd name="adj1" fmla="val 14474"/>
              <a:gd name="adj2" fmla="val 18135"/>
              <a:gd name="adj3" fmla="val 28662"/>
              <a:gd name="adj4" fmla="val 43750"/>
              <a:gd name="adj5" fmla="val 52012"/>
            </a:avLst>
          </a:prstGeom>
          <a:solidFill>
            <a:srgbClr val="FBA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cs typeface="+mn-ea"/>
              <a:sym typeface="+mn-lt"/>
            </a:endParaRPr>
          </a:p>
        </p:txBody>
      </p:sp>
      <p:sp>
        <p:nvSpPr>
          <p:cNvPr id="4" name="出自【趣你的PPT】(微信:qunideppt)：最优质的PPT资源库">
            <a:extLst>
              <a:ext uri="{FF2B5EF4-FFF2-40B4-BE49-F238E27FC236}">
                <a16:creationId xmlns:a16="http://schemas.microsoft.com/office/drawing/2014/main" id="{F9BD256D-6A12-FF50-D64B-B22A6A0C8CD3}"/>
              </a:ext>
            </a:extLst>
          </p:cNvPr>
          <p:cNvSpPr/>
          <p:nvPr/>
        </p:nvSpPr>
        <p:spPr>
          <a:xfrm rot="5400000" flipH="1">
            <a:off x="991515" y="2809339"/>
            <a:ext cx="2133600" cy="4116625"/>
          </a:xfrm>
          <a:prstGeom prst="uturnArrow">
            <a:avLst>
              <a:gd name="adj1" fmla="val 14474"/>
              <a:gd name="adj2" fmla="val 18135"/>
              <a:gd name="adj3" fmla="val 28662"/>
              <a:gd name="adj4" fmla="val 43750"/>
              <a:gd name="adj5" fmla="val 52138"/>
            </a:avLst>
          </a:prstGeom>
          <a:solidFill>
            <a:srgbClr val="1F2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cs typeface="+mn-ea"/>
              <a:sym typeface="+mn-lt"/>
            </a:endParaRPr>
          </a:p>
        </p:txBody>
      </p:sp>
      <p:sp>
        <p:nvSpPr>
          <p:cNvPr id="41" name="出自【趣你的PPT】(微信:qunideppt)：最优质的PPT资源库">
            <a:extLst>
              <a:ext uri="{FF2B5EF4-FFF2-40B4-BE49-F238E27FC236}">
                <a16:creationId xmlns:a16="http://schemas.microsoft.com/office/drawing/2014/main" id="{A9CC0BF5-17E8-4B43-810E-4CC52C33E87C}"/>
              </a:ext>
            </a:extLst>
          </p:cNvPr>
          <p:cNvSpPr txBox="1"/>
          <p:nvPr/>
        </p:nvSpPr>
        <p:spPr>
          <a:xfrm>
            <a:off x="594588" y="4668011"/>
            <a:ext cx="2872351" cy="646331"/>
          </a:xfrm>
          <a:prstGeom prst="rect">
            <a:avLst/>
          </a:prstGeom>
          <a:noFill/>
        </p:spPr>
        <p:txBody>
          <a:bodyPr wrap="square" rtlCol="0">
            <a:spAutoFit/>
          </a:bodyPr>
          <a:lstStyle/>
          <a:p>
            <a:pPr lvl="0" algn="r">
              <a:defRPr/>
            </a:pPr>
            <a:r>
              <a:rPr lang="zh-CN" altLang="en-US" b="1" dirty="0">
                <a:solidFill>
                  <a:srgbClr val="262626"/>
                </a:solidFill>
                <a:cs typeface="+mn-ea"/>
                <a:sym typeface="+mn-lt"/>
              </a:rPr>
              <a:t>土地资源节约</a:t>
            </a:r>
            <a:r>
              <a:rPr lang="en-US" altLang="zh-CN" b="1" dirty="0">
                <a:solidFill>
                  <a:srgbClr val="262626"/>
                </a:solidFill>
                <a:cs typeface="+mn-ea"/>
                <a:sym typeface="+mn-lt"/>
              </a:rPr>
              <a:t>:</a:t>
            </a:r>
            <a:r>
              <a:rPr lang="zh-CN" altLang="en-US" b="1" dirty="0">
                <a:solidFill>
                  <a:srgbClr val="262626"/>
                </a:solidFill>
                <a:cs typeface="+mn-ea"/>
                <a:sym typeface="+mn-lt"/>
              </a:rPr>
              <a:t>使用绿色环保砖来替代传统的黏土砖</a:t>
            </a:r>
          </a:p>
        </p:txBody>
      </p:sp>
      <p:sp>
        <p:nvSpPr>
          <p:cNvPr id="42" name="出自【趣你的PPT】(微信:qunideppt)：最优质的PPT资源库">
            <a:extLst>
              <a:ext uri="{FF2B5EF4-FFF2-40B4-BE49-F238E27FC236}">
                <a16:creationId xmlns:a16="http://schemas.microsoft.com/office/drawing/2014/main" id="{D691C5A8-9F5C-9F93-2DA4-37E1FF803B35}"/>
              </a:ext>
            </a:extLst>
          </p:cNvPr>
          <p:cNvSpPr txBox="1"/>
          <p:nvPr/>
        </p:nvSpPr>
        <p:spPr>
          <a:xfrm>
            <a:off x="4623478" y="4477711"/>
            <a:ext cx="2713754" cy="1200329"/>
          </a:xfrm>
          <a:prstGeom prst="rect">
            <a:avLst/>
          </a:prstGeom>
          <a:noFill/>
        </p:spPr>
        <p:txBody>
          <a:bodyPr wrap="square" rtlCol="0">
            <a:spAutoFit/>
          </a:bodyPr>
          <a:lstStyle/>
          <a:p>
            <a:pPr lvl="0" algn="r">
              <a:defRPr/>
            </a:pPr>
            <a:r>
              <a:rPr lang="zh-CN" altLang="en-US" b="1" dirty="0">
                <a:solidFill>
                  <a:srgbClr val="262626"/>
                </a:solidFill>
                <a:cs typeface="+mn-ea"/>
                <a:sym typeface="+mn-lt"/>
              </a:rPr>
              <a:t>水资源节约</a:t>
            </a:r>
            <a:r>
              <a:rPr lang="en-US" altLang="zh-CN" b="1" dirty="0">
                <a:solidFill>
                  <a:srgbClr val="262626"/>
                </a:solidFill>
                <a:cs typeface="+mn-ea"/>
                <a:sym typeface="+mn-lt"/>
              </a:rPr>
              <a:t>:</a:t>
            </a:r>
            <a:r>
              <a:rPr lang="zh-CN" altLang="en-US" b="1" dirty="0">
                <a:solidFill>
                  <a:srgbClr val="262626"/>
                </a:solidFill>
                <a:cs typeface="+mn-ea"/>
                <a:sym typeface="+mn-lt"/>
              </a:rPr>
              <a:t>建立雨水收集系统，通过把生活污水处理成中水，将基应用于建筑绿化灌溉当中。</a:t>
            </a:r>
          </a:p>
        </p:txBody>
      </p:sp>
      <p:sp>
        <p:nvSpPr>
          <p:cNvPr id="43" name="出自【趣你的PPT】(微信:qunideppt)：最优质的PPT资源库">
            <a:extLst>
              <a:ext uri="{FF2B5EF4-FFF2-40B4-BE49-F238E27FC236}">
                <a16:creationId xmlns:a16="http://schemas.microsoft.com/office/drawing/2014/main" id="{748DA5AB-5771-A274-619A-27FE7897955D}"/>
              </a:ext>
            </a:extLst>
          </p:cNvPr>
          <p:cNvSpPr txBox="1"/>
          <p:nvPr/>
        </p:nvSpPr>
        <p:spPr>
          <a:xfrm>
            <a:off x="7935688" y="4477710"/>
            <a:ext cx="3697119" cy="1200329"/>
          </a:xfrm>
          <a:prstGeom prst="rect">
            <a:avLst/>
          </a:prstGeom>
          <a:noFill/>
        </p:spPr>
        <p:txBody>
          <a:bodyPr wrap="square" rtlCol="0">
            <a:spAutoFit/>
          </a:bodyPr>
          <a:lstStyle/>
          <a:p>
            <a:pPr lvl="0" algn="r">
              <a:defRPr/>
            </a:pPr>
            <a:r>
              <a:rPr lang="zh-CN" altLang="en-US" sz="1400" dirty="0">
                <a:solidFill>
                  <a:srgbClr val="262626"/>
                </a:solidFill>
                <a:cs typeface="+mn-ea"/>
                <a:sym typeface="+mn-lt"/>
              </a:rPr>
              <a:t>建筑节能设计。基于当地气候特点及相关节能规范的要求，本项目外墙采用 </a:t>
            </a:r>
            <a:r>
              <a:rPr lang="en-US" altLang="zh-CN" sz="1400" dirty="0">
                <a:solidFill>
                  <a:srgbClr val="262626"/>
                </a:solidFill>
                <a:cs typeface="+mn-ea"/>
                <a:sym typeface="+mn-lt"/>
              </a:rPr>
              <a:t>200 </a:t>
            </a:r>
            <a:r>
              <a:rPr lang="zh-CN" altLang="en-US" sz="1400" dirty="0">
                <a:solidFill>
                  <a:srgbClr val="262626"/>
                </a:solidFill>
                <a:cs typeface="+mn-ea"/>
                <a:sym typeface="+mn-lt"/>
              </a:rPr>
              <a:t>加气混凝土，热桥梁柱采用</a:t>
            </a:r>
            <a:r>
              <a:rPr lang="en-US" altLang="zh-CN" sz="1400" dirty="0">
                <a:solidFill>
                  <a:srgbClr val="262626"/>
                </a:solidFill>
                <a:cs typeface="+mn-ea"/>
                <a:sym typeface="+mn-lt"/>
              </a:rPr>
              <a:t>15mm </a:t>
            </a:r>
            <a:r>
              <a:rPr lang="zh-CN" altLang="en-US" sz="1400" dirty="0">
                <a:solidFill>
                  <a:srgbClr val="262626"/>
                </a:solidFill>
                <a:cs typeface="+mn-ea"/>
                <a:sym typeface="+mn-lt"/>
              </a:rPr>
              <a:t>玻化微珠无机保温砂浆内保温；外窗玻璃采用普通铝合金窗 </a:t>
            </a:r>
            <a:r>
              <a:rPr lang="en-US" altLang="zh-CN" sz="1400" dirty="0">
                <a:solidFill>
                  <a:srgbClr val="262626"/>
                </a:solidFill>
                <a:cs typeface="+mn-ea"/>
                <a:sym typeface="+mn-lt"/>
              </a:rPr>
              <a:t>+Low-E </a:t>
            </a:r>
            <a:r>
              <a:rPr lang="zh-CN" altLang="en-US" sz="1400" dirty="0">
                <a:solidFill>
                  <a:srgbClr val="262626"/>
                </a:solidFill>
                <a:cs typeface="+mn-ea"/>
                <a:sym typeface="+mn-lt"/>
              </a:rPr>
              <a:t>中空玻璃</a:t>
            </a:r>
            <a:r>
              <a:rPr lang="zh-CN" altLang="en-US" sz="1600" b="1" dirty="0">
                <a:solidFill>
                  <a:srgbClr val="262626"/>
                </a:solidFill>
                <a:cs typeface="+mn-ea"/>
                <a:sym typeface="+mn-lt"/>
              </a:rPr>
              <a:t>。</a:t>
            </a:r>
            <a:endParaRPr lang="en-US" altLang="zh-CN" sz="1600" b="1" dirty="0">
              <a:solidFill>
                <a:srgbClr val="262626"/>
              </a:solidFill>
              <a:cs typeface="+mn-ea"/>
              <a:sym typeface="+mn-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直接连接符 21"/>
          <p:cNvCxnSpPr/>
          <p:nvPr/>
        </p:nvCxnSpPr>
        <p:spPr>
          <a:xfrm flipV="1">
            <a:off x="6706766" y="1404111"/>
            <a:ext cx="0" cy="5023510"/>
          </a:xfrm>
          <a:prstGeom prst="line">
            <a:avLst/>
          </a:prstGeom>
          <a:ln w="38100">
            <a:solidFill>
              <a:srgbClr val="1F2B37"/>
            </a:solidFill>
            <a:prstDash val="sysDash"/>
          </a:ln>
        </p:spPr>
        <p:style>
          <a:lnRef idx="1">
            <a:schemeClr val="accent1"/>
          </a:lnRef>
          <a:fillRef idx="0">
            <a:schemeClr val="accent1"/>
          </a:fillRef>
          <a:effectRef idx="0">
            <a:schemeClr val="accent1"/>
          </a:effectRef>
          <a:fontRef idx="minor">
            <a:schemeClr val="tx1"/>
          </a:fontRef>
        </p:style>
      </p:cxnSp>
      <p:sp>
        <p:nvSpPr>
          <p:cNvPr id="46" name="TextBox 51"/>
          <p:cNvSpPr txBox="1"/>
          <p:nvPr/>
        </p:nvSpPr>
        <p:spPr>
          <a:xfrm>
            <a:off x="1276771" y="1846119"/>
            <a:ext cx="4208464" cy="2510624"/>
          </a:xfrm>
          <a:prstGeom prst="rect">
            <a:avLst/>
          </a:prstGeom>
          <a:noFill/>
        </p:spPr>
        <p:txBody>
          <a:bodyPr wrap="square" rtlCol="0">
            <a:spAutoFit/>
          </a:bodyPr>
          <a:lstStyle/>
          <a:p>
            <a:pPr algn="just">
              <a:lnSpc>
                <a:spcPct val="110000"/>
              </a:lnSpc>
              <a:spcBef>
                <a:spcPct val="0"/>
              </a:spcBef>
              <a:buNone/>
            </a:pPr>
            <a:r>
              <a:rPr lang="zh-CN" altLang="en-US" sz="1600" dirty="0"/>
              <a:t>一直以来，我国传统建筑自古就讲究绿色节能，根据利用能源的特点等因 素不同而有很大的差别</a:t>
            </a:r>
            <a:r>
              <a:rPr lang="en-US" altLang="zh-CN" sz="1600" dirty="0"/>
              <a:t>[35]</a:t>
            </a:r>
            <a:r>
              <a:rPr lang="zh-CN" altLang="en-US" sz="1600" dirty="0"/>
              <a:t>。尽管流派不同，但在建筑设计时，考虑最多的仍然是当 地降水、日照等气候条件。粤派的镬耳屋与闭塞的北方建筑相比，这种建筑视 野更显得开阔一些。此外，还拧开了一道阀门，其作用主要体现在两个方面， 一是，能够方便空气流通散热，二是，将建筑的骨骼连接在了一起，能够遮风 挡雨。</a:t>
            </a:r>
            <a:endParaRPr lang="en-US" altLang="zh-CN" sz="1600" dirty="0">
              <a:solidFill>
                <a:schemeClr val="tx1">
                  <a:lumMod val="85000"/>
                  <a:lumOff val="15000"/>
                </a:schemeClr>
              </a:solidFill>
              <a:cs typeface="+mn-ea"/>
              <a:sym typeface="+mn-lt"/>
            </a:endParaRPr>
          </a:p>
        </p:txBody>
      </p:sp>
      <p:sp>
        <p:nvSpPr>
          <p:cNvPr id="2" name="出自【趣你的PPT】(微信:qunideppt)：最优质的PPT资源库">
            <a:extLst>
              <a:ext uri="{FF2B5EF4-FFF2-40B4-BE49-F238E27FC236}">
                <a16:creationId xmlns:a16="http://schemas.microsoft.com/office/drawing/2014/main" id="{0B91904C-183D-B838-3923-EBBF4AC715D5}"/>
              </a:ext>
            </a:extLst>
          </p:cNvPr>
          <p:cNvSpPr txBox="1"/>
          <p:nvPr/>
        </p:nvSpPr>
        <p:spPr>
          <a:xfrm>
            <a:off x="1232750" y="1404111"/>
            <a:ext cx="2545165" cy="369332"/>
          </a:xfrm>
          <a:prstGeom prst="rect">
            <a:avLst/>
          </a:prstGeom>
          <a:noFill/>
        </p:spPr>
        <p:txBody>
          <a:bodyPr wrap="square" rtlCol="0">
            <a:spAutoFit/>
          </a:bodyPr>
          <a:lstStyle/>
          <a:p>
            <a:pPr lvl="0" algn="r">
              <a:defRPr/>
            </a:pPr>
            <a:r>
              <a:rPr lang="zh-CN" altLang="en-US" b="1" dirty="0">
                <a:solidFill>
                  <a:srgbClr val="262626"/>
                </a:solidFill>
                <a:cs typeface="+mn-ea"/>
                <a:sym typeface="+mn-lt"/>
              </a:rPr>
              <a:t>从传统闽派建筑中学习</a:t>
            </a:r>
          </a:p>
        </p:txBody>
      </p:sp>
      <p:pic>
        <p:nvPicPr>
          <p:cNvPr id="4" name="图片 3">
            <a:extLst>
              <a:ext uri="{FF2B5EF4-FFF2-40B4-BE49-F238E27FC236}">
                <a16:creationId xmlns:a16="http://schemas.microsoft.com/office/drawing/2014/main" id="{5F662B50-90C9-570A-57E5-AF5AFF1A2A3C}"/>
              </a:ext>
            </a:extLst>
          </p:cNvPr>
          <p:cNvPicPr>
            <a:picLocks noChangeAspect="1"/>
          </p:cNvPicPr>
          <p:nvPr/>
        </p:nvPicPr>
        <p:blipFill>
          <a:blip r:embed="rId3" cstate="print">
            <a:extLst>
              <a:ext uri="{28A0092B-C50C-407E-A947-70E740481C1C}">
                <a14:useLocalDpi xmlns:a14="http://schemas.microsoft.com/office/drawing/2010/main" val="0"/>
              </a:ext>
            </a:extLst>
          </a:blip>
          <a:srcRect t="11448" b="66216"/>
          <a:stretch>
            <a:fillRect/>
          </a:stretch>
        </p:blipFill>
        <p:spPr>
          <a:xfrm>
            <a:off x="1103413" y="4376318"/>
            <a:ext cx="4381822" cy="2155142"/>
          </a:xfrm>
          <a:prstGeom prst="rect">
            <a:avLst/>
          </a:prstGeom>
        </p:spPr>
      </p:pic>
      <p:sp>
        <p:nvSpPr>
          <p:cNvPr id="6" name="矩形 5">
            <a:extLst>
              <a:ext uri="{FF2B5EF4-FFF2-40B4-BE49-F238E27FC236}">
                <a16:creationId xmlns:a16="http://schemas.microsoft.com/office/drawing/2014/main" id="{5D6F1B27-AFC3-1D85-4A36-5D56A4B3CA7D}"/>
              </a:ext>
            </a:extLst>
          </p:cNvPr>
          <p:cNvSpPr/>
          <p:nvPr/>
        </p:nvSpPr>
        <p:spPr>
          <a:xfrm>
            <a:off x="1103413" y="5178994"/>
            <a:ext cx="4236584" cy="456476"/>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dirty="0"/>
          </a:p>
        </p:txBody>
      </p:sp>
      <p:sp>
        <p:nvSpPr>
          <p:cNvPr id="7" name="文本框 6">
            <a:extLst>
              <a:ext uri="{FF2B5EF4-FFF2-40B4-BE49-F238E27FC236}">
                <a16:creationId xmlns:a16="http://schemas.microsoft.com/office/drawing/2014/main" id="{E39DE356-B140-9FA7-A3B7-111D7B3600F8}"/>
              </a:ext>
            </a:extLst>
          </p:cNvPr>
          <p:cNvSpPr txBox="1"/>
          <p:nvPr/>
        </p:nvSpPr>
        <p:spPr>
          <a:xfrm>
            <a:off x="6991596" y="902127"/>
            <a:ext cx="4664053" cy="5262979"/>
          </a:xfrm>
          <a:prstGeom prst="rect">
            <a:avLst/>
          </a:prstGeom>
          <a:noFill/>
        </p:spPr>
        <p:txBody>
          <a:bodyPr wrap="square" rtlCol="0">
            <a:spAutoFit/>
          </a:bodyPr>
          <a:lstStyle/>
          <a:p>
            <a:r>
              <a:rPr lang="zh-CN" altLang="en-US" sz="1600" dirty="0">
                <a:highlight>
                  <a:srgbClr val="FFFF00"/>
                </a:highlight>
              </a:rPr>
              <a:t>屋顶与排水系统</a:t>
            </a:r>
            <a:r>
              <a:rPr lang="en-US" altLang="zh-CN" sz="1600" dirty="0">
                <a:highlight>
                  <a:srgbClr val="FFFF00"/>
                </a:highlight>
              </a:rPr>
              <a:t>:</a:t>
            </a:r>
            <a:endParaRPr lang="zh-CN" altLang="en-US" sz="1600" dirty="0">
              <a:highlight>
                <a:srgbClr val="FFFF00"/>
              </a:highlight>
            </a:endParaRPr>
          </a:p>
          <a:p>
            <a:r>
              <a:rPr lang="en-US" altLang="zh-CN" sz="1600" dirty="0"/>
              <a:t>1.</a:t>
            </a:r>
            <a:r>
              <a:rPr lang="zh-CN" altLang="en-US" sz="1600" dirty="0"/>
              <a:t>采用燕尾脊设计，不仅美观，还具有良好的</a:t>
            </a:r>
            <a:r>
              <a:rPr lang="zh-CN" altLang="en-US" sz="1600" dirty="0">
                <a:solidFill>
                  <a:schemeClr val="accent2"/>
                </a:solidFill>
              </a:rPr>
              <a:t>排水</a:t>
            </a:r>
            <a:r>
              <a:rPr lang="zh-CN" altLang="en-US" sz="1600" dirty="0"/>
              <a:t>功能，适应闽南多雨的气候。</a:t>
            </a:r>
          </a:p>
          <a:p>
            <a:r>
              <a:rPr lang="en-US" altLang="zh-CN" sz="1600" dirty="0"/>
              <a:t>2.</a:t>
            </a:r>
            <a:r>
              <a:rPr lang="zh-CN" altLang="en-US" sz="1600" dirty="0"/>
              <a:t>屋顶多采用硬山式，双翘燕尾脊，有利于快速</a:t>
            </a:r>
            <a:r>
              <a:rPr lang="zh-CN" altLang="en-US" sz="1600" dirty="0">
                <a:solidFill>
                  <a:schemeClr val="accent2"/>
                </a:solidFill>
              </a:rPr>
              <a:t>排水</a:t>
            </a:r>
            <a:r>
              <a:rPr lang="zh-CN" altLang="en-US" sz="1600" dirty="0"/>
              <a:t>，减少雨水积聚。</a:t>
            </a:r>
          </a:p>
          <a:p>
            <a:r>
              <a:rPr lang="zh-CN" altLang="en-US" sz="1600" dirty="0">
                <a:highlight>
                  <a:srgbClr val="FFFF00"/>
                </a:highlight>
              </a:rPr>
              <a:t>通风与采光</a:t>
            </a:r>
          </a:p>
          <a:p>
            <a:r>
              <a:rPr lang="en-US" altLang="zh-CN" sz="1600" dirty="0"/>
              <a:t>1.</a:t>
            </a:r>
            <a:r>
              <a:rPr lang="zh-CN" altLang="en-US" sz="1600" dirty="0"/>
              <a:t>天井设计​​：通过天井实现</a:t>
            </a:r>
            <a:r>
              <a:rPr lang="zh-CN" altLang="en-US" sz="1600" dirty="0">
                <a:solidFill>
                  <a:schemeClr val="accent2"/>
                </a:solidFill>
              </a:rPr>
              <a:t>通风采光</a:t>
            </a:r>
            <a:r>
              <a:rPr lang="zh-CN" altLang="en-US" sz="1600" dirty="0"/>
              <a:t>，四面屋顶将雨水汇集至天井，形成“四水归堂”，寓意财源汇聚。</a:t>
            </a:r>
          </a:p>
          <a:p>
            <a:r>
              <a:rPr lang="en-US" altLang="zh-CN" sz="1600" dirty="0"/>
              <a:t>2.</a:t>
            </a:r>
            <a:r>
              <a:rPr lang="zh-CN" altLang="en-US" sz="1600" dirty="0"/>
              <a:t>护厝布局​​：护厝（护龙）作为辅助用房，可作为厨房、杂物房或客房，同时有助于</a:t>
            </a:r>
            <a:r>
              <a:rPr lang="zh-CN" altLang="en-US" sz="1600" dirty="0">
                <a:solidFill>
                  <a:srgbClr val="FF0000"/>
                </a:solidFill>
              </a:rPr>
              <a:t>形成通风廊道</a:t>
            </a:r>
            <a:r>
              <a:rPr lang="zh-CN" altLang="en-US" sz="1600" dirty="0"/>
              <a:t>。</a:t>
            </a:r>
          </a:p>
          <a:p>
            <a:r>
              <a:rPr lang="zh-CN" altLang="en-US" sz="1600" dirty="0">
                <a:highlight>
                  <a:srgbClr val="FFFF00"/>
                </a:highlight>
              </a:rPr>
              <a:t>材料与工艺</a:t>
            </a:r>
          </a:p>
          <a:p>
            <a:r>
              <a:rPr lang="en-US" altLang="zh-CN" sz="1600" dirty="0">
                <a:solidFill>
                  <a:srgbClr val="FF0000"/>
                </a:solidFill>
              </a:rPr>
              <a:t>1.</a:t>
            </a:r>
            <a:r>
              <a:rPr lang="zh-CN" altLang="en-US" sz="1600" dirty="0">
                <a:solidFill>
                  <a:srgbClr val="FF0000"/>
                </a:solidFill>
              </a:rPr>
              <a:t>红砖白石墙体</a:t>
            </a:r>
            <a:r>
              <a:rPr lang="zh-CN" altLang="en-US" sz="1600" dirty="0"/>
              <a:t>​​：红砖经烟炙工艺烧制后防潮抗腐，适应多雨潮湿环境。</a:t>
            </a:r>
          </a:p>
          <a:p>
            <a:r>
              <a:rPr lang="en-US" altLang="zh-CN" sz="1600" dirty="0"/>
              <a:t>2.</a:t>
            </a:r>
            <a:r>
              <a:rPr lang="zh-CN" altLang="en-US" sz="1600" dirty="0">
                <a:solidFill>
                  <a:srgbClr val="FF0000"/>
                </a:solidFill>
              </a:rPr>
              <a:t>出砖入石</a:t>
            </a:r>
            <a:r>
              <a:rPr lang="zh-CN" altLang="en-US" sz="1600" dirty="0"/>
              <a:t>​​：墙体采用“出砖入石”工艺，既坚固又美观，适应沿海多风环境。</a:t>
            </a:r>
          </a:p>
          <a:p>
            <a:r>
              <a:rPr lang="zh-CN" altLang="en-US" sz="1600" dirty="0">
                <a:highlight>
                  <a:srgbClr val="FFFF00"/>
                </a:highlight>
              </a:rPr>
              <a:t>布局与结构</a:t>
            </a:r>
          </a:p>
          <a:p>
            <a:r>
              <a:rPr lang="en-US" altLang="zh-CN" sz="1600" dirty="0"/>
              <a:t>1.</a:t>
            </a:r>
            <a:r>
              <a:rPr lang="zh-CN" altLang="en-US" sz="1600" dirty="0"/>
              <a:t>​​合院式布局​​：强调中轴对称，以厅堂为中心，两侧护厝环绕，纵深布局多样，适应大家族聚居需求。</a:t>
            </a:r>
          </a:p>
          <a:p>
            <a:r>
              <a:rPr lang="en-US" altLang="zh-CN" sz="1600" dirty="0"/>
              <a:t>2.</a:t>
            </a:r>
            <a:r>
              <a:rPr lang="zh-CN" altLang="en-US" sz="1600" dirty="0"/>
              <a:t>​​前埕后厝​​：前埕作为户外活动空间，后厝为主建筑，形成</a:t>
            </a:r>
            <a:r>
              <a:rPr lang="zh-CN" altLang="en-US" sz="1600" dirty="0">
                <a:solidFill>
                  <a:srgbClr val="FBAE03"/>
                </a:solidFill>
              </a:rPr>
              <a:t>良好的通风和采光条件</a:t>
            </a:r>
            <a:r>
              <a:rPr lang="zh-CN" altLang="en-US" sz="1600" dirty="0"/>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图表 23"/>
          <p:cNvGraphicFramePr/>
          <p:nvPr/>
        </p:nvGraphicFramePr>
        <p:xfrm>
          <a:off x="8495703" y="1400526"/>
          <a:ext cx="3189627" cy="2126421"/>
        </p:xfrm>
        <a:graphic>
          <a:graphicData uri="http://schemas.openxmlformats.org/drawingml/2006/chart">
            <c:chart xmlns:c="http://schemas.openxmlformats.org/drawingml/2006/chart" xmlns:r="http://schemas.openxmlformats.org/officeDocument/2006/relationships" r:id="rId3"/>
          </a:graphicData>
        </a:graphic>
      </p:graphicFrame>
      <p:sp>
        <p:nvSpPr>
          <p:cNvPr id="2" name="矩形 1">
            <a:extLst>
              <a:ext uri="{FF2B5EF4-FFF2-40B4-BE49-F238E27FC236}">
                <a16:creationId xmlns:a16="http://schemas.microsoft.com/office/drawing/2014/main" id="{F5C1FAEB-32D1-410A-A2F4-D74F8DC19A86}"/>
              </a:ext>
            </a:extLst>
          </p:cNvPr>
          <p:cNvSpPr/>
          <p:nvPr/>
        </p:nvSpPr>
        <p:spPr>
          <a:xfrm>
            <a:off x="235789" y="975487"/>
            <a:ext cx="5771818" cy="5427127"/>
          </a:xfrm>
          <a:prstGeom prst="rect">
            <a:avLst/>
          </a:prstGeom>
        </p:spPr>
        <p:txBody>
          <a:bodyPr wrap="square">
            <a:spAutoFit/>
          </a:bodyPr>
          <a:lstStyle/>
          <a:p>
            <a:pPr algn="just">
              <a:lnSpc>
                <a:spcPts val="2600"/>
              </a:lnSpc>
            </a:pPr>
            <a:r>
              <a:rPr lang="zh-CN" altLang="en-US" sz="2000" dirty="0">
                <a:solidFill>
                  <a:srgbClr val="231F20"/>
                </a:solidFill>
                <a:latin typeface="mp-quote"/>
              </a:rPr>
              <a:t>光伏屋顶按照透光类型分为</a:t>
            </a:r>
            <a:r>
              <a:rPr lang="zh-CN" altLang="en-US" sz="2000" b="1" dirty="0">
                <a:solidFill>
                  <a:srgbClr val="231F20"/>
                </a:solidFill>
                <a:latin typeface="mp-quote"/>
              </a:rPr>
              <a:t>透光光伏屋顶</a:t>
            </a:r>
            <a:r>
              <a:rPr lang="zh-CN" altLang="en-US" sz="2000" dirty="0">
                <a:solidFill>
                  <a:srgbClr val="231F20"/>
                </a:solidFill>
                <a:latin typeface="mp-quote"/>
              </a:rPr>
              <a:t>和</a:t>
            </a:r>
            <a:r>
              <a:rPr lang="zh-CN" altLang="en-US" sz="2000" b="1" dirty="0">
                <a:solidFill>
                  <a:srgbClr val="231F20"/>
                </a:solidFill>
                <a:latin typeface="mp-quote"/>
              </a:rPr>
              <a:t>不透光光伏屋顶</a:t>
            </a:r>
            <a:r>
              <a:rPr lang="zh-CN" altLang="en-US" sz="2000" dirty="0">
                <a:solidFill>
                  <a:srgbClr val="231F20"/>
                </a:solidFill>
                <a:latin typeface="mp-quote"/>
              </a:rPr>
              <a:t> </a:t>
            </a:r>
            <a:r>
              <a:rPr lang="en-US" altLang="zh-CN" sz="2000" dirty="0">
                <a:solidFill>
                  <a:srgbClr val="231F20"/>
                </a:solidFill>
                <a:latin typeface="mp-quote"/>
              </a:rPr>
              <a:t>2 </a:t>
            </a:r>
            <a:r>
              <a:rPr lang="zh-CN" altLang="en-US" sz="2000" dirty="0">
                <a:solidFill>
                  <a:srgbClr val="231F20"/>
                </a:solidFill>
                <a:latin typeface="mp-quote"/>
              </a:rPr>
              <a:t>种，光伏立面涉及光伏幕墙与遮阳构件、光伏阳台与雨棚、光伏墙体等。以光伏屋顶为例，大都采用建筑建成后的后期安装方式（</a:t>
            </a:r>
            <a:r>
              <a:rPr lang="en-US" altLang="zh-CN" sz="2000" dirty="0">
                <a:solidFill>
                  <a:srgbClr val="231F20"/>
                </a:solidFill>
                <a:latin typeface="mp-quote"/>
              </a:rPr>
              <a:t>BAPV</a:t>
            </a:r>
            <a:r>
              <a:rPr lang="zh-CN" altLang="en-US" sz="2000" dirty="0">
                <a:solidFill>
                  <a:srgbClr val="231F20"/>
                </a:solidFill>
                <a:latin typeface="mp-quote"/>
              </a:rPr>
              <a:t>），这种做法的光伏组件与建筑呈彼此分离的状态，并没有实现真正的</a:t>
            </a:r>
            <a:r>
              <a:rPr lang="en-US" altLang="zh-CN" sz="2000" dirty="0">
                <a:solidFill>
                  <a:srgbClr val="231F20"/>
                </a:solidFill>
                <a:latin typeface="mp-quote"/>
              </a:rPr>
              <a:t>BIPV</a:t>
            </a:r>
            <a:r>
              <a:rPr lang="zh-CN" altLang="en-US" sz="2000" dirty="0">
                <a:solidFill>
                  <a:srgbClr val="231F20"/>
                </a:solidFill>
                <a:latin typeface="mp-quote"/>
              </a:rPr>
              <a:t>。究其原因，主要来自成本效益和设计安装 </a:t>
            </a:r>
            <a:r>
              <a:rPr lang="en-US" altLang="zh-CN" sz="2000" dirty="0">
                <a:solidFill>
                  <a:srgbClr val="231F20"/>
                </a:solidFill>
                <a:latin typeface="mp-quote"/>
              </a:rPr>
              <a:t>2 </a:t>
            </a:r>
            <a:r>
              <a:rPr lang="zh-CN" altLang="en-US" sz="2000" dirty="0">
                <a:solidFill>
                  <a:srgbClr val="231F20"/>
                </a:solidFill>
                <a:latin typeface="mp-quote"/>
              </a:rPr>
              <a:t>个维度。</a:t>
            </a:r>
            <a:endParaRPr lang="en-US" altLang="zh-CN" sz="2000" dirty="0">
              <a:solidFill>
                <a:srgbClr val="231F20"/>
              </a:solidFill>
              <a:latin typeface="mp-quote"/>
            </a:endParaRPr>
          </a:p>
          <a:p>
            <a:pPr algn="just">
              <a:lnSpc>
                <a:spcPts val="2600"/>
              </a:lnSpc>
            </a:pPr>
            <a:endParaRPr lang="zh-CN" altLang="en-US" sz="2000" dirty="0">
              <a:latin typeface="PingFang SC"/>
            </a:endParaRPr>
          </a:p>
          <a:p>
            <a:pPr algn="just">
              <a:lnSpc>
                <a:spcPts val="2600"/>
              </a:lnSpc>
            </a:pPr>
            <a:r>
              <a:rPr lang="zh-CN" altLang="en-US" sz="2000" dirty="0">
                <a:solidFill>
                  <a:srgbClr val="231F20"/>
                </a:solidFill>
                <a:latin typeface="mp-quote"/>
              </a:rPr>
              <a:t>在成本方面，光伏建筑初始投资较大，投资回收期长，对于很多企业和个人来说成本压力较大；在设计方面，光伏组件的设计安装受建筑本体的形式和地域环境影响较大，很多时候无法实现理想的布置，同时，建筑朝向、阴影遮挡、倾斜角度等都是对光电效率转化影响较大的因素，再加上因安装不当导致屋顶漏水、火灾等隐患问题的频发，光伏系统的综合效益难以发挥最大化。</a:t>
            </a:r>
            <a:endParaRPr lang="zh-CN" altLang="en-US" sz="2000" b="0" i="0" dirty="0">
              <a:effectLst/>
              <a:latin typeface="PingFang SC"/>
            </a:endParaRPr>
          </a:p>
        </p:txBody>
      </p:sp>
      <p:sp>
        <p:nvSpPr>
          <p:cNvPr id="3" name="矩形 2">
            <a:extLst>
              <a:ext uri="{FF2B5EF4-FFF2-40B4-BE49-F238E27FC236}">
                <a16:creationId xmlns:a16="http://schemas.microsoft.com/office/drawing/2014/main" id="{AF7DDF4A-1CBE-41C5-9D90-0B32584F9534}"/>
              </a:ext>
            </a:extLst>
          </p:cNvPr>
          <p:cNvSpPr/>
          <p:nvPr/>
        </p:nvSpPr>
        <p:spPr>
          <a:xfrm>
            <a:off x="3451137" y="132220"/>
            <a:ext cx="2492990" cy="646331"/>
          </a:xfrm>
          <a:prstGeom prst="rect">
            <a:avLst/>
          </a:prstGeom>
        </p:spPr>
        <p:txBody>
          <a:bodyPr wrap="none">
            <a:spAutoFit/>
          </a:bodyPr>
          <a:lstStyle/>
          <a:p>
            <a:r>
              <a:rPr lang="zh-CN" altLang="en-US" sz="3600" b="1" dirty="0">
                <a:solidFill>
                  <a:srgbClr val="08641C"/>
                </a:solidFill>
                <a:latin typeface="mp-quote"/>
              </a:rPr>
              <a:t>存在的问题</a:t>
            </a:r>
            <a:endParaRPr lang="zh-CN" altLang="en-US" sz="3600" dirty="0"/>
          </a:p>
        </p:txBody>
      </p:sp>
      <p:pic>
        <p:nvPicPr>
          <p:cNvPr id="4" name="图片 3">
            <a:extLst>
              <a:ext uri="{FF2B5EF4-FFF2-40B4-BE49-F238E27FC236}">
                <a16:creationId xmlns:a16="http://schemas.microsoft.com/office/drawing/2014/main" id="{7A54A32D-982D-492A-8BCE-2197652684F9}"/>
              </a:ext>
            </a:extLst>
          </p:cNvPr>
          <p:cNvPicPr>
            <a:picLocks noChangeAspect="1"/>
          </p:cNvPicPr>
          <p:nvPr/>
        </p:nvPicPr>
        <p:blipFill rotWithShape="1">
          <a:blip r:embed="rId4"/>
          <a:srcRect l="12224" r="14627"/>
          <a:stretch/>
        </p:blipFill>
        <p:spPr>
          <a:xfrm>
            <a:off x="6184394" y="1054940"/>
            <a:ext cx="5500936" cy="526822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图表 23"/>
          <p:cNvGraphicFramePr/>
          <p:nvPr/>
        </p:nvGraphicFramePr>
        <p:xfrm>
          <a:off x="8495703" y="1400526"/>
          <a:ext cx="3189627" cy="2126421"/>
        </p:xfrm>
        <a:graphic>
          <a:graphicData uri="http://schemas.openxmlformats.org/drawingml/2006/chart">
            <c:chart xmlns:c="http://schemas.openxmlformats.org/drawingml/2006/chart" xmlns:r="http://schemas.openxmlformats.org/officeDocument/2006/relationships" r:id="rId3"/>
          </a:graphicData>
        </a:graphic>
      </p:graphicFrame>
      <p:sp>
        <p:nvSpPr>
          <p:cNvPr id="3" name="矩形 2">
            <a:extLst>
              <a:ext uri="{FF2B5EF4-FFF2-40B4-BE49-F238E27FC236}">
                <a16:creationId xmlns:a16="http://schemas.microsoft.com/office/drawing/2014/main" id="{6286BAF9-B443-4EDD-9ADE-83D06B76A4E5}"/>
              </a:ext>
            </a:extLst>
          </p:cNvPr>
          <p:cNvSpPr/>
          <p:nvPr/>
        </p:nvSpPr>
        <p:spPr>
          <a:xfrm>
            <a:off x="234373" y="993315"/>
            <a:ext cx="5724644" cy="1138773"/>
          </a:xfrm>
          <a:prstGeom prst="rect">
            <a:avLst/>
          </a:prstGeom>
        </p:spPr>
        <p:txBody>
          <a:bodyPr wrap="none">
            <a:spAutoFit/>
          </a:bodyPr>
          <a:lstStyle/>
          <a:p>
            <a:r>
              <a:rPr lang="zh-CN" altLang="en-US" sz="3600" b="1" dirty="0">
                <a:solidFill>
                  <a:srgbClr val="08641C"/>
                </a:solidFill>
                <a:latin typeface="mp-quote"/>
              </a:rPr>
              <a:t>屋顶光伏设备的美观性思考</a:t>
            </a:r>
          </a:p>
          <a:p>
            <a:endParaRPr lang="zh-CN" altLang="en-US" sz="3200" b="1" dirty="0"/>
          </a:p>
        </p:txBody>
      </p:sp>
      <p:sp>
        <p:nvSpPr>
          <p:cNvPr id="2" name="矩形 1">
            <a:extLst>
              <a:ext uri="{FF2B5EF4-FFF2-40B4-BE49-F238E27FC236}">
                <a16:creationId xmlns:a16="http://schemas.microsoft.com/office/drawing/2014/main" id="{9EA90A76-DECE-4564-BE58-355A5800DF0E}"/>
              </a:ext>
            </a:extLst>
          </p:cNvPr>
          <p:cNvSpPr/>
          <p:nvPr/>
        </p:nvSpPr>
        <p:spPr>
          <a:xfrm>
            <a:off x="234373" y="1718112"/>
            <a:ext cx="6096000" cy="3895938"/>
          </a:xfrm>
          <a:prstGeom prst="rect">
            <a:avLst/>
          </a:prstGeom>
        </p:spPr>
        <p:txBody>
          <a:bodyPr>
            <a:spAutoFit/>
          </a:bodyPr>
          <a:lstStyle/>
          <a:p>
            <a:pPr>
              <a:lnSpc>
                <a:spcPts val="2500"/>
              </a:lnSpc>
            </a:pPr>
            <a:r>
              <a:rPr lang="zh-CN" altLang="en-US" sz="2000" dirty="0"/>
              <a:t>在确定了屋面光伏面积和光伏板数量之后，需要确定与屋顶的结合形式，传统做法的屋面上因放置大量的机电设备管线和出屋面管井，导致第五立面较为杂乱，影响其美观。为了保证集市建筑的</a:t>
            </a:r>
            <a:r>
              <a:rPr lang="zh-CN" altLang="en-US" sz="2000" b="1" dirty="0"/>
              <a:t>整体美观与协调性</a:t>
            </a:r>
            <a:r>
              <a:rPr lang="zh-CN" altLang="en-US" sz="2000" dirty="0"/>
              <a:t>，要求在设计阶段就考虑遮蔽设备与光伏系统的结合，光伏面板采用</a:t>
            </a:r>
            <a:r>
              <a:rPr lang="en-US" altLang="zh-CN" sz="2000" b="1" dirty="0"/>
              <a:t>BIPV</a:t>
            </a:r>
            <a:r>
              <a:rPr lang="zh-CN" altLang="en-US" sz="2000" dirty="0"/>
              <a:t>，光伏板作为屋顶构造组成的一部分，强调屋面的整体性，且不需要增加额外检修空间。同时为了增加屋面的丰富效果，还将</a:t>
            </a:r>
            <a:r>
              <a:rPr lang="zh-CN" altLang="en-US" sz="2000" b="1" dirty="0"/>
              <a:t>种植屋面、铝镁锰金属屋面、光伏铝镁锰金属双层通风保温屋面等多种形式组合</a:t>
            </a:r>
            <a:r>
              <a:rPr lang="zh-CN" altLang="en-US" sz="2000" dirty="0"/>
              <a:t>，最大限度达到屋面的整体性和建筑美观性要求。</a:t>
            </a:r>
            <a:endParaRPr lang="en-US" altLang="zh-CN" sz="2000" dirty="0"/>
          </a:p>
          <a:p>
            <a:endParaRPr lang="zh-CN" altLang="en-US" dirty="0"/>
          </a:p>
        </p:txBody>
      </p:sp>
      <p:pic>
        <p:nvPicPr>
          <p:cNvPr id="5" name="图片 4">
            <a:extLst>
              <a:ext uri="{FF2B5EF4-FFF2-40B4-BE49-F238E27FC236}">
                <a16:creationId xmlns:a16="http://schemas.microsoft.com/office/drawing/2014/main" id="{EA046620-340A-48FD-A5C3-E57EC890CD56}"/>
              </a:ext>
            </a:extLst>
          </p:cNvPr>
          <p:cNvPicPr>
            <a:picLocks noChangeAspect="1"/>
          </p:cNvPicPr>
          <p:nvPr/>
        </p:nvPicPr>
        <p:blipFill>
          <a:blip r:embed="rId4"/>
          <a:stretch>
            <a:fillRect/>
          </a:stretch>
        </p:blipFill>
        <p:spPr>
          <a:xfrm>
            <a:off x="6848538" y="247650"/>
            <a:ext cx="4038600" cy="6362700"/>
          </a:xfrm>
          <a:prstGeom prst="rect">
            <a:avLst/>
          </a:prstGeom>
        </p:spPr>
      </p:pic>
      <p:sp>
        <p:nvSpPr>
          <p:cNvPr id="6" name="矩形 5">
            <a:extLst>
              <a:ext uri="{FF2B5EF4-FFF2-40B4-BE49-F238E27FC236}">
                <a16:creationId xmlns:a16="http://schemas.microsoft.com/office/drawing/2014/main" id="{2F5CE744-715F-4F2E-8C4C-800253688F25}"/>
              </a:ext>
            </a:extLst>
          </p:cNvPr>
          <p:cNvSpPr/>
          <p:nvPr/>
        </p:nvSpPr>
        <p:spPr>
          <a:xfrm>
            <a:off x="234373" y="5497911"/>
            <a:ext cx="6096000" cy="1015663"/>
          </a:xfrm>
          <a:prstGeom prst="rect">
            <a:avLst/>
          </a:prstGeom>
        </p:spPr>
        <p:txBody>
          <a:bodyPr>
            <a:spAutoFit/>
          </a:bodyPr>
          <a:lstStyle/>
          <a:p>
            <a:r>
              <a:rPr lang="en-US" altLang="zh-CN" sz="2000" dirty="0"/>
              <a:t>BIPV </a:t>
            </a:r>
            <a:r>
              <a:rPr lang="zh-CN" altLang="en-US" sz="2000" dirty="0"/>
              <a:t>作为绿色低碳建筑可再生能源合理利用的重要途径，是经济性和美观性的均衡协调的结果，也是当前提倡绿色节能和低碳社区的发展方向。</a:t>
            </a:r>
          </a:p>
        </p:txBody>
      </p:sp>
    </p:spTree>
    <p:extLst>
      <p:ext uri="{BB962C8B-B14F-4D97-AF65-F5344CB8AC3E}">
        <p14:creationId xmlns:p14="http://schemas.microsoft.com/office/powerpoint/2010/main" val="651561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25"/>
          <p:cNvSpPr>
            <a:spLocks noChangeArrowheads="1"/>
          </p:cNvSpPr>
          <p:nvPr/>
        </p:nvSpPr>
        <p:spPr bwMode="auto">
          <a:xfrm>
            <a:off x="6129221" y="4775517"/>
            <a:ext cx="156653" cy="156211"/>
          </a:xfrm>
          <a:custGeom>
            <a:avLst/>
            <a:gdLst>
              <a:gd name="T0" fmla="*/ 206 w 413"/>
              <a:gd name="T1" fmla="*/ 413 h 413"/>
              <a:gd name="T2" fmla="*/ 0 w 413"/>
              <a:gd name="T3" fmla="*/ 0 h 413"/>
              <a:gd name="T4" fmla="*/ 413 w 413"/>
              <a:gd name="T5" fmla="*/ 0 h 413"/>
              <a:gd name="T6" fmla="*/ 206 w 413"/>
              <a:gd name="T7" fmla="*/ 413 h 413"/>
              <a:gd name="T8" fmla="*/ 0 60000 65536"/>
              <a:gd name="T9" fmla="*/ 0 60000 65536"/>
              <a:gd name="T10" fmla="*/ 0 60000 65536"/>
              <a:gd name="T11" fmla="*/ 0 60000 65536"/>
              <a:gd name="T12" fmla="*/ 0 w 413"/>
              <a:gd name="T13" fmla="*/ 0 h 413"/>
              <a:gd name="T14" fmla="*/ 413 w 413"/>
              <a:gd name="T15" fmla="*/ 413 h 413"/>
            </a:gdLst>
            <a:ahLst/>
            <a:cxnLst>
              <a:cxn ang="T8">
                <a:pos x="T0" y="T1"/>
              </a:cxn>
              <a:cxn ang="T9">
                <a:pos x="T2" y="T3"/>
              </a:cxn>
              <a:cxn ang="T10">
                <a:pos x="T4" y="T5"/>
              </a:cxn>
              <a:cxn ang="T11">
                <a:pos x="T6" y="T7"/>
              </a:cxn>
            </a:cxnLst>
            <a:rect l="T12" t="T13" r="T14" b="T15"/>
            <a:pathLst>
              <a:path w="413" h="413">
                <a:moveTo>
                  <a:pt x="206" y="413"/>
                </a:moveTo>
                <a:lnTo>
                  <a:pt x="0" y="0"/>
                </a:lnTo>
                <a:lnTo>
                  <a:pt x="413" y="0"/>
                </a:lnTo>
                <a:lnTo>
                  <a:pt x="206" y="413"/>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z="2000">
              <a:solidFill>
                <a:srgbClr val="000000"/>
              </a:solidFill>
              <a:cs typeface="+mn-ea"/>
              <a:sym typeface="+mn-lt"/>
            </a:endParaRPr>
          </a:p>
        </p:txBody>
      </p:sp>
      <p:sp>
        <p:nvSpPr>
          <p:cNvPr id="5" name="任意多边形 23"/>
          <p:cNvSpPr>
            <a:spLocks noChangeArrowheads="1"/>
          </p:cNvSpPr>
          <p:nvPr/>
        </p:nvSpPr>
        <p:spPr bwMode="auto">
          <a:xfrm>
            <a:off x="5994567" y="4386283"/>
            <a:ext cx="582613" cy="422865"/>
          </a:xfrm>
          <a:custGeom>
            <a:avLst/>
            <a:gdLst>
              <a:gd name="T0" fmla="*/ 290196 w 2438400"/>
              <a:gd name="T1" fmla="*/ 0 h 1774825"/>
              <a:gd name="T2" fmla="*/ 2151973 w 2438400"/>
              <a:gd name="T3" fmla="*/ 0 h 1774825"/>
              <a:gd name="T4" fmla="*/ 2438400 w 2438400"/>
              <a:gd name="T5" fmla="*/ 286384 h 1774825"/>
              <a:gd name="T6" fmla="*/ 2438400 w 2438400"/>
              <a:gd name="T7" fmla="*/ 1484673 h 1774825"/>
              <a:gd name="T8" fmla="*/ 2151973 w 2438400"/>
              <a:gd name="T9" fmla="*/ 1774825 h 1774825"/>
              <a:gd name="T10" fmla="*/ 290196 w 2438400"/>
              <a:gd name="T11" fmla="*/ 1774825 h 1774825"/>
              <a:gd name="T12" fmla="*/ 0 w 2438400"/>
              <a:gd name="T13" fmla="*/ 1484673 h 1774825"/>
              <a:gd name="T14" fmla="*/ 0 w 2438400"/>
              <a:gd name="T15" fmla="*/ 286384 h 1774825"/>
              <a:gd name="T16" fmla="*/ 290196 w 2438400"/>
              <a:gd name="T17" fmla="*/ 0 h 1774825"/>
              <a:gd name="T18" fmla="*/ 471488 w 2438400"/>
              <a:gd name="T19" fmla="*/ 425450 h 1774825"/>
              <a:gd name="T20" fmla="*/ 471488 w 2438400"/>
              <a:gd name="T21" fmla="*/ 598488 h 1774825"/>
              <a:gd name="T22" fmla="*/ 1971676 w 2438400"/>
              <a:gd name="T23" fmla="*/ 598488 h 1774825"/>
              <a:gd name="T24" fmla="*/ 1971676 w 2438400"/>
              <a:gd name="T25" fmla="*/ 425450 h 1774825"/>
              <a:gd name="T26" fmla="*/ 471488 w 2438400"/>
              <a:gd name="T27" fmla="*/ 425450 h 1774825"/>
              <a:gd name="T28" fmla="*/ 471488 w 2438400"/>
              <a:gd name="T29" fmla="*/ 801688 h 1774825"/>
              <a:gd name="T30" fmla="*/ 471488 w 2438400"/>
              <a:gd name="T31" fmla="*/ 971551 h 1774825"/>
              <a:gd name="T32" fmla="*/ 1971676 w 2438400"/>
              <a:gd name="T33" fmla="*/ 971551 h 1774825"/>
              <a:gd name="T34" fmla="*/ 1971676 w 2438400"/>
              <a:gd name="T35" fmla="*/ 801688 h 1774825"/>
              <a:gd name="T36" fmla="*/ 471488 w 2438400"/>
              <a:gd name="T37" fmla="*/ 801688 h 1774825"/>
              <a:gd name="T38" fmla="*/ 471488 w 2438400"/>
              <a:gd name="T39" fmla="*/ 1174750 h 1774825"/>
              <a:gd name="T40" fmla="*/ 471488 w 2438400"/>
              <a:gd name="T41" fmla="*/ 1347788 h 1774825"/>
              <a:gd name="T42" fmla="*/ 1971676 w 2438400"/>
              <a:gd name="T43" fmla="*/ 1347788 h 1774825"/>
              <a:gd name="T44" fmla="*/ 1971676 w 2438400"/>
              <a:gd name="T45" fmla="*/ 1174750 h 1774825"/>
              <a:gd name="T46" fmla="*/ 471488 w 2438400"/>
              <a:gd name="T47" fmla="*/ 1174750 h 17748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438400"/>
              <a:gd name="T73" fmla="*/ 0 h 1774825"/>
              <a:gd name="T74" fmla="*/ 2438400 w 2438400"/>
              <a:gd name="T75" fmla="*/ 1774825 h 177482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438400" h="1774825">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z="2000">
              <a:solidFill>
                <a:srgbClr val="000000"/>
              </a:solidFill>
              <a:cs typeface="+mn-ea"/>
              <a:sym typeface="+mn-lt"/>
            </a:endParaRPr>
          </a:p>
        </p:txBody>
      </p:sp>
      <p:sp>
        <p:nvSpPr>
          <p:cNvPr id="6" name="直接连接符 24"/>
          <p:cNvSpPr>
            <a:spLocks noChangeShapeType="1"/>
          </p:cNvSpPr>
          <p:nvPr/>
        </p:nvSpPr>
        <p:spPr bwMode="auto">
          <a:xfrm>
            <a:off x="5317502" y="5109529"/>
            <a:ext cx="1808480" cy="0"/>
          </a:xfrm>
          <a:prstGeom prst="line">
            <a:avLst/>
          </a:prstGeom>
          <a:noFill/>
          <a:ln w="12700" cap="flat" cmpd="sng">
            <a:solidFill>
              <a:schemeClr val="bg1">
                <a:alpha val="59000"/>
              </a:schemeClr>
            </a:solidFill>
            <a:miter lim="800000"/>
          </a:ln>
          <a:extLst>
            <a:ext uri="{909E8E84-426E-40DD-AFC4-6F175D3DCCD1}">
              <a14:hiddenFill xmlns:a14="http://schemas.microsoft.com/office/drawing/2010/main">
                <a:noFill/>
              </a14:hiddenFill>
            </a:ext>
          </a:extLst>
        </p:spPr>
        <p:txBody>
          <a:bodyPr/>
          <a:lstStyle/>
          <a:p>
            <a:endParaRPr lang="zh-CN" altLang="en-US">
              <a:cs typeface="+mn-ea"/>
              <a:sym typeface="+mn-lt"/>
            </a:endParaRPr>
          </a:p>
        </p:txBody>
      </p:sp>
      <p:sp>
        <p:nvSpPr>
          <p:cNvPr id="7" name="文本框 25"/>
          <p:cNvSpPr>
            <a:spLocks noChangeArrowheads="1"/>
          </p:cNvSpPr>
          <p:nvPr/>
        </p:nvSpPr>
        <p:spPr bwMode="auto">
          <a:xfrm>
            <a:off x="5501041" y="5232063"/>
            <a:ext cx="15696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b="1" dirty="0">
                <a:solidFill>
                  <a:schemeClr val="bg1"/>
                </a:solidFill>
                <a:cs typeface="+mn-ea"/>
                <a:sym typeface="+mn-lt"/>
              </a:rPr>
              <a:t>输入您的标题</a:t>
            </a:r>
            <a:endParaRPr lang="zh-CN" altLang="en-US" sz="1200" dirty="0">
              <a:solidFill>
                <a:schemeClr val="bg1"/>
              </a:solidFill>
              <a:cs typeface="+mn-ea"/>
              <a:sym typeface="+mn-lt"/>
            </a:endParaRPr>
          </a:p>
        </p:txBody>
      </p:sp>
      <p:sp>
        <p:nvSpPr>
          <p:cNvPr id="10" name="矩形 27"/>
          <p:cNvSpPr>
            <a:spLocks noChangeArrowheads="1"/>
          </p:cNvSpPr>
          <p:nvPr/>
        </p:nvSpPr>
        <p:spPr bwMode="auto">
          <a:xfrm>
            <a:off x="8582573" y="2032870"/>
            <a:ext cx="2585672" cy="3720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indent="457200" algn="just">
              <a:lnSpc>
                <a:spcPct val="120000"/>
              </a:lnSpc>
              <a:spcBef>
                <a:spcPct val="0"/>
              </a:spcBef>
              <a:buNone/>
            </a:pPr>
            <a:endParaRPr lang="zh-CN" altLang="en-US" sz="1800" dirty="0">
              <a:solidFill>
                <a:schemeClr val="tx1">
                  <a:lumMod val="85000"/>
                  <a:lumOff val="15000"/>
                </a:schemeClr>
              </a:solidFill>
              <a:latin typeface="+mn-lt"/>
              <a:ea typeface="+mn-ea"/>
              <a:cs typeface="+mn-ea"/>
              <a:sym typeface="+mn-lt"/>
            </a:endParaRPr>
          </a:p>
          <a:p>
            <a:pPr indent="457200" algn="just">
              <a:lnSpc>
                <a:spcPct val="120000"/>
              </a:lnSpc>
              <a:spcBef>
                <a:spcPct val="0"/>
              </a:spcBef>
              <a:buNone/>
            </a:pPr>
            <a:r>
              <a:rPr lang="zh-CN" altLang="en-US" sz="1800" dirty="0">
                <a:solidFill>
                  <a:schemeClr val="tx1">
                    <a:lumMod val="85000"/>
                    <a:lumOff val="15000"/>
                  </a:schemeClr>
                </a:solidFill>
                <a:latin typeface="+mn-lt"/>
                <a:ea typeface="+mn-ea"/>
                <a:cs typeface="+mn-ea"/>
                <a:sym typeface="+mn-lt"/>
              </a:rPr>
              <a:t>为了减少对西侧公寓楼群住户的望海视线遮挡与相互视线干扰，市集被限定为一个没有高大空间的平铺单层建筑。我们将北岸市集视作一个微缩的城市集市，为其引入了“室内化的店铺与广场”的空间组织方式</a:t>
            </a:r>
          </a:p>
        </p:txBody>
      </p:sp>
      <p:sp>
        <p:nvSpPr>
          <p:cNvPr id="8" name="文本框 7">
            <a:extLst>
              <a:ext uri="{FF2B5EF4-FFF2-40B4-BE49-F238E27FC236}">
                <a16:creationId xmlns:a16="http://schemas.microsoft.com/office/drawing/2014/main" id="{C8653346-F00D-A85D-C570-E961A98E6DD5}"/>
              </a:ext>
            </a:extLst>
          </p:cNvPr>
          <p:cNvSpPr txBox="1"/>
          <p:nvPr/>
        </p:nvSpPr>
        <p:spPr>
          <a:xfrm>
            <a:off x="628214" y="734120"/>
            <a:ext cx="6100652" cy="584775"/>
          </a:xfrm>
          <a:prstGeom prst="rect">
            <a:avLst/>
          </a:prstGeom>
          <a:noFill/>
        </p:spPr>
        <p:txBody>
          <a:bodyPr wrap="square">
            <a:spAutoFit/>
          </a:bodyPr>
          <a:lstStyle/>
          <a:p>
            <a:r>
              <a:rPr lang="zh-CN" altLang="en-US" sz="3200" dirty="0"/>
              <a:t>秦皇岛昌黎北海岸阿那亚市集</a:t>
            </a:r>
          </a:p>
        </p:txBody>
      </p:sp>
      <p:pic>
        <p:nvPicPr>
          <p:cNvPr id="9" name="图片 8">
            <a:extLst>
              <a:ext uri="{FF2B5EF4-FFF2-40B4-BE49-F238E27FC236}">
                <a16:creationId xmlns:a16="http://schemas.microsoft.com/office/drawing/2014/main" id="{F05C01C3-E31D-D33C-4B06-5A52F884D1AE}"/>
              </a:ext>
            </a:extLst>
          </p:cNvPr>
          <p:cNvPicPr>
            <a:picLocks noChangeAspect="1"/>
          </p:cNvPicPr>
          <p:nvPr/>
        </p:nvPicPr>
        <p:blipFill>
          <a:blip r:embed="rId3"/>
          <a:stretch>
            <a:fillRect/>
          </a:stretch>
        </p:blipFill>
        <p:spPr>
          <a:xfrm>
            <a:off x="459315" y="1765553"/>
            <a:ext cx="7491078" cy="3987438"/>
          </a:xfrm>
          <a:prstGeom prst="rect">
            <a:avLst/>
          </a:prstGeom>
        </p:spPr>
      </p:pic>
      <p:sp>
        <p:nvSpPr>
          <p:cNvPr id="13" name="文本框 12">
            <a:extLst>
              <a:ext uri="{FF2B5EF4-FFF2-40B4-BE49-F238E27FC236}">
                <a16:creationId xmlns:a16="http://schemas.microsoft.com/office/drawing/2014/main" id="{D16ECAB9-116C-86A0-4C3B-E0CF5E7D652B}"/>
              </a:ext>
            </a:extLst>
          </p:cNvPr>
          <p:cNvSpPr txBox="1"/>
          <p:nvPr/>
        </p:nvSpPr>
        <p:spPr>
          <a:xfrm>
            <a:off x="2137672" y="5830317"/>
            <a:ext cx="6118104" cy="369332"/>
          </a:xfrm>
          <a:prstGeom prst="rect">
            <a:avLst/>
          </a:prstGeom>
          <a:noFill/>
        </p:spPr>
        <p:txBody>
          <a:bodyPr wrap="square">
            <a:spAutoFit/>
          </a:bodyPr>
          <a:lstStyle/>
          <a:p>
            <a:r>
              <a:rPr lang="zh-CN" altLang="en-US" dirty="0"/>
              <a:t>微缩的城市市集：室内化的巷铺与广场</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4A33D3-4F4D-8889-7675-21A8755620C2}"/>
            </a:ext>
          </a:extLst>
        </p:cNvPr>
        <p:cNvGrpSpPr/>
        <p:nvPr/>
      </p:nvGrpSpPr>
      <p:grpSpPr>
        <a:xfrm>
          <a:off x="0" y="0"/>
          <a:ext cx="0" cy="0"/>
          <a:chOff x="0" y="0"/>
          <a:chExt cx="0" cy="0"/>
        </a:xfrm>
      </p:grpSpPr>
      <p:sp>
        <p:nvSpPr>
          <p:cNvPr id="4" name="Freeform 25">
            <a:extLst>
              <a:ext uri="{FF2B5EF4-FFF2-40B4-BE49-F238E27FC236}">
                <a16:creationId xmlns:a16="http://schemas.microsoft.com/office/drawing/2014/main" id="{4A05A685-99E0-5AEE-B660-D48F896549A8}"/>
              </a:ext>
            </a:extLst>
          </p:cNvPr>
          <p:cNvSpPr>
            <a:spLocks noChangeArrowheads="1"/>
          </p:cNvSpPr>
          <p:nvPr/>
        </p:nvSpPr>
        <p:spPr bwMode="auto">
          <a:xfrm>
            <a:off x="6129221" y="4775517"/>
            <a:ext cx="156653" cy="156211"/>
          </a:xfrm>
          <a:custGeom>
            <a:avLst/>
            <a:gdLst>
              <a:gd name="T0" fmla="*/ 206 w 413"/>
              <a:gd name="T1" fmla="*/ 413 h 413"/>
              <a:gd name="T2" fmla="*/ 0 w 413"/>
              <a:gd name="T3" fmla="*/ 0 h 413"/>
              <a:gd name="T4" fmla="*/ 413 w 413"/>
              <a:gd name="T5" fmla="*/ 0 h 413"/>
              <a:gd name="T6" fmla="*/ 206 w 413"/>
              <a:gd name="T7" fmla="*/ 413 h 413"/>
              <a:gd name="T8" fmla="*/ 0 60000 65536"/>
              <a:gd name="T9" fmla="*/ 0 60000 65536"/>
              <a:gd name="T10" fmla="*/ 0 60000 65536"/>
              <a:gd name="T11" fmla="*/ 0 60000 65536"/>
              <a:gd name="T12" fmla="*/ 0 w 413"/>
              <a:gd name="T13" fmla="*/ 0 h 413"/>
              <a:gd name="T14" fmla="*/ 413 w 413"/>
              <a:gd name="T15" fmla="*/ 413 h 413"/>
            </a:gdLst>
            <a:ahLst/>
            <a:cxnLst>
              <a:cxn ang="T8">
                <a:pos x="T0" y="T1"/>
              </a:cxn>
              <a:cxn ang="T9">
                <a:pos x="T2" y="T3"/>
              </a:cxn>
              <a:cxn ang="T10">
                <a:pos x="T4" y="T5"/>
              </a:cxn>
              <a:cxn ang="T11">
                <a:pos x="T6" y="T7"/>
              </a:cxn>
            </a:cxnLst>
            <a:rect l="T12" t="T13" r="T14" b="T15"/>
            <a:pathLst>
              <a:path w="413" h="413">
                <a:moveTo>
                  <a:pt x="206" y="413"/>
                </a:moveTo>
                <a:lnTo>
                  <a:pt x="0" y="0"/>
                </a:lnTo>
                <a:lnTo>
                  <a:pt x="413" y="0"/>
                </a:lnTo>
                <a:lnTo>
                  <a:pt x="206" y="413"/>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z="2000">
              <a:solidFill>
                <a:srgbClr val="000000"/>
              </a:solidFill>
              <a:cs typeface="+mn-ea"/>
              <a:sym typeface="+mn-lt"/>
            </a:endParaRPr>
          </a:p>
        </p:txBody>
      </p:sp>
      <p:sp>
        <p:nvSpPr>
          <p:cNvPr id="5" name="任意多边形 23">
            <a:extLst>
              <a:ext uri="{FF2B5EF4-FFF2-40B4-BE49-F238E27FC236}">
                <a16:creationId xmlns:a16="http://schemas.microsoft.com/office/drawing/2014/main" id="{A55B7244-E848-B5E1-F5AC-147783A12D87}"/>
              </a:ext>
            </a:extLst>
          </p:cNvPr>
          <p:cNvSpPr>
            <a:spLocks noChangeArrowheads="1"/>
          </p:cNvSpPr>
          <p:nvPr/>
        </p:nvSpPr>
        <p:spPr bwMode="auto">
          <a:xfrm>
            <a:off x="5994567" y="4386283"/>
            <a:ext cx="582613" cy="422865"/>
          </a:xfrm>
          <a:custGeom>
            <a:avLst/>
            <a:gdLst>
              <a:gd name="T0" fmla="*/ 290196 w 2438400"/>
              <a:gd name="T1" fmla="*/ 0 h 1774825"/>
              <a:gd name="T2" fmla="*/ 2151973 w 2438400"/>
              <a:gd name="T3" fmla="*/ 0 h 1774825"/>
              <a:gd name="T4" fmla="*/ 2438400 w 2438400"/>
              <a:gd name="T5" fmla="*/ 286384 h 1774825"/>
              <a:gd name="T6" fmla="*/ 2438400 w 2438400"/>
              <a:gd name="T7" fmla="*/ 1484673 h 1774825"/>
              <a:gd name="T8" fmla="*/ 2151973 w 2438400"/>
              <a:gd name="T9" fmla="*/ 1774825 h 1774825"/>
              <a:gd name="T10" fmla="*/ 290196 w 2438400"/>
              <a:gd name="T11" fmla="*/ 1774825 h 1774825"/>
              <a:gd name="T12" fmla="*/ 0 w 2438400"/>
              <a:gd name="T13" fmla="*/ 1484673 h 1774825"/>
              <a:gd name="T14" fmla="*/ 0 w 2438400"/>
              <a:gd name="T15" fmla="*/ 286384 h 1774825"/>
              <a:gd name="T16" fmla="*/ 290196 w 2438400"/>
              <a:gd name="T17" fmla="*/ 0 h 1774825"/>
              <a:gd name="T18" fmla="*/ 471488 w 2438400"/>
              <a:gd name="T19" fmla="*/ 425450 h 1774825"/>
              <a:gd name="T20" fmla="*/ 471488 w 2438400"/>
              <a:gd name="T21" fmla="*/ 598488 h 1774825"/>
              <a:gd name="T22" fmla="*/ 1971676 w 2438400"/>
              <a:gd name="T23" fmla="*/ 598488 h 1774825"/>
              <a:gd name="T24" fmla="*/ 1971676 w 2438400"/>
              <a:gd name="T25" fmla="*/ 425450 h 1774825"/>
              <a:gd name="T26" fmla="*/ 471488 w 2438400"/>
              <a:gd name="T27" fmla="*/ 425450 h 1774825"/>
              <a:gd name="T28" fmla="*/ 471488 w 2438400"/>
              <a:gd name="T29" fmla="*/ 801688 h 1774825"/>
              <a:gd name="T30" fmla="*/ 471488 w 2438400"/>
              <a:gd name="T31" fmla="*/ 971551 h 1774825"/>
              <a:gd name="T32" fmla="*/ 1971676 w 2438400"/>
              <a:gd name="T33" fmla="*/ 971551 h 1774825"/>
              <a:gd name="T34" fmla="*/ 1971676 w 2438400"/>
              <a:gd name="T35" fmla="*/ 801688 h 1774825"/>
              <a:gd name="T36" fmla="*/ 471488 w 2438400"/>
              <a:gd name="T37" fmla="*/ 801688 h 1774825"/>
              <a:gd name="T38" fmla="*/ 471488 w 2438400"/>
              <a:gd name="T39" fmla="*/ 1174750 h 1774825"/>
              <a:gd name="T40" fmla="*/ 471488 w 2438400"/>
              <a:gd name="T41" fmla="*/ 1347788 h 1774825"/>
              <a:gd name="T42" fmla="*/ 1971676 w 2438400"/>
              <a:gd name="T43" fmla="*/ 1347788 h 1774825"/>
              <a:gd name="T44" fmla="*/ 1971676 w 2438400"/>
              <a:gd name="T45" fmla="*/ 1174750 h 1774825"/>
              <a:gd name="T46" fmla="*/ 471488 w 2438400"/>
              <a:gd name="T47" fmla="*/ 1174750 h 17748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438400"/>
              <a:gd name="T73" fmla="*/ 0 h 1774825"/>
              <a:gd name="T74" fmla="*/ 2438400 w 2438400"/>
              <a:gd name="T75" fmla="*/ 1774825 h 177482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438400" h="1774825">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z="2000">
              <a:solidFill>
                <a:srgbClr val="000000"/>
              </a:solidFill>
              <a:cs typeface="+mn-ea"/>
              <a:sym typeface="+mn-lt"/>
            </a:endParaRPr>
          </a:p>
        </p:txBody>
      </p:sp>
      <p:sp>
        <p:nvSpPr>
          <p:cNvPr id="6" name="直接连接符 24">
            <a:extLst>
              <a:ext uri="{FF2B5EF4-FFF2-40B4-BE49-F238E27FC236}">
                <a16:creationId xmlns:a16="http://schemas.microsoft.com/office/drawing/2014/main" id="{C8A89D4E-4B8C-06A4-FA54-A8F3439BBE18}"/>
              </a:ext>
            </a:extLst>
          </p:cNvPr>
          <p:cNvSpPr>
            <a:spLocks noChangeShapeType="1"/>
          </p:cNvSpPr>
          <p:nvPr/>
        </p:nvSpPr>
        <p:spPr bwMode="auto">
          <a:xfrm>
            <a:off x="5317502" y="5109529"/>
            <a:ext cx="1808480" cy="0"/>
          </a:xfrm>
          <a:prstGeom prst="line">
            <a:avLst/>
          </a:prstGeom>
          <a:noFill/>
          <a:ln w="12700" cap="flat" cmpd="sng">
            <a:solidFill>
              <a:schemeClr val="bg1">
                <a:alpha val="59000"/>
              </a:schemeClr>
            </a:solidFill>
            <a:miter lim="800000"/>
          </a:ln>
          <a:extLst>
            <a:ext uri="{909E8E84-426E-40DD-AFC4-6F175D3DCCD1}">
              <a14:hiddenFill xmlns:a14="http://schemas.microsoft.com/office/drawing/2010/main">
                <a:noFill/>
              </a14:hiddenFill>
            </a:ext>
          </a:extLst>
        </p:spPr>
        <p:txBody>
          <a:bodyPr/>
          <a:lstStyle/>
          <a:p>
            <a:endParaRPr lang="zh-CN" altLang="en-US">
              <a:cs typeface="+mn-ea"/>
              <a:sym typeface="+mn-lt"/>
            </a:endParaRPr>
          </a:p>
        </p:txBody>
      </p:sp>
      <p:sp>
        <p:nvSpPr>
          <p:cNvPr id="7" name="文本框 25">
            <a:extLst>
              <a:ext uri="{FF2B5EF4-FFF2-40B4-BE49-F238E27FC236}">
                <a16:creationId xmlns:a16="http://schemas.microsoft.com/office/drawing/2014/main" id="{5A192D2F-6388-9D74-01C1-FFD48A63316B}"/>
              </a:ext>
            </a:extLst>
          </p:cNvPr>
          <p:cNvSpPr>
            <a:spLocks noChangeArrowheads="1"/>
          </p:cNvSpPr>
          <p:nvPr/>
        </p:nvSpPr>
        <p:spPr bwMode="auto">
          <a:xfrm>
            <a:off x="5501041" y="5232063"/>
            <a:ext cx="15696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b="1" dirty="0">
                <a:solidFill>
                  <a:schemeClr val="bg1"/>
                </a:solidFill>
                <a:cs typeface="+mn-ea"/>
                <a:sym typeface="+mn-lt"/>
              </a:rPr>
              <a:t>输入您的标题</a:t>
            </a:r>
            <a:endParaRPr lang="zh-CN" altLang="en-US" sz="1200" dirty="0">
              <a:solidFill>
                <a:schemeClr val="bg1"/>
              </a:solidFill>
              <a:cs typeface="+mn-ea"/>
              <a:sym typeface="+mn-lt"/>
            </a:endParaRPr>
          </a:p>
        </p:txBody>
      </p:sp>
      <p:sp>
        <p:nvSpPr>
          <p:cNvPr id="10" name="矩形 27">
            <a:extLst>
              <a:ext uri="{FF2B5EF4-FFF2-40B4-BE49-F238E27FC236}">
                <a16:creationId xmlns:a16="http://schemas.microsoft.com/office/drawing/2014/main" id="{CF63D86D-FE36-E82D-5961-45D33BB978B7}"/>
              </a:ext>
            </a:extLst>
          </p:cNvPr>
          <p:cNvSpPr>
            <a:spLocks noChangeArrowheads="1"/>
          </p:cNvSpPr>
          <p:nvPr/>
        </p:nvSpPr>
        <p:spPr bwMode="auto">
          <a:xfrm>
            <a:off x="1102864" y="2954775"/>
            <a:ext cx="9911817" cy="2058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indent="457200" algn="just">
              <a:lnSpc>
                <a:spcPct val="120000"/>
              </a:lnSpc>
              <a:spcBef>
                <a:spcPct val="0"/>
              </a:spcBef>
              <a:buNone/>
            </a:pPr>
            <a:endParaRPr lang="zh-CN" altLang="en-US" sz="1800" dirty="0">
              <a:solidFill>
                <a:schemeClr val="tx1">
                  <a:lumMod val="85000"/>
                  <a:lumOff val="15000"/>
                </a:schemeClr>
              </a:solidFill>
              <a:latin typeface="+mn-lt"/>
              <a:ea typeface="+mn-ea"/>
              <a:cs typeface="+mn-ea"/>
              <a:sym typeface="+mn-lt"/>
            </a:endParaRPr>
          </a:p>
          <a:p>
            <a:pPr indent="457200" algn="just">
              <a:lnSpc>
                <a:spcPct val="120000"/>
              </a:lnSpc>
              <a:spcBef>
                <a:spcPct val="0"/>
              </a:spcBef>
              <a:buNone/>
            </a:pPr>
            <a:r>
              <a:rPr lang="zh-CN" altLang="en-US" sz="1800" dirty="0">
                <a:solidFill>
                  <a:schemeClr val="tx1">
                    <a:lumMod val="85000"/>
                    <a:lumOff val="15000"/>
                  </a:schemeClr>
                </a:solidFill>
                <a:latin typeface="+mn-lt"/>
                <a:ea typeface="+mn-ea"/>
                <a:cs typeface="+mn-ea"/>
                <a:sym typeface="+mn-lt"/>
              </a:rPr>
              <a:t>一系列尺寸变化细微的小型屋顶结构散布在场地各处，作为独特的摊位，容纳市场上的各种企业。</a:t>
            </a:r>
            <a:endParaRPr lang="en-US" altLang="zh-CN" sz="1800" dirty="0">
              <a:solidFill>
                <a:schemeClr val="tx1">
                  <a:lumMod val="85000"/>
                  <a:lumOff val="15000"/>
                </a:schemeClr>
              </a:solidFill>
              <a:latin typeface="+mn-lt"/>
              <a:ea typeface="+mn-ea"/>
              <a:cs typeface="+mn-ea"/>
              <a:sym typeface="+mn-lt"/>
            </a:endParaRPr>
          </a:p>
          <a:p>
            <a:pPr indent="457200" algn="just">
              <a:lnSpc>
                <a:spcPct val="120000"/>
              </a:lnSpc>
              <a:spcBef>
                <a:spcPct val="0"/>
              </a:spcBef>
              <a:buNone/>
            </a:pPr>
            <a:r>
              <a:rPr lang="zh-CN" altLang="en-US" sz="1800" dirty="0">
                <a:solidFill>
                  <a:schemeClr val="tx1">
                    <a:lumMod val="85000"/>
                    <a:lumOff val="15000"/>
                  </a:schemeClr>
                </a:solidFill>
                <a:latin typeface="+mn-lt"/>
                <a:ea typeface="+mn-ea"/>
                <a:cs typeface="+mn-ea"/>
                <a:sym typeface="+mn-lt"/>
              </a:rPr>
              <a:t>商店之间不同宽度的开口形成了一个短巷网络，通向南北两侧的广场，每个广场都被商店包围，并作为食堂和超市的公共区域。这些广场和小巷被低于商店体积的平屋顶覆盖。在食堂区，在内部广场和小巷中划出了一个绿色的庭院。</a:t>
            </a:r>
          </a:p>
        </p:txBody>
      </p:sp>
      <p:sp>
        <p:nvSpPr>
          <p:cNvPr id="8" name="文本框 7">
            <a:extLst>
              <a:ext uri="{FF2B5EF4-FFF2-40B4-BE49-F238E27FC236}">
                <a16:creationId xmlns:a16="http://schemas.microsoft.com/office/drawing/2014/main" id="{BA8B63A0-1741-1CFB-1ED0-DEB100E05A9F}"/>
              </a:ext>
            </a:extLst>
          </p:cNvPr>
          <p:cNvSpPr txBox="1"/>
          <p:nvPr/>
        </p:nvSpPr>
        <p:spPr>
          <a:xfrm>
            <a:off x="4732544" y="1882996"/>
            <a:ext cx="6100652" cy="584775"/>
          </a:xfrm>
          <a:prstGeom prst="rect">
            <a:avLst/>
          </a:prstGeom>
          <a:noFill/>
        </p:spPr>
        <p:txBody>
          <a:bodyPr wrap="square">
            <a:spAutoFit/>
          </a:bodyPr>
          <a:lstStyle/>
          <a:p>
            <a:r>
              <a:rPr lang="zh-CN" altLang="en-US" sz="3200" dirty="0"/>
              <a:t>此处见动图</a:t>
            </a:r>
          </a:p>
        </p:txBody>
      </p:sp>
    </p:spTree>
    <p:extLst>
      <p:ext uri="{BB962C8B-B14F-4D97-AF65-F5344CB8AC3E}">
        <p14:creationId xmlns:p14="http://schemas.microsoft.com/office/powerpoint/2010/main" val="335489135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4524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1043</TotalTime>
  <Words>1960</Words>
  <Application>Microsoft Office PowerPoint</Application>
  <PresentationFormat>宽屏</PresentationFormat>
  <Paragraphs>94</Paragraphs>
  <Slides>15</Slides>
  <Notes>15</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15</vt:i4>
      </vt:variant>
    </vt:vector>
  </HeadingPairs>
  <TitlesOfParts>
    <vt:vector size="21" baseType="lpstr">
      <vt:lpstr>mp-quote</vt:lpstr>
      <vt:lpstr>PingFang SC</vt:lpstr>
      <vt:lpstr>等线</vt:lpstr>
      <vt:lpstr>微软雅黑</vt: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cp:lastModifiedBy>瑾奕 杨</cp:lastModifiedBy>
  <cp:revision>10</cp:revision>
  <dcterms:created xsi:type="dcterms:W3CDTF">2017-04-10T09:26:00Z</dcterms:created>
  <dcterms:modified xsi:type="dcterms:W3CDTF">2025-09-18T01:58:14Z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2052-10.1.0.6490</vt:lpwstr>
  </property>
</Properties>
</file>