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name="Group 3" id="3"/>
            <p:cNvGrpSpPr/>
            <p:nvPr/>
          </p:nvGrpSpPr>
          <p:grpSpPr>
            <a:xfrm flipH="false" flipV="false"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name="AutoShape 4" id="4"/>
              <p:cNvSpPr/>
              <p:nvPr/>
            </p:nvSpPr>
            <p:spPr>
              <a:xfrm flipH="false" flipV="false" rot="0">
                <a:off x="1184173" y="1990474"/>
                <a:ext cx="5195497" cy="3128153"/>
              </a:xfrm>
              <a:custGeom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5" id="5"/>
              <p:cNvGrpSpPr/>
              <p:nvPr/>
            </p:nvGrpSpPr>
            <p:grpSpPr>
              <a:xfrm flipH="false" flipV="false"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" id="6"/>
                <p:cNvSpPr/>
                <p:nvPr/>
              </p:nvSpPr>
              <p:spPr>
                <a:xfrm flipH="false" flipV="false" rot="0">
                  <a:off x="4191467" y="4082860"/>
                  <a:ext cx="727244" cy="220976"/>
                </a:xfrm>
                <a:custGeom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" id="7"/>
                <p:cNvGrpSpPr/>
                <p:nvPr/>
              </p:nvGrpSpPr>
              <p:grpSpPr>
                <a:xfrm flipH="false" flipV="false"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8" id="8"/>
                  <p:cNvSpPr/>
                  <p:nvPr/>
                </p:nvSpPr>
                <p:spPr>
                  <a:xfrm flipH="false" flipV="false" rot="0">
                    <a:off x="4014611" y="3695050"/>
                    <a:ext cx="1001707" cy="696283"/>
                  </a:xfrm>
                  <a:custGeom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9" id="9"/>
                  <p:cNvSpPr/>
                  <p:nvPr/>
                </p:nvSpPr>
                <p:spPr>
                  <a:xfrm flipH="false" flipV="false" rot="0">
                    <a:off x="4028404" y="3814286"/>
                    <a:ext cx="883610" cy="576882"/>
                  </a:xfrm>
                  <a:custGeom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0" id="10"/>
                <p:cNvGrpSpPr/>
                <p:nvPr/>
              </p:nvGrpSpPr>
              <p:grpSpPr>
                <a:xfrm flipH="false" flipV="false"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1" id="11"/>
                  <p:cNvSpPr/>
                  <p:nvPr/>
                </p:nvSpPr>
                <p:spPr>
                  <a:xfrm flipH="false" flipV="false" rot="0">
                    <a:off x="4151727" y="3251492"/>
                    <a:ext cx="685530" cy="1084172"/>
                  </a:xfrm>
                  <a:custGeom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2" id="12"/>
                  <p:cNvSpPr/>
                  <p:nvPr/>
                </p:nvSpPr>
                <p:spPr>
                  <a:xfrm flipH="false" flipV="false" rot="0">
                    <a:off x="4203290" y="3375228"/>
                    <a:ext cx="510955" cy="857804"/>
                  </a:xfrm>
                  <a:custGeom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3" id="13"/>
                <p:cNvGrpSpPr/>
                <p:nvPr/>
              </p:nvGrpSpPr>
              <p:grpSpPr>
                <a:xfrm flipH="false" flipV="false"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4" id="14"/>
                  <p:cNvSpPr/>
                  <p:nvPr/>
                </p:nvSpPr>
                <p:spPr>
                  <a:xfrm flipH="false" flipV="false" rot="0">
                    <a:off x="4022201" y="3120860"/>
                    <a:ext cx="451238" cy="1141155"/>
                  </a:xfrm>
                  <a:custGeom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5" id="15"/>
                  <p:cNvSpPr/>
                  <p:nvPr/>
                </p:nvSpPr>
                <p:spPr>
                  <a:xfrm flipH="false" flipV="false" rot="0">
                    <a:off x="4130091" y="3228898"/>
                    <a:ext cx="212014" cy="1033118"/>
                  </a:xfrm>
                  <a:custGeom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16" id="16"/>
              <p:cNvGrpSpPr/>
              <p:nvPr/>
            </p:nvGrpSpPr>
            <p:grpSpPr>
              <a:xfrm flipH="false" flipV="false"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17" id="17"/>
                <p:cNvGrpSpPr/>
                <p:nvPr/>
              </p:nvGrpSpPr>
              <p:grpSpPr>
                <a:xfrm flipH="false" flipV="false"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8" id="18"/>
                  <p:cNvSpPr/>
                  <p:nvPr/>
                </p:nvSpPr>
                <p:spPr>
                  <a:xfrm flipH="false" flipV="false" rot="0">
                    <a:off x="1106112" y="4520971"/>
                    <a:ext cx="1090920" cy="670812"/>
                  </a:xfrm>
                  <a:custGeom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9" id="19"/>
                  <p:cNvSpPr/>
                  <p:nvPr/>
                </p:nvSpPr>
                <p:spPr>
                  <a:xfrm flipH="false" flipV="false" rot="0">
                    <a:off x="1217677" y="4650790"/>
                    <a:ext cx="943639" cy="540992"/>
                  </a:xfrm>
                  <a:custGeom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20" id="20"/>
                <p:cNvSpPr/>
                <p:nvPr/>
              </p:nvSpPr>
              <p:spPr>
                <a:xfrm flipH="false" flipV="false" rot="0">
                  <a:off x="1258151" y="5060062"/>
                  <a:ext cx="562589" cy="58647"/>
                </a:xfrm>
                <a:custGeom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21" id="21"/>
                <p:cNvGrpSpPr/>
                <p:nvPr/>
              </p:nvGrpSpPr>
              <p:grpSpPr>
                <a:xfrm flipH="false" flipV="false"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2" id="22"/>
                  <p:cNvSpPr/>
                  <p:nvPr/>
                </p:nvSpPr>
                <p:spPr>
                  <a:xfrm flipH="false" flipV="false" rot="0">
                    <a:off x="1159767" y="4238707"/>
                    <a:ext cx="1645294" cy="882537"/>
                  </a:xfrm>
                  <a:custGeom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3" id="23"/>
                  <p:cNvSpPr/>
                  <p:nvPr/>
                </p:nvSpPr>
                <p:spPr>
                  <a:xfrm flipH="false" flipV="false" rot="0">
                    <a:off x="1201005" y="4260210"/>
                    <a:ext cx="832636" cy="552490"/>
                  </a:xfrm>
                  <a:custGeom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4" id="24"/>
                <p:cNvGrpSpPr/>
                <p:nvPr/>
              </p:nvGrpSpPr>
              <p:grpSpPr>
                <a:xfrm flipH="false" flipV="false"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5" id="25"/>
                  <p:cNvSpPr/>
                  <p:nvPr/>
                </p:nvSpPr>
                <p:spPr>
                  <a:xfrm flipH="false" flipV="false" rot="0">
                    <a:off x="1078251" y="3461601"/>
                    <a:ext cx="999582" cy="1204622"/>
                  </a:xfrm>
                  <a:custGeom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6" id="26"/>
                  <p:cNvSpPr/>
                  <p:nvPr/>
                </p:nvSpPr>
                <p:spPr>
                  <a:xfrm flipH="false" flipV="false" rot="0">
                    <a:off x="1225391" y="3618797"/>
                    <a:ext cx="850781" cy="889454"/>
                  </a:xfrm>
                  <a:custGeom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7" id="27"/>
                <p:cNvGrpSpPr/>
                <p:nvPr/>
              </p:nvGrpSpPr>
              <p:grpSpPr>
                <a:xfrm flipH="false" flipV="false"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8" id="28"/>
                  <p:cNvSpPr/>
                  <p:nvPr/>
                </p:nvSpPr>
                <p:spPr>
                  <a:xfrm flipH="false" flipV="false" rot="0">
                    <a:off x="1430480" y="4802813"/>
                    <a:ext cx="704397" cy="315978"/>
                  </a:xfrm>
                  <a:custGeom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9" id="29"/>
                  <p:cNvSpPr/>
                  <p:nvPr/>
                </p:nvSpPr>
                <p:spPr>
                  <a:xfrm flipH="false" flipV="false" rot="0">
                    <a:off x="1457252" y="4831227"/>
                    <a:ext cx="511690" cy="287481"/>
                  </a:xfrm>
                  <a:custGeom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30" id="30"/>
              <p:cNvGrpSpPr/>
              <p:nvPr/>
            </p:nvGrpSpPr>
            <p:grpSpPr>
              <a:xfrm flipH="false" flipV="false"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31" id="31"/>
                <p:cNvGrpSpPr/>
                <p:nvPr/>
              </p:nvGrpSpPr>
              <p:grpSpPr>
                <a:xfrm flipH="false" flipV="false"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name="AutoShape 32" id="32"/>
                  <p:cNvSpPr/>
                  <p:nvPr/>
                </p:nvSpPr>
                <p:spPr>
                  <a:xfrm flipH="false" flipV="false" rot="0">
                    <a:off x="1693333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33" id="33"/>
                  <p:cNvSpPr/>
                  <p:nvPr/>
                </p:nvSpPr>
                <p:spPr>
                  <a:xfrm flipH="false" flipV="false" rot="0">
                    <a:off x="3389805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34" id="34"/>
                <p:cNvSpPr/>
                <p:nvPr/>
              </p:nvSpPr>
              <p:spPr>
                <a:xfrm flipH="false" flipV="false" rot="0">
                  <a:off x="2356317" y="2306992"/>
                  <a:ext cx="906695" cy="432287"/>
                </a:xfrm>
                <a:custGeom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5" id="35"/>
                <p:cNvSpPr/>
                <p:nvPr/>
              </p:nvSpPr>
              <p:spPr>
                <a:xfrm flipH="false" flipV="false" rot="0">
                  <a:off x="2814879" y="2436227"/>
                  <a:ext cx="1447691" cy="2682564"/>
                </a:xfrm>
                <a:custGeom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6" id="36"/>
                <p:cNvSpPr/>
                <p:nvPr/>
              </p:nvSpPr>
              <p:spPr>
                <a:xfrm flipH="false" flipV="false" rot="-2700000">
                  <a:off x="1468351" y="2436214"/>
                  <a:ext cx="2682538" cy="2682538"/>
                </a:xfrm>
                <a:custGeom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7" id="37"/>
                <p:cNvSpPr/>
                <p:nvPr/>
              </p:nvSpPr>
              <p:spPr>
                <a:xfrm flipH="false" flipV="false" rot="-540000">
                  <a:off x="1632869" y="2600576"/>
                  <a:ext cx="2353625" cy="2353625"/>
                </a:xfrm>
                <a:custGeom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8" id="38"/>
                <p:cNvSpPr/>
                <p:nvPr/>
              </p:nvSpPr>
              <p:spPr>
                <a:xfrm flipH="false" flipV="false" rot="0">
                  <a:off x="1632718" y="2601342"/>
                  <a:ext cx="2277946" cy="2352334"/>
                </a:xfrm>
                <a:custGeom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9" id="39"/>
                <p:cNvSpPr/>
                <p:nvPr/>
              </p:nvSpPr>
              <p:spPr>
                <a:xfrm flipH="false" flipV="false" rot="0">
                  <a:off x="1679190" y="2647075"/>
                  <a:ext cx="2260868" cy="2260868"/>
                </a:xfrm>
                <a:custGeom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40" id="40"/>
              <p:cNvSpPr/>
              <p:nvPr/>
            </p:nvSpPr>
            <p:spPr>
              <a:xfrm flipH="false" flipV="false" rot="0">
                <a:off x="2260418" y="3239673"/>
                <a:ext cx="71678" cy="152677"/>
              </a:xfrm>
              <a:custGeom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1" id="41"/>
              <p:cNvSpPr/>
              <p:nvPr/>
            </p:nvSpPr>
            <p:spPr>
              <a:xfrm flipH="false" flipV="false" rot="0">
                <a:off x="2373785" y="3364024"/>
                <a:ext cx="45917" cy="97706"/>
              </a:xfrm>
              <a:custGeom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2" id="42"/>
              <p:cNvSpPr/>
              <p:nvPr/>
            </p:nvSpPr>
            <p:spPr>
              <a:xfrm flipH="false" flipV="false" rot="0">
                <a:off x="2769556" y="2837232"/>
                <a:ext cx="79971" cy="980262"/>
              </a:xfrm>
              <a:custGeom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3" id="43"/>
              <p:cNvSpPr/>
              <p:nvPr/>
            </p:nvSpPr>
            <p:spPr>
              <a:xfrm flipH="false" flipV="false" rot="0">
                <a:off x="2250791" y="3218675"/>
                <a:ext cx="598593" cy="598593"/>
              </a:xfrm>
              <a:custGeom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4" id="44"/>
              <p:cNvSpPr/>
              <p:nvPr/>
            </p:nvSpPr>
            <p:spPr>
              <a:xfrm flipH="false" flipV="false" rot="0">
                <a:off x="2663968" y="3631771"/>
                <a:ext cx="291311" cy="291311"/>
              </a:xfrm>
              <a:custGeom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5" id="45"/>
              <p:cNvSpPr/>
              <p:nvPr/>
            </p:nvSpPr>
            <p:spPr>
              <a:xfrm flipH="false" flipV="false" rot="0">
                <a:off x="2737617" y="3705420"/>
                <a:ext cx="144013" cy="144013"/>
              </a:xfrm>
              <a:custGeom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46" id="46"/>
              <p:cNvGrpSpPr/>
              <p:nvPr/>
            </p:nvGrpSpPr>
            <p:grpSpPr>
              <a:xfrm flipH="false" flipV="false"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47" id="47"/>
                <p:cNvGrpSpPr/>
                <p:nvPr/>
              </p:nvGrpSpPr>
              <p:grpSpPr>
                <a:xfrm flipH="false" flipV="false"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48" id="48"/>
                  <p:cNvSpPr/>
                  <p:nvPr/>
                </p:nvSpPr>
                <p:spPr>
                  <a:xfrm flipH="false" flipV="false" rot="0">
                    <a:off x="4576954" y="2368161"/>
                    <a:ext cx="942740" cy="942740"/>
                  </a:xfrm>
                  <a:custGeom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49" id="49"/>
                  <p:cNvSpPr/>
                  <p:nvPr/>
                </p:nvSpPr>
                <p:spPr>
                  <a:xfrm flipH="false" flipV="false" rot="0">
                    <a:off x="4665300" y="2456507"/>
                    <a:ext cx="766048" cy="766048"/>
                  </a:xfrm>
                  <a:custGeom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0" id="50"/>
                  <p:cNvSpPr/>
                  <p:nvPr/>
                </p:nvSpPr>
                <p:spPr>
                  <a:xfrm flipH="false" flipV="false" rot="0">
                    <a:off x="4775979" y="2567186"/>
                    <a:ext cx="544690" cy="544690"/>
                  </a:xfrm>
                  <a:custGeom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1" id="51"/>
                  <p:cNvSpPr/>
                  <p:nvPr/>
                </p:nvSpPr>
                <p:spPr>
                  <a:xfrm flipH="false" flipV="false" rot="0">
                    <a:off x="4901519" y="2692726"/>
                    <a:ext cx="293610" cy="293610"/>
                  </a:xfrm>
                  <a:custGeom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52" id="52"/>
                <p:cNvSpPr/>
                <p:nvPr/>
              </p:nvSpPr>
              <p:spPr>
                <a:xfrm flipH="false" flipV="false" rot="0">
                  <a:off x="5036254" y="2733306"/>
                  <a:ext cx="846080" cy="212449"/>
                </a:xfrm>
                <a:custGeom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53" id="53"/>
              <p:cNvSpPr/>
              <p:nvPr/>
            </p:nvSpPr>
            <p:spPr>
              <a:xfrm flipH="false" flipV="false" rot="0">
                <a:off x="1059290" y="5118709"/>
                <a:ext cx="5304616" cy="301821"/>
              </a:xfrm>
              <a:custGeom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name="Group 54" id="54"/>
              <p:cNvGrpSpPr/>
              <p:nvPr/>
            </p:nvGrpSpPr>
            <p:grpSpPr>
              <a:xfrm flipH="false" flipV="false"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55" id="55"/>
                <p:cNvSpPr/>
                <p:nvPr/>
              </p:nvSpPr>
              <p:spPr>
                <a:xfrm flipH="false" flipV="false" rot="0">
                  <a:off x="3506047" y="2176115"/>
                  <a:ext cx="1007439" cy="266433"/>
                </a:xfrm>
                <a:custGeom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56" id="56"/>
                <p:cNvSpPr/>
                <p:nvPr/>
              </p:nvSpPr>
              <p:spPr>
                <a:xfrm flipH="false" flipV="false" rot="0">
                  <a:off x="3552436" y="2219303"/>
                  <a:ext cx="171601" cy="180222"/>
                </a:xfrm>
                <a:custGeom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57" id="57"/>
                <p:cNvGrpSpPr/>
                <p:nvPr/>
              </p:nvGrpSpPr>
              <p:grpSpPr>
                <a:xfrm flipH="false" flipV="false"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58" id="58"/>
                  <p:cNvSpPr/>
                  <p:nvPr/>
                </p:nvSpPr>
                <p:spPr>
                  <a:xfrm flipH="false" flipV="false" rot="0">
                    <a:off x="3789230" y="2232276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9" id="59"/>
                  <p:cNvSpPr/>
                  <p:nvPr/>
                </p:nvSpPr>
                <p:spPr>
                  <a:xfrm flipH="false" flipV="false" rot="0">
                    <a:off x="3789230" y="2299438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60" id="60"/>
                  <p:cNvSpPr/>
                  <p:nvPr/>
                </p:nvSpPr>
                <p:spPr>
                  <a:xfrm flipH="false" flipV="false" rot="0">
                    <a:off x="3789230" y="2366601"/>
                    <a:ext cx="299358" cy="19869"/>
                  </a:xfrm>
                  <a:custGeom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61" id="61"/>
              <p:cNvGrpSpPr/>
              <p:nvPr/>
            </p:nvGrpSpPr>
            <p:grpSpPr>
              <a:xfrm flipH="false" flipV="false"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2" id="62"/>
                <p:cNvSpPr/>
                <p:nvPr/>
              </p:nvSpPr>
              <p:spPr>
                <a:xfrm flipH="false" flipV="false" rot="0">
                  <a:off x="3776093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3" id="63"/>
                <p:cNvSpPr/>
                <p:nvPr/>
              </p:nvSpPr>
              <p:spPr>
                <a:xfrm flipH="false" flipV="false" rot="0">
                  <a:off x="3620584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4" id="64"/>
                <p:cNvSpPr/>
                <p:nvPr/>
              </p:nvSpPr>
              <p:spPr>
                <a:xfrm flipH="false" flipV="false" rot="0">
                  <a:off x="3736189" y="4309062"/>
                  <a:ext cx="1691874" cy="710955"/>
                </a:xfrm>
                <a:custGeom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5" id="65"/>
                <p:cNvSpPr/>
                <p:nvPr/>
              </p:nvSpPr>
              <p:spPr>
                <a:xfrm flipH="false" flipV="false" rot="0">
                  <a:off x="3951553" y="4464653"/>
                  <a:ext cx="1261146" cy="399773"/>
                </a:xfrm>
                <a:custGeom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6" id="66"/>
                <p:cNvSpPr/>
                <p:nvPr/>
              </p:nvSpPr>
              <p:spPr>
                <a:xfrm flipH="false" flipV="false" rot="0">
                  <a:off x="3927249" y="4380002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7" id="67"/>
                <p:cNvSpPr/>
                <p:nvPr/>
              </p:nvSpPr>
              <p:spPr>
                <a:xfrm flipH="false" flipV="false" rot="0">
                  <a:off x="4493206" y="4380002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8" id="68"/>
                <p:cNvSpPr/>
                <p:nvPr/>
              </p:nvSpPr>
              <p:spPr>
                <a:xfrm flipH="false" flipV="false" rot="0">
                  <a:off x="4619731" y="4380002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9" id="69"/>
                <p:cNvSpPr/>
                <p:nvPr/>
              </p:nvSpPr>
              <p:spPr>
                <a:xfrm flipH="false" flipV="false" rot="0">
                  <a:off x="4442463" y="4932657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0" id="70"/>
                <p:cNvSpPr/>
                <p:nvPr/>
              </p:nvSpPr>
              <p:spPr>
                <a:xfrm flipH="false" flipV="false" rot="0">
                  <a:off x="5008420" y="4932657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1" id="71"/>
                <p:cNvSpPr/>
                <p:nvPr/>
              </p:nvSpPr>
              <p:spPr>
                <a:xfrm flipH="false" flipV="false" rot="0">
                  <a:off x="5134946" y="4932657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72" id="72"/>
              <p:cNvSpPr/>
              <p:nvPr/>
            </p:nvSpPr>
            <p:spPr>
              <a:xfrm flipH="false" flipV="false" rot="0">
                <a:off x="3516720" y="3081087"/>
                <a:ext cx="645352" cy="550605"/>
              </a:xfrm>
              <a:custGeom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73" id="73"/>
              <p:cNvGrpSpPr/>
              <p:nvPr/>
            </p:nvGrpSpPr>
            <p:grpSpPr>
              <a:xfrm flipH="false" flipV="false"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74" id="74"/>
                <p:cNvSpPr/>
                <p:nvPr/>
              </p:nvSpPr>
              <p:spPr>
                <a:xfrm flipH="false" flipV="false" rot="0">
                  <a:off x="1182942" y="1970686"/>
                  <a:ext cx="576383" cy="576383"/>
                </a:xfrm>
                <a:custGeom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5" id="75"/>
                <p:cNvGrpSpPr/>
                <p:nvPr/>
              </p:nvGrpSpPr>
              <p:grpSpPr>
                <a:xfrm flipH="false" flipV="false"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76" id="76"/>
                  <p:cNvSpPr/>
                  <p:nvPr/>
                </p:nvSpPr>
                <p:spPr>
                  <a:xfrm flipH="false" flipV="false" rot="0">
                    <a:off x="1371211" y="2036535"/>
                    <a:ext cx="199845" cy="444767"/>
                  </a:xfrm>
                  <a:custGeom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7" id="77"/>
                  <p:cNvSpPr/>
                  <p:nvPr/>
                </p:nvSpPr>
                <p:spPr>
                  <a:xfrm flipH="false" flipV="false" rot="0">
                    <a:off x="1387796" y="2130793"/>
                    <a:ext cx="166592" cy="340164"/>
                  </a:xfrm>
                  <a:custGeom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8" id="78"/>
                  <p:cNvSpPr/>
                  <p:nvPr/>
                </p:nvSpPr>
                <p:spPr>
                  <a:xfrm flipH="false" flipV="false" rot="0">
                    <a:off x="1365463" y="2029474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9" id="79"/>
                  <p:cNvSpPr/>
                  <p:nvPr/>
                </p:nvSpPr>
                <p:spPr>
                  <a:xfrm flipH="false" flipV="false" rot="0">
                    <a:off x="1365463" y="2464143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80" id="80"/>
              <p:cNvGrpSpPr/>
              <p:nvPr/>
            </p:nvGrpSpPr>
            <p:grpSpPr>
              <a:xfrm flipH="false" flipV="false"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81" id="81"/>
                <p:cNvSpPr/>
                <p:nvPr/>
              </p:nvSpPr>
              <p:spPr>
                <a:xfrm flipH="false" flipV="false" rot="0">
                  <a:off x="5723152" y="4361692"/>
                  <a:ext cx="541734" cy="574577"/>
                </a:xfrm>
                <a:custGeom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2" id="82"/>
                <p:cNvSpPr/>
                <p:nvPr/>
              </p:nvSpPr>
              <p:spPr>
                <a:xfrm flipH="false" flipV="false" rot="0">
                  <a:off x="6028288" y="3885725"/>
                  <a:ext cx="235419" cy="250587"/>
                </a:xfrm>
                <a:custGeom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3" id="83"/>
                <p:cNvSpPr/>
                <p:nvPr/>
              </p:nvSpPr>
              <p:spPr>
                <a:xfrm flipH="false" flipV="false" rot="0">
                  <a:off x="5155995" y="3379624"/>
                  <a:ext cx="235419" cy="250505"/>
                </a:xfrm>
                <a:custGeom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4" id="84"/>
                <p:cNvSpPr/>
                <p:nvPr/>
              </p:nvSpPr>
              <p:spPr>
                <a:xfrm flipH="false" flipV="false" rot="0">
                  <a:off x="4816651" y="1985547"/>
                  <a:ext cx="235337" cy="250505"/>
                </a:xfrm>
                <a:custGeom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5" id="85"/>
                <p:cNvSpPr/>
                <p:nvPr/>
              </p:nvSpPr>
              <p:spPr>
                <a:xfrm flipH="false" flipV="false" rot="0">
                  <a:off x="973848" y="3076571"/>
                  <a:ext cx="235337" cy="250587"/>
                </a:xfrm>
                <a:custGeom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6" id="86"/>
                <p:cNvSpPr/>
                <p:nvPr/>
              </p:nvSpPr>
              <p:spPr>
                <a:xfrm flipH="false" flipV="false" rot="0">
                  <a:off x="5484552" y="2292870"/>
                  <a:ext cx="77836" cy="77672"/>
                </a:xfrm>
                <a:custGeom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7" id="87"/>
                <p:cNvSpPr/>
                <p:nvPr/>
              </p:nvSpPr>
              <p:spPr>
                <a:xfrm flipH="false" flipV="false" rot="0">
                  <a:off x="4357321" y="2862685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8" id="88"/>
                <p:cNvSpPr/>
                <p:nvPr/>
              </p:nvSpPr>
              <p:spPr>
                <a:xfrm flipH="false" flipV="false" rot="0">
                  <a:off x="4502730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9" id="89"/>
                <p:cNvSpPr/>
                <p:nvPr/>
              </p:nvSpPr>
              <p:spPr>
                <a:xfrm flipH="false" flipV="false" rot="0">
                  <a:off x="2926789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0" id="90"/>
                <p:cNvSpPr/>
                <p:nvPr/>
              </p:nvSpPr>
              <p:spPr>
                <a:xfrm flipH="false" flipV="false" rot="0">
                  <a:off x="2005561" y="2292870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1" id="91"/>
                <p:cNvSpPr/>
                <p:nvPr/>
              </p:nvSpPr>
              <p:spPr>
                <a:xfrm flipH="false" flipV="false" rot="0">
                  <a:off x="950911" y="4099118"/>
                  <a:ext cx="77754" cy="77836"/>
                </a:xfrm>
                <a:custGeom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2" id="92"/>
                <p:cNvSpPr/>
                <p:nvPr/>
              </p:nvSpPr>
              <p:spPr>
                <a:xfrm flipH="false" flipV="false" rot="0">
                  <a:off x="5545229" y="3965778"/>
                  <a:ext cx="77754" cy="77672"/>
                </a:xfrm>
                <a:custGeom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3" id="93"/>
                <p:cNvSpPr/>
                <p:nvPr/>
              </p:nvSpPr>
              <p:spPr>
                <a:xfrm flipH="false" flipV="false" rot="0">
                  <a:off x="3628138" y="1942442"/>
                  <a:ext cx="87114" cy="87196"/>
                </a:xfrm>
                <a:custGeom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4" id="94"/>
                <p:cNvSpPr/>
                <p:nvPr/>
              </p:nvSpPr>
              <p:spPr>
                <a:xfrm flipH="false" flipV="false" rot="0">
                  <a:off x="3332557" y="2271933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5" id="95"/>
                <p:cNvSpPr/>
                <p:nvPr/>
              </p:nvSpPr>
              <p:spPr>
                <a:xfrm flipH="false" flipV="false" rot="0">
                  <a:off x="6145095" y="3029606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6" id="96"/>
                <p:cNvSpPr/>
                <p:nvPr/>
              </p:nvSpPr>
              <p:spPr>
                <a:xfrm flipH="false" flipV="false" rot="0">
                  <a:off x="1005183" y="2374976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7" id="97"/>
                <p:cNvSpPr/>
                <p:nvPr/>
              </p:nvSpPr>
              <p:spPr>
                <a:xfrm flipH="false" flipV="false" rot="0">
                  <a:off x="6405699" y="4435834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8" id="98"/>
                <p:cNvSpPr/>
                <p:nvPr/>
              </p:nvSpPr>
              <p:spPr>
                <a:xfrm flipH="false" flipV="false" rot="0">
                  <a:off x="5913638" y="2072333"/>
                  <a:ext cx="87114" cy="87114"/>
                </a:xfrm>
                <a:custGeom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99" id="99"/>
              <p:cNvGrpSpPr/>
              <p:nvPr/>
            </p:nvGrpSpPr>
            <p:grpSpPr>
              <a:xfrm flipH="false" flipV="false"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00" id="100"/>
                <p:cNvSpPr/>
                <p:nvPr/>
              </p:nvSpPr>
              <p:spPr>
                <a:xfrm flipH="false" flipV="false" rot="0">
                  <a:off x="1939876" y="4044329"/>
                  <a:ext cx="260193" cy="1008768"/>
                </a:xfrm>
                <a:custGeom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1" id="101"/>
                <p:cNvSpPr/>
                <p:nvPr/>
              </p:nvSpPr>
              <p:spPr>
                <a:xfrm flipH="false" flipV="false" rot="0">
                  <a:off x="2246989" y="3366615"/>
                  <a:ext cx="61074" cy="54801"/>
                </a:xfrm>
                <a:custGeom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2" id="102"/>
                <p:cNvSpPr/>
                <p:nvPr/>
              </p:nvSpPr>
              <p:spPr>
                <a:xfrm flipH="false" flipV="false" rot="0">
                  <a:off x="2111067" y="5027982"/>
                  <a:ext cx="196807" cy="92369"/>
                </a:xfrm>
                <a:custGeom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3" id="103"/>
                <p:cNvSpPr/>
                <p:nvPr/>
              </p:nvSpPr>
              <p:spPr>
                <a:xfrm flipH="false" flipV="false" rot="0">
                  <a:off x="2109096" y="5113865"/>
                  <a:ext cx="196725" cy="14532"/>
                </a:xfrm>
                <a:custGeom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4" id="104"/>
                <p:cNvSpPr/>
                <p:nvPr/>
              </p:nvSpPr>
              <p:spPr>
                <a:xfrm flipH="false" flipV="false" rot="0">
                  <a:off x="1944705" y="3391633"/>
                  <a:ext cx="362513" cy="439789"/>
                </a:xfrm>
                <a:custGeom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5" id="105"/>
                <p:cNvSpPr/>
                <p:nvPr/>
              </p:nvSpPr>
              <p:spPr>
                <a:xfrm flipH="false" flipV="false" rot="0">
                  <a:off x="1939794" y="4044329"/>
                  <a:ext cx="239913" cy="1010574"/>
                </a:xfrm>
                <a:custGeom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6" id="106"/>
                <p:cNvSpPr/>
                <p:nvPr/>
              </p:nvSpPr>
              <p:spPr>
                <a:xfrm flipH="false" flipV="false" rot="0">
                  <a:off x="2028544" y="4112417"/>
                  <a:ext cx="29847" cy="943241"/>
                </a:xfrm>
                <a:custGeom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7" id="107"/>
                <p:cNvSpPr/>
                <p:nvPr/>
              </p:nvSpPr>
              <p:spPr>
                <a:xfrm flipH="false" flipV="false" rot="0">
                  <a:off x="2032768" y="3436882"/>
                  <a:ext cx="111438" cy="199292"/>
                </a:xfrm>
                <a:custGeom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8" id="108"/>
                <p:cNvSpPr/>
                <p:nvPr/>
              </p:nvSpPr>
              <p:spPr>
                <a:xfrm flipH="false" flipV="false" rot="0">
                  <a:off x="2032539" y="3349327"/>
                  <a:ext cx="161250" cy="200502"/>
                </a:xfrm>
                <a:custGeom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9" id="109"/>
                <p:cNvSpPr/>
                <p:nvPr/>
              </p:nvSpPr>
              <p:spPr>
                <a:xfrm flipH="false" flipV="false" rot="0">
                  <a:off x="1923038" y="3283150"/>
                  <a:ext cx="281880" cy="283997"/>
                </a:xfrm>
                <a:custGeom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0" id="110"/>
                <p:cNvSpPr/>
                <p:nvPr/>
              </p:nvSpPr>
              <p:spPr>
                <a:xfrm flipH="false" flipV="false" rot="0">
                  <a:off x="1916633" y="3564929"/>
                  <a:ext cx="298708" cy="709656"/>
                </a:xfrm>
                <a:custGeom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1" id="111"/>
                <p:cNvSpPr/>
                <p:nvPr/>
              </p:nvSpPr>
              <p:spPr>
                <a:xfrm flipH="false" flipV="false" rot="0">
                  <a:off x="1991439" y="5027982"/>
                  <a:ext cx="217416" cy="92369"/>
                </a:xfrm>
                <a:custGeom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2" id="112"/>
                <p:cNvSpPr/>
                <p:nvPr/>
              </p:nvSpPr>
              <p:spPr>
                <a:xfrm flipH="false" flipV="false" rot="0">
                  <a:off x="1989386" y="5113865"/>
                  <a:ext cx="217255" cy="14532"/>
                </a:xfrm>
                <a:custGeom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3" id="113"/>
                <p:cNvSpPr/>
                <p:nvPr/>
              </p:nvSpPr>
              <p:spPr>
                <a:xfrm flipH="false" flipV="false" rot="0">
                  <a:off x="1915953" y="3562187"/>
                  <a:ext cx="139809" cy="171938"/>
                </a:xfrm>
                <a:custGeom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4" id="114"/>
                <p:cNvSpPr/>
                <p:nvPr/>
              </p:nvSpPr>
              <p:spPr>
                <a:xfrm flipH="false" flipV="false" rot="0">
                  <a:off x="2376457" y="3335537"/>
                  <a:ext cx="90543" cy="122071"/>
                </a:xfrm>
                <a:custGeom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5" id="115"/>
                <p:cNvSpPr/>
                <p:nvPr/>
              </p:nvSpPr>
              <p:spPr>
                <a:xfrm flipH="false" flipV="false" rot="0">
                  <a:off x="2281437" y="3283070"/>
                  <a:ext cx="51808" cy="58620"/>
                </a:xfrm>
                <a:custGeom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6" id="116"/>
                <p:cNvSpPr/>
                <p:nvPr/>
              </p:nvSpPr>
              <p:spPr>
                <a:xfrm flipH="false" flipV="false" rot="0">
                  <a:off x="2358592" y="3437718"/>
                  <a:ext cx="68795" cy="54484"/>
                </a:xfrm>
                <a:custGeom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7" id="117"/>
                <p:cNvSpPr/>
                <p:nvPr/>
              </p:nvSpPr>
              <p:spPr>
                <a:xfrm flipH="false" flipV="false" rot="0">
                  <a:off x="2005157" y="3462025"/>
                  <a:ext cx="414342" cy="332243"/>
                </a:xfrm>
                <a:custGeom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18" id="118"/>
              <p:cNvGrpSpPr/>
              <p:nvPr/>
            </p:nvGrpSpPr>
            <p:grpSpPr>
              <a:xfrm flipH="false" flipV="false"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name="AutoShape 119" id="119"/>
                <p:cNvSpPr/>
                <p:nvPr/>
              </p:nvSpPr>
              <p:spPr>
                <a:xfrm flipH="false" flipV="false" rot="0">
                  <a:off x="3701130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0" id="120"/>
                <p:cNvSpPr/>
                <p:nvPr/>
              </p:nvSpPr>
              <p:spPr>
                <a:xfrm flipH="false" flipV="false" rot="0">
                  <a:off x="3816243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1" id="121"/>
                <p:cNvSpPr/>
                <p:nvPr/>
              </p:nvSpPr>
              <p:spPr>
                <a:xfrm flipH="false" flipV="false" rot="0">
                  <a:off x="3931437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22" id="122"/>
              <p:cNvGrpSpPr/>
              <p:nvPr/>
            </p:nvGrpSpPr>
            <p:grpSpPr>
              <a:xfrm flipH="false" flipV="false"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23" id="123"/>
                <p:cNvSpPr/>
                <p:nvPr/>
              </p:nvSpPr>
              <p:spPr>
                <a:xfrm flipH="false" flipV="false" rot="0">
                  <a:off x="5063924" y="3341444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4" id="124"/>
                <p:cNvSpPr/>
                <p:nvPr/>
              </p:nvSpPr>
              <p:spPr>
                <a:xfrm flipH="false" flipV="false" rot="0">
                  <a:off x="5255066" y="3341362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5" id="125"/>
                <p:cNvSpPr/>
                <p:nvPr/>
              </p:nvSpPr>
              <p:spPr>
                <a:xfrm flipH="false" flipV="false" rot="0">
                  <a:off x="4876139" y="4118857"/>
                  <a:ext cx="245915" cy="103254"/>
                </a:xfrm>
                <a:custGeom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6" id="126"/>
                <p:cNvSpPr/>
                <p:nvPr/>
              </p:nvSpPr>
              <p:spPr>
                <a:xfrm flipH="false" flipV="false" rot="0">
                  <a:off x="4831177" y="3961053"/>
                  <a:ext cx="740983" cy="204981"/>
                </a:xfrm>
                <a:custGeom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7" id="127"/>
                <p:cNvSpPr/>
                <p:nvPr/>
              </p:nvSpPr>
              <p:spPr>
                <a:xfrm flipH="false" flipV="false" rot="0">
                  <a:off x="5166548" y="3988432"/>
                  <a:ext cx="457739" cy="210389"/>
                </a:xfrm>
                <a:custGeom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8" id="128"/>
                <p:cNvSpPr/>
                <p:nvPr/>
              </p:nvSpPr>
              <p:spPr>
                <a:xfrm flipH="false" flipV="false" rot="0">
                  <a:off x="5270298" y="4118958"/>
                  <a:ext cx="212374" cy="118097"/>
                </a:xfrm>
                <a:custGeom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9" id="129"/>
                <p:cNvSpPr/>
                <p:nvPr/>
              </p:nvSpPr>
              <p:spPr>
                <a:xfrm flipH="false" flipV="false" rot="0">
                  <a:off x="4843325" y="3526777"/>
                  <a:ext cx="221465" cy="443845"/>
                </a:xfrm>
                <a:custGeom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0" id="130"/>
                <p:cNvSpPr/>
                <p:nvPr/>
              </p:nvSpPr>
              <p:spPr>
                <a:xfrm flipH="false" flipV="false" rot="0">
                  <a:off x="5026237" y="3486361"/>
                  <a:ext cx="294267" cy="444131"/>
                </a:xfrm>
                <a:custGeom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1" id="131"/>
                <p:cNvSpPr/>
                <p:nvPr/>
              </p:nvSpPr>
              <p:spPr>
                <a:xfrm flipH="false" flipV="false" rot="0">
                  <a:off x="5030178" y="3582425"/>
                  <a:ext cx="290326" cy="260194"/>
                </a:xfrm>
                <a:custGeom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2" id="132"/>
                <p:cNvSpPr/>
                <p:nvPr/>
              </p:nvSpPr>
              <p:spPr>
                <a:xfrm flipH="false" flipV="false" rot="0">
                  <a:off x="5104731" y="3477658"/>
                  <a:ext cx="128167" cy="55785"/>
                </a:xfrm>
                <a:custGeom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3" id="133"/>
                <p:cNvSpPr/>
                <p:nvPr/>
              </p:nvSpPr>
              <p:spPr>
                <a:xfrm flipH="false" flipV="false" rot="0">
                  <a:off x="5123533" y="3384057"/>
                  <a:ext cx="94175" cy="129645"/>
                </a:xfrm>
                <a:custGeom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4" id="134"/>
                <p:cNvSpPr/>
                <p:nvPr/>
              </p:nvSpPr>
              <p:spPr>
                <a:xfrm flipH="false" flipV="false" rot="0">
                  <a:off x="5089213" y="3234871"/>
                  <a:ext cx="165853" cy="229978"/>
                </a:xfrm>
                <a:custGeom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5" id="135"/>
                <p:cNvSpPr/>
                <p:nvPr/>
              </p:nvSpPr>
              <p:spPr>
                <a:xfrm flipH="false" flipV="false" rot="0">
                  <a:off x="5089213" y="3260223"/>
                  <a:ext cx="165935" cy="76459"/>
                </a:xfrm>
                <a:custGeom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6" id="136"/>
                <p:cNvSpPr/>
                <p:nvPr/>
              </p:nvSpPr>
              <p:spPr>
                <a:xfrm flipH="false" flipV="false" rot="0">
                  <a:off x="5045790" y="3154743"/>
                  <a:ext cx="237502" cy="226193"/>
                </a:xfrm>
                <a:custGeom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7" id="137"/>
                <p:cNvSpPr/>
                <p:nvPr/>
              </p:nvSpPr>
              <p:spPr>
                <a:xfrm flipH="false" flipV="false" rot="0">
                  <a:off x="4905697" y="3746144"/>
                  <a:ext cx="529929" cy="296648"/>
                </a:xfrm>
                <a:custGeom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8" id="138"/>
                <p:cNvSpPr/>
                <p:nvPr/>
              </p:nvSpPr>
              <p:spPr>
                <a:xfrm flipH="false" flipV="false" rot="0">
                  <a:off x="5236182" y="4146575"/>
                  <a:ext cx="71544" cy="76947"/>
                </a:xfrm>
                <a:custGeom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9" id="139"/>
                <p:cNvSpPr/>
                <p:nvPr/>
              </p:nvSpPr>
              <p:spPr>
                <a:xfrm flipH="false" flipV="false" rot="0">
                  <a:off x="4731193" y="3958380"/>
                  <a:ext cx="525318" cy="262788"/>
                </a:xfrm>
                <a:custGeom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0" id="140"/>
                <p:cNvSpPr/>
                <p:nvPr/>
              </p:nvSpPr>
              <p:spPr>
                <a:xfrm flipH="false" flipV="false" rot="0">
                  <a:off x="5149725" y="3410988"/>
                  <a:ext cx="42038" cy="23892"/>
                </a:xfrm>
                <a:custGeom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1" id="141"/>
                <p:cNvSpPr/>
                <p:nvPr/>
              </p:nvSpPr>
              <p:spPr>
                <a:xfrm flipH="false" flipV="false" rot="0">
                  <a:off x="4905618" y="3746062"/>
                  <a:ext cx="488289" cy="296648"/>
                </a:xfrm>
                <a:custGeom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2" id="142"/>
                <p:cNvSpPr/>
                <p:nvPr/>
              </p:nvSpPr>
              <p:spPr>
                <a:xfrm flipH="false" flipV="false" rot="0">
                  <a:off x="4950536" y="3648438"/>
                  <a:ext cx="83665" cy="97788"/>
                </a:xfrm>
                <a:custGeom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3" id="143"/>
                <p:cNvSpPr/>
                <p:nvPr/>
              </p:nvSpPr>
              <p:spPr>
                <a:xfrm flipH="false" flipV="false" rot="0">
                  <a:off x="5106415" y="3676847"/>
                  <a:ext cx="101768" cy="63034"/>
                </a:xfrm>
                <a:custGeom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4" id="144"/>
                <p:cNvSpPr/>
                <p:nvPr/>
              </p:nvSpPr>
              <p:spPr>
                <a:xfrm flipH="false" flipV="false" rot="0">
                  <a:off x="5108097" y="3699755"/>
                  <a:ext cx="94832" cy="40127"/>
                </a:xfrm>
                <a:custGeom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5" id="145"/>
                <p:cNvSpPr/>
                <p:nvPr/>
              </p:nvSpPr>
              <p:spPr>
                <a:xfrm flipH="false" flipV="false" rot="0">
                  <a:off x="5187658" y="3502711"/>
                  <a:ext cx="234387" cy="232187"/>
                </a:xfrm>
                <a:custGeom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6" id="146"/>
                <p:cNvSpPr/>
                <p:nvPr/>
              </p:nvSpPr>
              <p:spPr>
                <a:xfrm flipH="false" flipV="false" rot="0">
                  <a:off x="5188068" y="3681856"/>
                  <a:ext cx="233956" cy="53042"/>
                </a:xfrm>
                <a:custGeom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7" id="147"/>
                <p:cNvSpPr/>
                <p:nvPr/>
              </p:nvSpPr>
              <p:spPr>
                <a:xfrm flipH="false" flipV="false" rot="0">
                  <a:off x="5187942" y="3651497"/>
                  <a:ext cx="152432" cy="24386"/>
                </a:xfrm>
                <a:custGeom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8" id="148"/>
                <p:cNvSpPr/>
                <p:nvPr/>
              </p:nvSpPr>
              <p:spPr>
                <a:xfrm flipH="false" flipV="false" rot="0">
                  <a:off x="5048167" y="3133450"/>
                  <a:ext cx="231857" cy="145019"/>
                </a:xfrm>
                <a:custGeom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9" id="149"/>
                <p:cNvSpPr/>
                <p:nvPr/>
              </p:nvSpPr>
              <p:spPr>
                <a:xfrm flipH="false" flipV="false" rot="0">
                  <a:off x="5029891" y="3187933"/>
                  <a:ext cx="266703" cy="116564"/>
                </a:xfrm>
                <a:custGeom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50" id="150"/>
                <p:cNvSpPr/>
                <p:nvPr/>
              </p:nvSpPr>
              <p:spPr>
                <a:xfrm flipH="false" flipV="false" rot="0">
                  <a:off x="5030425" y="3197703"/>
                  <a:ext cx="265858" cy="106793"/>
                </a:xfrm>
                <a:custGeom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151" id="151"/>
              <p:cNvSpPr/>
              <p:nvPr/>
            </p:nvSpPr>
            <p:spPr>
              <a:xfrm flipH="false" flipV="false" rot="0">
                <a:off x="1301010" y="2720724"/>
                <a:ext cx="645352" cy="550559"/>
              </a:xfrm>
              <a:custGeom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name="AutoShape 152" id="152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name="Group 3" id="3"/>
            <p:cNvGrpSpPr/>
            <p:nvPr/>
          </p:nvGrpSpPr>
          <p:grpSpPr>
            <a:xfrm flipH="false" flipV="false"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name="AutoShape 4" id="4"/>
              <p:cNvSpPr/>
              <p:nvPr/>
            </p:nvSpPr>
            <p:spPr>
              <a:xfrm flipH="false" flipV="false" rot="0">
                <a:off x="1184173" y="1990474"/>
                <a:ext cx="5195497" cy="3128153"/>
              </a:xfrm>
              <a:custGeom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5" id="5"/>
              <p:cNvGrpSpPr/>
              <p:nvPr/>
            </p:nvGrpSpPr>
            <p:grpSpPr>
              <a:xfrm flipH="false" flipV="false"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" id="6"/>
                <p:cNvSpPr/>
                <p:nvPr/>
              </p:nvSpPr>
              <p:spPr>
                <a:xfrm flipH="false" flipV="false" rot="0">
                  <a:off x="4191467" y="4082860"/>
                  <a:ext cx="727244" cy="220976"/>
                </a:xfrm>
                <a:custGeom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" id="7"/>
                <p:cNvGrpSpPr/>
                <p:nvPr/>
              </p:nvGrpSpPr>
              <p:grpSpPr>
                <a:xfrm flipH="false" flipV="false"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8" id="8"/>
                  <p:cNvSpPr/>
                  <p:nvPr/>
                </p:nvSpPr>
                <p:spPr>
                  <a:xfrm flipH="false" flipV="false" rot="0">
                    <a:off x="4014611" y="3695050"/>
                    <a:ext cx="1001707" cy="696283"/>
                  </a:xfrm>
                  <a:custGeom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9" id="9"/>
                  <p:cNvSpPr/>
                  <p:nvPr/>
                </p:nvSpPr>
                <p:spPr>
                  <a:xfrm flipH="false" flipV="false" rot="0">
                    <a:off x="4028404" y="3814286"/>
                    <a:ext cx="883610" cy="576882"/>
                  </a:xfrm>
                  <a:custGeom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0" id="10"/>
                <p:cNvGrpSpPr/>
                <p:nvPr/>
              </p:nvGrpSpPr>
              <p:grpSpPr>
                <a:xfrm flipH="false" flipV="false"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1" id="11"/>
                  <p:cNvSpPr/>
                  <p:nvPr/>
                </p:nvSpPr>
                <p:spPr>
                  <a:xfrm flipH="false" flipV="false" rot="0">
                    <a:off x="4151727" y="3251492"/>
                    <a:ext cx="685530" cy="1084172"/>
                  </a:xfrm>
                  <a:custGeom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2" id="12"/>
                  <p:cNvSpPr/>
                  <p:nvPr/>
                </p:nvSpPr>
                <p:spPr>
                  <a:xfrm flipH="false" flipV="false" rot="0">
                    <a:off x="4203290" y="3375228"/>
                    <a:ext cx="510955" cy="857804"/>
                  </a:xfrm>
                  <a:custGeom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3" id="13"/>
                <p:cNvGrpSpPr/>
                <p:nvPr/>
              </p:nvGrpSpPr>
              <p:grpSpPr>
                <a:xfrm flipH="false" flipV="false"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4" id="14"/>
                  <p:cNvSpPr/>
                  <p:nvPr/>
                </p:nvSpPr>
                <p:spPr>
                  <a:xfrm flipH="false" flipV="false" rot="0">
                    <a:off x="4022201" y="3120860"/>
                    <a:ext cx="451238" cy="1141155"/>
                  </a:xfrm>
                  <a:custGeom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5" id="15"/>
                  <p:cNvSpPr/>
                  <p:nvPr/>
                </p:nvSpPr>
                <p:spPr>
                  <a:xfrm flipH="false" flipV="false" rot="0">
                    <a:off x="4130091" y="3228898"/>
                    <a:ext cx="212014" cy="1033118"/>
                  </a:xfrm>
                  <a:custGeom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16" id="16"/>
              <p:cNvGrpSpPr/>
              <p:nvPr/>
            </p:nvGrpSpPr>
            <p:grpSpPr>
              <a:xfrm flipH="false" flipV="false"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17" id="17"/>
                <p:cNvGrpSpPr/>
                <p:nvPr/>
              </p:nvGrpSpPr>
              <p:grpSpPr>
                <a:xfrm flipH="false" flipV="false"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8" id="18"/>
                  <p:cNvSpPr/>
                  <p:nvPr/>
                </p:nvSpPr>
                <p:spPr>
                  <a:xfrm flipH="false" flipV="false" rot="0">
                    <a:off x="1106112" y="4520971"/>
                    <a:ext cx="1090920" cy="670812"/>
                  </a:xfrm>
                  <a:custGeom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9" id="19"/>
                  <p:cNvSpPr/>
                  <p:nvPr/>
                </p:nvSpPr>
                <p:spPr>
                  <a:xfrm flipH="false" flipV="false" rot="0">
                    <a:off x="1217677" y="4650790"/>
                    <a:ext cx="943639" cy="540992"/>
                  </a:xfrm>
                  <a:custGeom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20" id="20"/>
                <p:cNvSpPr/>
                <p:nvPr/>
              </p:nvSpPr>
              <p:spPr>
                <a:xfrm flipH="false" flipV="false" rot="0">
                  <a:off x="1258151" y="5060062"/>
                  <a:ext cx="562589" cy="58647"/>
                </a:xfrm>
                <a:custGeom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21" id="21"/>
                <p:cNvGrpSpPr/>
                <p:nvPr/>
              </p:nvGrpSpPr>
              <p:grpSpPr>
                <a:xfrm flipH="false" flipV="false"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2" id="22"/>
                  <p:cNvSpPr/>
                  <p:nvPr/>
                </p:nvSpPr>
                <p:spPr>
                  <a:xfrm flipH="false" flipV="false" rot="0">
                    <a:off x="1159767" y="4238707"/>
                    <a:ext cx="1645294" cy="882537"/>
                  </a:xfrm>
                  <a:custGeom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3" id="23"/>
                  <p:cNvSpPr/>
                  <p:nvPr/>
                </p:nvSpPr>
                <p:spPr>
                  <a:xfrm flipH="false" flipV="false" rot="0">
                    <a:off x="1201005" y="4260210"/>
                    <a:ext cx="832636" cy="552490"/>
                  </a:xfrm>
                  <a:custGeom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4" id="24"/>
                <p:cNvGrpSpPr/>
                <p:nvPr/>
              </p:nvGrpSpPr>
              <p:grpSpPr>
                <a:xfrm flipH="false" flipV="false"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5" id="25"/>
                  <p:cNvSpPr/>
                  <p:nvPr/>
                </p:nvSpPr>
                <p:spPr>
                  <a:xfrm flipH="false" flipV="false" rot="0">
                    <a:off x="1078251" y="3461601"/>
                    <a:ext cx="999582" cy="1204622"/>
                  </a:xfrm>
                  <a:custGeom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6" id="26"/>
                  <p:cNvSpPr/>
                  <p:nvPr/>
                </p:nvSpPr>
                <p:spPr>
                  <a:xfrm flipH="false" flipV="false" rot="0">
                    <a:off x="1225391" y="3618797"/>
                    <a:ext cx="850781" cy="889454"/>
                  </a:xfrm>
                  <a:custGeom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7" id="27"/>
                <p:cNvGrpSpPr/>
                <p:nvPr/>
              </p:nvGrpSpPr>
              <p:grpSpPr>
                <a:xfrm flipH="false" flipV="false"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8" id="28"/>
                  <p:cNvSpPr/>
                  <p:nvPr/>
                </p:nvSpPr>
                <p:spPr>
                  <a:xfrm flipH="false" flipV="false" rot="0">
                    <a:off x="1430480" y="4802813"/>
                    <a:ext cx="704397" cy="315978"/>
                  </a:xfrm>
                  <a:custGeom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9" id="29"/>
                  <p:cNvSpPr/>
                  <p:nvPr/>
                </p:nvSpPr>
                <p:spPr>
                  <a:xfrm flipH="false" flipV="false" rot="0">
                    <a:off x="1457252" y="4831227"/>
                    <a:ext cx="511690" cy="287481"/>
                  </a:xfrm>
                  <a:custGeom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30" id="30"/>
              <p:cNvGrpSpPr/>
              <p:nvPr/>
            </p:nvGrpSpPr>
            <p:grpSpPr>
              <a:xfrm flipH="false" flipV="false"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31" id="31"/>
                <p:cNvGrpSpPr/>
                <p:nvPr/>
              </p:nvGrpSpPr>
              <p:grpSpPr>
                <a:xfrm flipH="false" flipV="false"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name="AutoShape 32" id="32"/>
                  <p:cNvSpPr/>
                  <p:nvPr/>
                </p:nvSpPr>
                <p:spPr>
                  <a:xfrm flipH="false" flipV="false" rot="0">
                    <a:off x="1693333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33" id="33"/>
                  <p:cNvSpPr/>
                  <p:nvPr/>
                </p:nvSpPr>
                <p:spPr>
                  <a:xfrm flipH="false" flipV="false" rot="0">
                    <a:off x="3389805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34" id="34"/>
                <p:cNvSpPr/>
                <p:nvPr/>
              </p:nvSpPr>
              <p:spPr>
                <a:xfrm flipH="false" flipV="false" rot="0">
                  <a:off x="2356317" y="2306992"/>
                  <a:ext cx="906695" cy="432287"/>
                </a:xfrm>
                <a:custGeom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5" id="35"/>
                <p:cNvSpPr/>
                <p:nvPr/>
              </p:nvSpPr>
              <p:spPr>
                <a:xfrm flipH="false" flipV="false" rot="0">
                  <a:off x="2814879" y="2436227"/>
                  <a:ext cx="1447691" cy="2682564"/>
                </a:xfrm>
                <a:custGeom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6" id="36"/>
                <p:cNvSpPr/>
                <p:nvPr/>
              </p:nvSpPr>
              <p:spPr>
                <a:xfrm flipH="false" flipV="false" rot="-2700000">
                  <a:off x="1468351" y="2436214"/>
                  <a:ext cx="2682538" cy="2682538"/>
                </a:xfrm>
                <a:custGeom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7" id="37"/>
                <p:cNvSpPr/>
                <p:nvPr/>
              </p:nvSpPr>
              <p:spPr>
                <a:xfrm flipH="false" flipV="false" rot="-540000">
                  <a:off x="1632869" y="2600576"/>
                  <a:ext cx="2353625" cy="2353625"/>
                </a:xfrm>
                <a:custGeom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8" id="38"/>
                <p:cNvSpPr/>
                <p:nvPr/>
              </p:nvSpPr>
              <p:spPr>
                <a:xfrm flipH="false" flipV="false" rot="0">
                  <a:off x="1632718" y="2601342"/>
                  <a:ext cx="2277946" cy="2352334"/>
                </a:xfrm>
                <a:custGeom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9" id="39"/>
                <p:cNvSpPr/>
                <p:nvPr/>
              </p:nvSpPr>
              <p:spPr>
                <a:xfrm flipH="false" flipV="false" rot="0">
                  <a:off x="1679190" y="2647075"/>
                  <a:ext cx="2260868" cy="2260868"/>
                </a:xfrm>
                <a:custGeom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40" id="40"/>
              <p:cNvSpPr/>
              <p:nvPr/>
            </p:nvSpPr>
            <p:spPr>
              <a:xfrm flipH="false" flipV="false" rot="0">
                <a:off x="2260418" y="3239673"/>
                <a:ext cx="71678" cy="152677"/>
              </a:xfrm>
              <a:custGeom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1" id="41"/>
              <p:cNvSpPr/>
              <p:nvPr/>
            </p:nvSpPr>
            <p:spPr>
              <a:xfrm flipH="false" flipV="false" rot="0">
                <a:off x="2373785" y="3364024"/>
                <a:ext cx="45917" cy="97706"/>
              </a:xfrm>
              <a:custGeom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2" id="42"/>
              <p:cNvSpPr/>
              <p:nvPr/>
            </p:nvSpPr>
            <p:spPr>
              <a:xfrm flipH="false" flipV="false" rot="0">
                <a:off x="2769556" y="2837232"/>
                <a:ext cx="79971" cy="980262"/>
              </a:xfrm>
              <a:custGeom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3" id="43"/>
              <p:cNvSpPr/>
              <p:nvPr/>
            </p:nvSpPr>
            <p:spPr>
              <a:xfrm flipH="false" flipV="false" rot="0">
                <a:off x="2250791" y="3218675"/>
                <a:ext cx="598593" cy="598593"/>
              </a:xfrm>
              <a:custGeom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4" id="44"/>
              <p:cNvSpPr/>
              <p:nvPr/>
            </p:nvSpPr>
            <p:spPr>
              <a:xfrm flipH="false" flipV="false" rot="0">
                <a:off x="2663968" y="3631771"/>
                <a:ext cx="291311" cy="291311"/>
              </a:xfrm>
              <a:custGeom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5" id="45"/>
              <p:cNvSpPr/>
              <p:nvPr/>
            </p:nvSpPr>
            <p:spPr>
              <a:xfrm flipH="false" flipV="false" rot="0">
                <a:off x="2737617" y="3705420"/>
                <a:ext cx="144013" cy="144013"/>
              </a:xfrm>
              <a:custGeom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46" id="46"/>
              <p:cNvGrpSpPr/>
              <p:nvPr/>
            </p:nvGrpSpPr>
            <p:grpSpPr>
              <a:xfrm flipH="false" flipV="false"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47" id="47"/>
                <p:cNvGrpSpPr/>
                <p:nvPr/>
              </p:nvGrpSpPr>
              <p:grpSpPr>
                <a:xfrm flipH="false" flipV="false"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48" id="48"/>
                  <p:cNvSpPr/>
                  <p:nvPr/>
                </p:nvSpPr>
                <p:spPr>
                  <a:xfrm flipH="false" flipV="false" rot="0">
                    <a:off x="4576954" y="2368161"/>
                    <a:ext cx="942740" cy="942740"/>
                  </a:xfrm>
                  <a:custGeom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49" id="49"/>
                  <p:cNvSpPr/>
                  <p:nvPr/>
                </p:nvSpPr>
                <p:spPr>
                  <a:xfrm flipH="false" flipV="false" rot="0">
                    <a:off x="4665300" y="2456507"/>
                    <a:ext cx="766048" cy="766048"/>
                  </a:xfrm>
                  <a:custGeom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0" id="50"/>
                  <p:cNvSpPr/>
                  <p:nvPr/>
                </p:nvSpPr>
                <p:spPr>
                  <a:xfrm flipH="false" flipV="false" rot="0">
                    <a:off x="4775979" y="2567186"/>
                    <a:ext cx="544690" cy="544690"/>
                  </a:xfrm>
                  <a:custGeom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1" id="51"/>
                  <p:cNvSpPr/>
                  <p:nvPr/>
                </p:nvSpPr>
                <p:spPr>
                  <a:xfrm flipH="false" flipV="false" rot="0">
                    <a:off x="4901519" y="2692726"/>
                    <a:ext cx="293610" cy="293610"/>
                  </a:xfrm>
                  <a:custGeom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52" id="52"/>
                <p:cNvSpPr/>
                <p:nvPr/>
              </p:nvSpPr>
              <p:spPr>
                <a:xfrm flipH="false" flipV="false" rot="0">
                  <a:off x="5036254" y="2733306"/>
                  <a:ext cx="846080" cy="212449"/>
                </a:xfrm>
                <a:custGeom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53" id="53"/>
              <p:cNvSpPr/>
              <p:nvPr/>
            </p:nvSpPr>
            <p:spPr>
              <a:xfrm flipH="false" flipV="false" rot="0">
                <a:off x="1059290" y="5118709"/>
                <a:ext cx="5304616" cy="301821"/>
              </a:xfrm>
              <a:custGeom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name="Group 54" id="54"/>
              <p:cNvGrpSpPr/>
              <p:nvPr/>
            </p:nvGrpSpPr>
            <p:grpSpPr>
              <a:xfrm flipH="false" flipV="false"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55" id="55"/>
                <p:cNvSpPr/>
                <p:nvPr/>
              </p:nvSpPr>
              <p:spPr>
                <a:xfrm flipH="false" flipV="false" rot="0">
                  <a:off x="3506047" y="2176115"/>
                  <a:ext cx="1007439" cy="266433"/>
                </a:xfrm>
                <a:custGeom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56" id="56"/>
                <p:cNvSpPr/>
                <p:nvPr/>
              </p:nvSpPr>
              <p:spPr>
                <a:xfrm flipH="false" flipV="false" rot="0">
                  <a:off x="3552436" y="2219303"/>
                  <a:ext cx="171601" cy="180222"/>
                </a:xfrm>
                <a:custGeom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57" id="57"/>
                <p:cNvGrpSpPr/>
                <p:nvPr/>
              </p:nvGrpSpPr>
              <p:grpSpPr>
                <a:xfrm flipH="false" flipV="false"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58" id="58"/>
                  <p:cNvSpPr/>
                  <p:nvPr/>
                </p:nvSpPr>
                <p:spPr>
                  <a:xfrm flipH="false" flipV="false" rot="0">
                    <a:off x="3789230" y="2232276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9" id="59"/>
                  <p:cNvSpPr/>
                  <p:nvPr/>
                </p:nvSpPr>
                <p:spPr>
                  <a:xfrm flipH="false" flipV="false" rot="0">
                    <a:off x="3789230" y="2299438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60" id="60"/>
                  <p:cNvSpPr/>
                  <p:nvPr/>
                </p:nvSpPr>
                <p:spPr>
                  <a:xfrm flipH="false" flipV="false" rot="0">
                    <a:off x="3789230" y="2366601"/>
                    <a:ext cx="299358" cy="19869"/>
                  </a:xfrm>
                  <a:custGeom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61" id="61"/>
              <p:cNvGrpSpPr/>
              <p:nvPr/>
            </p:nvGrpSpPr>
            <p:grpSpPr>
              <a:xfrm flipH="false" flipV="false"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2" id="62"/>
                <p:cNvSpPr/>
                <p:nvPr/>
              </p:nvSpPr>
              <p:spPr>
                <a:xfrm flipH="false" flipV="false" rot="0">
                  <a:off x="3776093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3" id="63"/>
                <p:cNvSpPr/>
                <p:nvPr/>
              </p:nvSpPr>
              <p:spPr>
                <a:xfrm flipH="false" flipV="false" rot="0">
                  <a:off x="3620584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4" id="64"/>
                <p:cNvSpPr/>
                <p:nvPr/>
              </p:nvSpPr>
              <p:spPr>
                <a:xfrm flipH="false" flipV="false" rot="0">
                  <a:off x="3736189" y="4309062"/>
                  <a:ext cx="1691874" cy="710955"/>
                </a:xfrm>
                <a:custGeom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5" id="65"/>
                <p:cNvSpPr/>
                <p:nvPr/>
              </p:nvSpPr>
              <p:spPr>
                <a:xfrm flipH="false" flipV="false" rot="0">
                  <a:off x="3951553" y="4464653"/>
                  <a:ext cx="1261146" cy="399773"/>
                </a:xfrm>
                <a:custGeom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6" id="66"/>
                <p:cNvSpPr/>
                <p:nvPr/>
              </p:nvSpPr>
              <p:spPr>
                <a:xfrm flipH="false" flipV="false" rot="0">
                  <a:off x="3927249" y="4380002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7" id="67"/>
                <p:cNvSpPr/>
                <p:nvPr/>
              </p:nvSpPr>
              <p:spPr>
                <a:xfrm flipH="false" flipV="false" rot="0">
                  <a:off x="4493206" y="4380002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8" id="68"/>
                <p:cNvSpPr/>
                <p:nvPr/>
              </p:nvSpPr>
              <p:spPr>
                <a:xfrm flipH="false" flipV="false" rot="0">
                  <a:off x="4619731" y="4380002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9" id="69"/>
                <p:cNvSpPr/>
                <p:nvPr/>
              </p:nvSpPr>
              <p:spPr>
                <a:xfrm flipH="false" flipV="false" rot="0">
                  <a:off x="4442463" y="4932657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0" id="70"/>
                <p:cNvSpPr/>
                <p:nvPr/>
              </p:nvSpPr>
              <p:spPr>
                <a:xfrm flipH="false" flipV="false" rot="0">
                  <a:off x="5008420" y="4932657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1" id="71"/>
                <p:cNvSpPr/>
                <p:nvPr/>
              </p:nvSpPr>
              <p:spPr>
                <a:xfrm flipH="false" flipV="false" rot="0">
                  <a:off x="5134946" y="4932657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72" id="72"/>
              <p:cNvSpPr/>
              <p:nvPr/>
            </p:nvSpPr>
            <p:spPr>
              <a:xfrm flipH="false" flipV="false" rot="0">
                <a:off x="3516720" y="3081087"/>
                <a:ext cx="645352" cy="550605"/>
              </a:xfrm>
              <a:custGeom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73" id="73"/>
              <p:cNvGrpSpPr/>
              <p:nvPr/>
            </p:nvGrpSpPr>
            <p:grpSpPr>
              <a:xfrm flipH="false" flipV="false"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74" id="74"/>
                <p:cNvSpPr/>
                <p:nvPr/>
              </p:nvSpPr>
              <p:spPr>
                <a:xfrm flipH="false" flipV="false" rot="0">
                  <a:off x="1182942" y="1970686"/>
                  <a:ext cx="576383" cy="576383"/>
                </a:xfrm>
                <a:custGeom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5" id="75"/>
                <p:cNvGrpSpPr/>
                <p:nvPr/>
              </p:nvGrpSpPr>
              <p:grpSpPr>
                <a:xfrm flipH="false" flipV="false"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76" id="76"/>
                  <p:cNvSpPr/>
                  <p:nvPr/>
                </p:nvSpPr>
                <p:spPr>
                  <a:xfrm flipH="false" flipV="false" rot="0">
                    <a:off x="1371211" y="2036535"/>
                    <a:ext cx="199845" cy="444767"/>
                  </a:xfrm>
                  <a:custGeom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7" id="77"/>
                  <p:cNvSpPr/>
                  <p:nvPr/>
                </p:nvSpPr>
                <p:spPr>
                  <a:xfrm flipH="false" flipV="false" rot="0">
                    <a:off x="1387796" y="2130793"/>
                    <a:ext cx="166592" cy="340164"/>
                  </a:xfrm>
                  <a:custGeom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8" id="78"/>
                  <p:cNvSpPr/>
                  <p:nvPr/>
                </p:nvSpPr>
                <p:spPr>
                  <a:xfrm flipH="false" flipV="false" rot="0">
                    <a:off x="1365463" y="2029474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9" id="79"/>
                  <p:cNvSpPr/>
                  <p:nvPr/>
                </p:nvSpPr>
                <p:spPr>
                  <a:xfrm flipH="false" flipV="false" rot="0">
                    <a:off x="1365463" y="2464143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80" id="80"/>
              <p:cNvGrpSpPr/>
              <p:nvPr/>
            </p:nvGrpSpPr>
            <p:grpSpPr>
              <a:xfrm flipH="false" flipV="false"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81" id="81"/>
                <p:cNvSpPr/>
                <p:nvPr/>
              </p:nvSpPr>
              <p:spPr>
                <a:xfrm flipH="false" flipV="false" rot="0">
                  <a:off x="5723152" y="4361692"/>
                  <a:ext cx="541734" cy="574577"/>
                </a:xfrm>
                <a:custGeom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2" id="82"/>
                <p:cNvSpPr/>
                <p:nvPr/>
              </p:nvSpPr>
              <p:spPr>
                <a:xfrm flipH="false" flipV="false" rot="0">
                  <a:off x="6028288" y="3885725"/>
                  <a:ext cx="235419" cy="250587"/>
                </a:xfrm>
                <a:custGeom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3" id="83"/>
                <p:cNvSpPr/>
                <p:nvPr/>
              </p:nvSpPr>
              <p:spPr>
                <a:xfrm flipH="false" flipV="false" rot="0">
                  <a:off x="5155995" y="3379624"/>
                  <a:ext cx="235419" cy="250505"/>
                </a:xfrm>
                <a:custGeom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4" id="84"/>
                <p:cNvSpPr/>
                <p:nvPr/>
              </p:nvSpPr>
              <p:spPr>
                <a:xfrm flipH="false" flipV="false" rot="0">
                  <a:off x="4816651" y="1985547"/>
                  <a:ext cx="235337" cy="250505"/>
                </a:xfrm>
                <a:custGeom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5" id="85"/>
                <p:cNvSpPr/>
                <p:nvPr/>
              </p:nvSpPr>
              <p:spPr>
                <a:xfrm flipH="false" flipV="false" rot="0">
                  <a:off x="973848" y="3076571"/>
                  <a:ext cx="235337" cy="250587"/>
                </a:xfrm>
                <a:custGeom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6" id="86"/>
                <p:cNvSpPr/>
                <p:nvPr/>
              </p:nvSpPr>
              <p:spPr>
                <a:xfrm flipH="false" flipV="false" rot="0">
                  <a:off x="5484552" y="2292870"/>
                  <a:ext cx="77836" cy="77672"/>
                </a:xfrm>
                <a:custGeom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7" id="87"/>
                <p:cNvSpPr/>
                <p:nvPr/>
              </p:nvSpPr>
              <p:spPr>
                <a:xfrm flipH="false" flipV="false" rot="0">
                  <a:off x="4357321" y="2862685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8" id="88"/>
                <p:cNvSpPr/>
                <p:nvPr/>
              </p:nvSpPr>
              <p:spPr>
                <a:xfrm flipH="false" flipV="false" rot="0">
                  <a:off x="4502730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9" id="89"/>
                <p:cNvSpPr/>
                <p:nvPr/>
              </p:nvSpPr>
              <p:spPr>
                <a:xfrm flipH="false" flipV="false" rot="0">
                  <a:off x="2926789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0" id="90"/>
                <p:cNvSpPr/>
                <p:nvPr/>
              </p:nvSpPr>
              <p:spPr>
                <a:xfrm flipH="false" flipV="false" rot="0">
                  <a:off x="2005561" y="2292870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1" id="91"/>
                <p:cNvSpPr/>
                <p:nvPr/>
              </p:nvSpPr>
              <p:spPr>
                <a:xfrm flipH="false" flipV="false" rot="0">
                  <a:off x="950911" y="4099118"/>
                  <a:ext cx="77754" cy="77836"/>
                </a:xfrm>
                <a:custGeom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2" id="92"/>
                <p:cNvSpPr/>
                <p:nvPr/>
              </p:nvSpPr>
              <p:spPr>
                <a:xfrm flipH="false" flipV="false" rot="0">
                  <a:off x="5545229" y="3965778"/>
                  <a:ext cx="77754" cy="77672"/>
                </a:xfrm>
                <a:custGeom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3" id="93"/>
                <p:cNvSpPr/>
                <p:nvPr/>
              </p:nvSpPr>
              <p:spPr>
                <a:xfrm flipH="false" flipV="false" rot="0">
                  <a:off x="3628138" y="1942442"/>
                  <a:ext cx="87114" cy="87196"/>
                </a:xfrm>
                <a:custGeom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4" id="94"/>
                <p:cNvSpPr/>
                <p:nvPr/>
              </p:nvSpPr>
              <p:spPr>
                <a:xfrm flipH="false" flipV="false" rot="0">
                  <a:off x="3332557" y="2271933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5" id="95"/>
                <p:cNvSpPr/>
                <p:nvPr/>
              </p:nvSpPr>
              <p:spPr>
                <a:xfrm flipH="false" flipV="false" rot="0">
                  <a:off x="6145095" y="3029606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6" id="96"/>
                <p:cNvSpPr/>
                <p:nvPr/>
              </p:nvSpPr>
              <p:spPr>
                <a:xfrm flipH="false" flipV="false" rot="0">
                  <a:off x="1005183" y="2374976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7" id="97"/>
                <p:cNvSpPr/>
                <p:nvPr/>
              </p:nvSpPr>
              <p:spPr>
                <a:xfrm flipH="false" flipV="false" rot="0">
                  <a:off x="6405699" y="4435834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8" id="98"/>
                <p:cNvSpPr/>
                <p:nvPr/>
              </p:nvSpPr>
              <p:spPr>
                <a:xfrm flipH="false" flipV="false" rot="0">
                  <a:off x="5913638" y="2072333"/>
                  <a:ext cx="87114" cy="87114"/>
                </a:xfrm>
                <a:custGeom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99" id="99"/>
              <p:cNvGrpSpPr/>
              <p:nvPr/>
            </p:nvGrpSpPr>
            <p:grpSpPr>
              <a:xfrm flipH="false" flipV="false"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00" id="100"/>
                <p:cNvSpPr/>
                <p:nvPr/>
              </p:nvSpPr>
              <p:spPr>
                <a:xfrm flipH="false" flipV="false" rot="0">
                  <a:off x="1939876" y="4044329"/>
                  <a:ext cx="260193" cy="1008768"/>
                </a:xfrm>
                <a:custGeom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1" id="101"/>
                <p:cNvSpPr/>
                <p:nvPr/>
              </p:nvSpPr>
              <p:spPr>
                <a:xfrm flipH="false" flipV="false" rot="0">
                  <a:off x="2246989" y="3366615"/>
                  <a:ext cx="61074" cy="54801"/>
                </a:xfrm>
                <a:custGeom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2" id="102"/>
                <p:cNvSpPr/>
                <p:nvPr/>
              </p:nvSpPr>
              <p:spPr>
                <a:xfrm flipH="false" flipV="false" rot="0">
                  <a:off x="2111067" y="5027982"/>
                  <a:ext cx="196807" cy="92369"/>
                </a:xfrm>
                <a:custGeom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3" id="103"/>
                <p:cNvSpPr/>
                <p:nvPr/>
              </p:nvSpPr>
              <p:spPr>
                <a:xfrm flipH="false" flipV="false" rot="0">
                  <a:off x="2109096" y="5113865"/>
                  <a:ext cx="196725" cy="14532"/>
                </a:xfrm>
                <a:custGeom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4" id="104"/>
                <p:cNvSpPr/>
                <p:nvPr/>
              </p:nvSpPr>
              <p:spPr>
                <a:xfrm flipH="false" flipV="false" rot="0">
                  <a:off x="1944705" y="3391633"/>
                  <a:ext cx="362513" cy="439789"/>
                </a:xfrm>
                <a:custGeom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5" id="105"/>
                <p:cNvSpPr/>
                <p:nvPr/>
              </p:nvSpPr>
              <p:spPr>
                <a:xfrm flipH="false" flipV="false" rot="0">
                  <a:off x="1939794" y="4044329"/>
                  <a:ext cx="239913" cy="1010574"/>
                </a:xfrm>
                <a:custGeom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6" id="106"/>
                <p:cNvSpPr/>
                <p:nvPr/>
              </p:nvSpPr>
              <p:spPr>
                <a:xfrm flipH="false" flipV="false" rot="0">
                  <a:off x="2028544" y="4112417"/>
                  <a:ext cx="29847" cy="943241"/>
                </a:xfrm>
                <a:custGeom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7" id="107"/>
                <p:cNvSpPr/>
                <p:nvPr/>
              </p:nvSpPr>
              <p:spPr>
                <a:xfrm flipH="false" flipV="false" rot="0">
                  <a:off x="2032768" y="3436882"/>
                  <a:ext cx="111438" cy="199292"/>
                </a:xfrm>
                <a:custGeom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8" id="108"/>
                <p:cNvSpPr/>
                <p:nvPr/>
              </p:nvSpPr>
              <p:spPr>
                <a:xfrm flipH="false" flipV="false" rot="0">
                  <a:off x="2032539" y="3349327"/>
                  <a:ext cx="161250" cy="200502"/>
                </a:xfrm>
                <a:custGeom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9" id="109"/>
                <p:cNvSpPr/>
                <p:nvPr/>
              </p:nvSpPr>
              <p:spPr>
                <a:xfrm flipH="false" flipV="false" rot="0">
                  <a:off x="1923038" y="3283150"/>
                  <a:ext cx="281880" cy="283997"/>
                </a:xfrm>
                <a:custGeom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0" id="110"/>
                <p:cNvSpPr/>
                <p:nvPr/>
              </p:nvSpPr>
              <p:spPr>
                <a:xfrm flipH="false" flipV="false" rot="0">
                  <a:off x="1916633" y="3564929"/>
                  <a:ext cx="298708" cy="709656"/>
                </a:xfrm>
                <a:custGeom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1" id="111"/>
                <p:cNvSpPr/>
                <p:nvPr/>
              </p:nvSpPr>
              <p:spPr>
                <a:xfrm flipH="false" flipV="false" rot="0">
                  <a:off x="1991439" y="5027982"/>
                  <a:ext cx="217416" cy="92369"/>
                </a:xfrm>
                <a:custGeom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2" id="112"/>
                <p:cNvSpPr/>
                <p:nvPr/>
              </p:nvSpPr>
              <p:spPr>
                <a:xfrm flipH="false" flipV="false" rot="0">
                  <a:off x="1989386" y="5113865"/>
                  <a:ext cx="217255" cy="14532"/>
                </a:xfrm>
                <a:custGeom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3" id="113"/>
                <p:cNvSpPr/>
                <p:nvPr/>
              </p:nvSpPr>
              <p:spPr>
                <a:xfrm flipH="false" flipV="false" rot="0">
                  <a:off x="1915953" y="3562187"/>
                  <a:ext cx="139809" cy="171938"/>
                </a:xfrm>
                <a:custGeom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4" id="114"/>
                <p:cNvSpPr/>
                <p:nvPr/>
              </p:nvSpPr>
              <p:spPr>
                <a:xfrm flipH="false" flipV="false" rot="0">
                  <a:off x="2376457" y="3335537"/>
                  <a:ext cx="90543" cy="122071"/>
                </a:xfrm>
                <a:custGeom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5" id="115"/>
                <p:cNvSpPr/>
                <p:nvPr/>
              </p:nvSpPr>
              <p:spPr>
                <a:xfrm flipH="false" flipV="false" rot="0">
                  <a:off x="2281437" y="3283070"/>
                  <a:ext cx="51808" cy="58620"/>
                </a:xfrm>
                <a:custGeom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6" id="116"/>
                <p:cNvSpPr/>
                <p:nvPr/>
              </p:nvSpPr>
              <p:spPr>
                <a:xfrm flipH="false" flipV="false" rot="0">
                  <a:off x="2358592" y="3437718"/>
                  <a:ext cx="68795" cy="54484"/>
                </a:xfrm>
                <a:custGeom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7" id="117"/>
                <p:cNvSpPr/>
                <p:nvPr/>
              </p:nvSpPr>
              <p:spPr>
                <a:xfrm flipH="false" flipV="false" rot="0">
                  <a:off x="2005157" y="3462025"/>
                  <a:ext cx="414342" cy="332243"/>
                </a:xfrm>
                <a:custGeom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18" id="118"/>
              <p:cNvGrpSpPr/>
              <p:nvPr/>
            </p:nvGrpSpPr>
            <p:grpSpPr>
              <a:xfrm flipH="false" flipV="false"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name="AutoShape 119" id="119"/>
                <p:cNvSpPr/>
                <p:nvPr/>
              </p:nvSpPr>
              <p:spPr>
                <a:xfrm flipH="false" flipV="false" rot="0">
                  <a:off x="3701130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0" id="120"/>
                <p:cNvSpPr/>
                <p:nvPr/>
              </p:nvSpPr>
              <p:spPr>
                <a:xfrm flipH="false" flipV="false" rot="0">
                  <a:off x="3816243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1" id="121"/>
                <p:cNvSpPr/>
                <p:nvPr/>
              </p:nvSpPr>
              <p:spPr>
                <a:xfrm flipH="false" flipV="false" rot="0">
                  <a:off x="3931437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22" id="122"/>
              <p:cNvGrpSpPr/>
              <p:nvPr/>
            </p:nvGrpSpPr>
            <p:grpSpPr>
              <a:xfrm flipH="false" flipV="false"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23" id="123"/>
                <p:cNvSpPr/>
                <p:nvPr/>
              </p:nvSpPr>
              <p:spPr>
                <a:xfrm flipH="false" flipV="false" rot="0">
                  <a:off x="5063924" y="3341444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4" id="124"/>
                <p:cNvSpPr/>
                <p:nvPr/>
              </p:nvSpPr>
              <p:spPr>
                <a:xfrm flipH="false" flipV="false" rot="0">
                  <a:off x="5255066" y="3341362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5" id="125"/>
                <p:cNvSpPr/>
                <p:nvPr/>
              </p:nvSpPr>
              <p:spPr>
                <a:xfrm flipH="false" flipV="false" rot="0">
                  <a:off x="4876139" y="4118857"/>
                  <a:ext cx="245915" cy="103254"/>
                </a:xfrm>
                <a:custGeom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6" id="126"/>
                <p:cNvSpPr/>
                <p:nvPr/>
              </p:nvSpPr>
              <p:spPr>
                <a:xfrm flipH="false" flipV="false" rot="0">
                  <a:off x="4831177" y="3961053"/>
                  <a:ext cx="740983" cy="204981"/>
                </a:xfrm>
                <a:custGeom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7" id="127"/>
                <p:cNvSpPr/>
                <p:nvPr/>
              </p:nvSpPr>
              <p:spPr>
                <a:xfrm flipH="false" flipV="false" rot="0">
                  <a:off x="5166548" y="3988432"/>
                  <a:ext cx="457739" cy="210389"/>
                </a:xfrm>
                <a:custGeom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8" id="128"/>
                <p:cNvSpPr/>
                <p:nvPr/>
              </p:nvSpPr>
              <p:spPr>
                <a:xfrm flipH="false" flipV="false" rot="0">
                  <a:off x="5270298" y="4118958"/>
                  <a:ext cx="212374" cy="118097"/>
                </a:xfrm>
                <a:custGeom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9" id="129"/>
                <p:cNvSpPr/>
                <p:nvPr/>
              </p:nvSpPr>
              <p:spPr>
                <a:xfrm flipH="false" flipV="false" rot="0">
                  <a:off x="4843325" y="3526777"/>
                  <a:ext cx="221465" cy="443845"/>
                </a:xfrm>
                <a:custGeom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0" id="130"/>
                <p:cNvSpPr/>
                <p:nvPr/>
              </p:nvSpPr>
              <p:spPr>
                <a:xfrm flipH="false" flipV="false" rot="0">
                  <a:off x="5026237" y="3486361"/>
                  <a:ext cx="294267" cy="444131"/>
                </a:xfrm>
                <a:custGeom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1" id="131"/>
                <p:cNvSpPr/>
                <p:nvPr/>
              </p:nvSpPr>
              <p:spPr>
                <a:xfrm flipH="false" flipV="false" rot="0">
                  <a:off x="5030178" y="3582425"/>
                  <a:ext cx="290326" cy="260194"/>
                </a:xfrm>
                <a:custGeom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2" id="132"/>
                <p:cNvSpPr/>
                <p:nvPr/>
              </p:nvSpPr>
              <p:spPr>
                <a:xfrm flipH="false" flipV="false" rot="0">
                  <a:off x="5104731" y="3477658"/>
                  <a:ext cx="128167" cy="55785"/>
                </a:xfrm>
                <a:custGeom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3" id="133"/>
                <p:cNvSpPr/>
                <p:nvPr/>
              </p:nvSpPr>
              <p:spPr>
                <a:xfrm flipH="false" flipV="false" rot="0">
                  <a:off x="5123533" y="3384057"/>
                  <a:ext cx="94175" cy="129645"/>
                </a:xfrm>
                <a:custGeom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4" id="134"/>
                <p:cNvSpPr/>
                <p:nvPr/>
              </p:nvSpPr>
              <p:spPr>
                <a:xfrm flipH="false" flipV="false" rot="0">
                  <a:off x="5089213" y="3234871"/>
                  <a:ext cx="165853" cy="229978"/>
                </a:xfrm>
                <a:custGeom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5" id="135"/>
                <p:cNvSpPr/>
                <p:nvPr/>
              </p:nvSpPr>
              <p:spPr>
                <a:xfrm flipH="false" flipV="false" rot="0">
                  <a:off x="5089213" y="3260223"/>
                  <a:ext cx="165935" cy="76459"/>
                </a:xfrm>
                <a:custGeom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6" id="136"/>
                <p:cNvSpPr/>
                <p:nvPr/>
              </p:nvSpPr>
              <p:spPr>
                <a:xfrm flipH="false" flipV="false" rot="0">
                  <a:off x="5045790" y="3154743"/>
                  <a:ext cx="237502" cy="226193"/>
                </a:xfrm>
                <a:custGeom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7" id="137"/>
                <p:cNvSpPr/>
                <p:nvPr/>
              </p:nvSpPr>
              <p:spPr>
                <a:xfrm flipH="false" flipV="false" rot="0">
                  <a:off x="4905697" y="3746144"/>
                  <a:ext cx="529929" cy="296648"/>
                </a:xfrm>
                <a:custGeom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8" id="138"/>
                <p:cNvSpPr/>
                <p:nvPr/>
              </p:nvSpPr>
              <p:spPr>
                <a:xfrm flipH="false" flipV="false" rot="0">
                  <a:off x="5236182" y="4146575"/>
                  <a:ext cx="71544" cy="76947"/>
                </a:xfrm>
                <a:custGeom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9" id="139"/>
                <p:cNvSpPr/>
                <p:nvPr/>
              </p:nvSpPr>
              <p:spPr>
                <a:xfrm flipH="false" flipV="false" rot="0">
                  <a:off x="4731193" y="3958380"/>
                  <a:ext cx="525318" cy="262788"/>
                </a:xfrm>
                <a:custGeom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0" id="140"/>
                <p:cNvSpPr/>
                <p:nvPr/>
              </p:nvSpPr>
              <p:spPr>
                <a:xfrm flipH="false" flipV="false" rot="0">
                  <a:off x="5149725" y="3410988"/>
                  <a:ext cx="42038" cy="23892"/>
                </a:xfrm>
                <a:custGeom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1" id="141"/>
                <p:cNvSpPr/>
                <p:nvPr/>
              </p:nvSpPr>
              <p:spPr>
                <a:xfrm flipH="false" flipV="false" rot="0">
                  <a:off x="4905618" y="3746062"/>
                  <a:ext cx="488289" cy="296648"/>
                </a:xfrm>
                <a:custGeom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2" id="142"/>
                <p:cNvSpPr/>
                <p:nvPr/>
              </p:nvSpPr>
              <p:spPr>
                <a:xfrm flipH="false" flipV="false" rot="0">
                  <a:off x="4950536" y="3648438"/>
                  <a:ext cx="83665" cy="97788"/>
                </a:xfrm>
                <a:custGeom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3" id="143"/>
                <p:cNvSpPr/>
                <p:nvPr/>
              </p:nvSpPr>
              <p:spPr>
                <a:xfrm flipH="false" flipV="false" rot="0">
                  <a:off x="5106415" y="3676847"/>
                  <a:ext cx="101768" cy="63034"/>
                </a:xfrm>
                <a:custGeom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4" id="144"/>
                <p:cNvSpPr/>
                <p:nvPr/>
              </p:nvSpPr>
              <p:spPr>
                <a:xfrm flipH="false" flipV="false" rot="0">
                  <a:off x="5108097" y="3699755"/>
                  <a:ext cx="94832" cy="40127"/>
                </a:xfrm>
                <a:custGeom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5" id="145"/>
                <p:cNvSpPr/>
                <p:nvPr/>
              </p:nvSpPr>
              <p:spPr>
                <a:xfrm flipH="false" flipV="false" rot="0">
                  <a:off x="5187658" y="3502711"/>
                  <a:ext cx="234387" cy="232187"/>
                </a:xfrm>
                <a:custGeom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6" id="146"/>
                <p:cNvSpPr/>
                <p:nvPr/>
              </p:nvSpPr>
              <p:spPr>
                <a:xfrm flipH="false" flipV="false" rot="0">
                  <a:off x="5188068" y="3681856"/>
                  <a:ext cx="233956" cy="53042"/>
                </a:xfrm>
                <a:custGeom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7" id="147"/>
                <p:cNvSpPr/>
                <p:nvPr/>
              </p:nvSpPr>
              <p:spPr>
                <a:xfrm flipH="false" flipV="false" rot="0">
                  <a:off x="5187942" y="3651497"/>
                  <a:ext cx="152432" cy="24386"/>
                </a:xfrm>
                <a:custGeom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8" id="148"/>
                <p:cNvSpPr/>
                <p:nvPr/>
              </p:nvSpPr>
              <p:spPr>
                <a:xfrm flipH="false" flipV="false" rot="0">
                  <a:off x="5048167" y="3133450"/>
                  <a:ext cx="231857" cy="145019"/>
                </a:xfrm>
                <a:custGeom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9" id="149"/>
                <p:cNvSpPr/>
                <p:nvPr/>
              </p:nvSpPr>
              <p:spPr>
                <a:xfrm flipH="false" flipV="false" rot="0">
                  <a:off x="5029891" y="3187933"/>
                  <a:ext cx="266703" cy="116564"/>
                </a:xfrm>
                <a:custGeom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50" id="150"/>
                <p:cNvSpPr/>
                <p:nvPr/>
              </p:nvSpPr>
              <p:spPr>
                <a:xfrm flipH="false" flipV="false" rot="0">
                  <a:off x="5030425" y="3197703"/>
                  <a:ext cx="265858" cy="106793"/>
                </a:xfrm>
                <a:custGeom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151" id="151"/>
              <p:cNvSpPr/>
              <p:nvPr/>
            </p:nvSpPr>
            <p:spPr>
              <a:xfrm flipH="false" flipV="false" rot="0">
                <a:off x="1301010" y="2720724"/>
                <a:ext cx="645352" cy="550559"/>
              </a:xfrm>
              <a:custGeom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name="AutoShape 152" id="152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true" flipV="false"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name="Group 3" id="3"/>
            <p:cNvGrpSpPr/>
            <p:nvPr/>
          </p:nvGrpSpPr>
          <p:grpSpPr>
            <a:xfrm flipH="false" flipV="false"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name="AutoShape 4" id="4"/>
              <p:cNvSpPr/>
              <p:nvPr/>
            </p:nvSpPr>
            <p:spPr>
              <a:xfrm flipH="false" flipV="false" rot="0">
                <a:off x="1184173" y="1990474"/>
                <a:ext cx="5195497" cy="3128153"/>
              </a:xfrm>
              <a:custGeom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5" id="5"/>
              <p:cNvGrpSpPr/>
              <p:nvPr/>
            </p:nvGrpSpPr>
            <p:grpSpPr>
              <a:xfrm flipH="false" flipV="false"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" id="6"/>
                <p:cNvSpPr/>
                <p:nvPr/>
              </p:nvSpPr>
              <p:spPr>
                <a:xfrm flipH="false" flipV="false" rot="0">
                  <a:off x="4191467" y="4082860"/>
                  <a:ext cx="727244" cy="220976"/>
                </a:xfrm>
                <a:custGeom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" id="7"/>
                <p:cNvGrpSpPr/>
                <p:nvPr/>
              </p:nvGrpSpPr>
              <p:grpSpPr>
                <a:xfrm flipH="false" flipV="false"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8" id="8"/>
                  <p:cNvSpPr/>
                  <p:nvPr/>
                </p:nvSpPr>
                <p:spPr>
                  <a:xfrm flipH="false" flipV="false" rot="0">
                    <a:off x="4014611" y="3695050"/>
                    <a:ext cx="1001707" cy="696283"/>
                  </a:xfrm>
                  <a:custGeom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9" id="9"/>
                  <p:cNvSpPr/>
                  <p:nvPr/>
                </p:nvSpPr>
                <p:spPr>
                  <a:xfrm flipH="false" flipV="false" rot="0">
                    <a:off x="4028404" y="3814286"/>
                    <a:ext cx="883610" cy="576882"/>
                  </a:xfrm>
                  <a:custGeom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0" id="10"/>
                <p:cNvGrpSpPr/>
                <p:nvPr/>
              </p:nvGrpSpPr>
              <p:grpSpPr>
                <a:xfrm flipH="false" flipV="false"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1" id="11"/>
                  <p:cNvSpPr/>
                  <p:nvPr/>
                </p:nvSpPr>
                <p:spPr>
                  <a:xfrm flipH="false" flipV="false" rot="0">
                    <a:off x="4151727" y="3251492"/>
                    <a:ext cx="685530" cy="1084172"/>
                  </a:xfrm>
                  <a:custGeom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2" id="12"/>
                  <p:cNvSpPr/>
                  <p:nvPr/>
                </p:nvSpPr>
                <p:spPr>
                  <a:xfrm flipH="false" flipV="false" rot="0">
                    <a:off x="4203290" y="3375228"/>
                    <a:ext cx="510955" cy="857804"/>
                  </a:xfrm>
                  <a:custGeom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13" id="13"/>
                <p:cNvGrpSpPr/>
                <p:nvPr/>
              </p:nvGrpSpPr>
              <p:grpSpPr>
                <a:xfrm flipH="false" flipV="false"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4" id="14"/>
                  <p:cNvSpPr/>
                  <p:nvPr/>
                </p:nvSpPr>
                <p:spPr>
                  <a:xfrm flipH="false" flipV="false" rot="0">
                    <a:off x="4022201" y="3120860"/>
                    <a:ext cx="451238" cy="1141155"/>
                  </a:xfrm>
                  <a:custGeom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5" id="15"/>
                  <p:cNvSpPr/>
                  <p:nvPr/>
                </p:nvSpPr>
                <p:spPr>
                  <a:xfrm flipH="false" flipV="false" rot="0">
                    <a:off x="4130091" y="3228898"/>
                    <a:ext cx="212014" cy="1033118"/>
                  </a:xfrm>
                  <a:custGeom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16" id="16"/>
              <p:cNvGrpSpPr/>
              <p:nvPr/>
            </p:nvGrpSpPr>
            <p:grpSpPr>
              <a:xfrm flipH="false" flipV="false"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17" id="17"/>
                <p:cNvGrpSpPr/>
                <p:nvPr/>
              </p:nvGrpSpPr>
              <p:grpSpPr>
                <a:xfrm flipH="false" flipV="false"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18" id="18"/>
                  <p:cNvSpPr/>
                  <p:nvPr/>
                </p:nvSpPr>
                <p:spPr>
                  <a:xfrm flipH="false" flipV="false" rot="0">
                    <a:off x="1106112" y="4520971"/>
                    <a:ext cx="1090920" cy="670812"/>
                  </a:xfrm>
                  <a:custGeom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19" id="19"/>
                  <p:cNvSpPr/>
                  <p:nvPr/>
                </p:nvSpPr>
                <p:spPr>
                  <a:xfrm flipH="false" flipV="false" rot="0">
                    <a:off x="1217677" y="4650790"/>
                    <a:ext cx="943639" cy="540992"/>
                  </a:xfrm>
                  <a:custGeom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20" id="20"/>
                <p:cNvSpPr/>
                <p:nvPr/>
              </p:nvSpPr>
              <p:spPr>
                <a:xfrm flipH="false" flipV="false" rot="0">
                  <a:off x="1258151" y="5060062"/>
                  <a:ext cx="562589" cy="58647"/>
                </a:xfrm>
                <a:custGeom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21" id="21"/>
                <p:cNvGrpSpPr/>
                <p:nvPr/>
              </p:nvGrpSpPr>
              <p:grpSpPr>
                <a:xfrm flipH="false" flipV="false"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2" id="22"/>
                  <p:cNvSpPr/>
                  <p:nvPr/>
                </p:nvSpPr>
                <p:spPr>
                  <a:xfrm flipH="false" flipV="false" rot="0">
                    <a:off x="1159767" y="4238707"/>
                    <a:ext cx="1645294" cy="882537"/>
                  </a:xfrm>
                  <a:custGeom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3" id="23"/>
                  <p:cNvSpPr/>
                  <p:nvPr/>
                </p:nvSpPr>
                <p:spPr>
                  <a:xfrm flipH="false" flipV="false" rot="0">
                    <a:off x="1201005" y="4260210"/>
                    <a:ext cx="832636" cy="552490"/>
                  </a:xfrm>
                  <a:custGeom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4" id="24"/>
                <p:cNvGrpSpPr/>
                <p:nvPr/>
              </p:nvGrpSpPr>
              <p:grpSpPr>
                <a:xfrm flipH="false" flipV="false"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5" id="25"/>
                  <p:cNvSpPr/>
                  <p:nvPr/>
                </p:nvSpPr>
                <p:spPr>
                  <a:xfrm flipH="false" flipV="false" rot="0">
                    <a:off x="1078251" y="3461601"/>
                    <a:ext cx="999582" cy="1204622"/>
                  </a:xfrm>
                  <a:custGeom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6" id="26"/>
                  <p:cNvSpPr/>
                  <p:nvPr/>
                </p:nvSpPr>
                <p:spPr>
                  <a:xfrm flipH="false" flipV="false" rot="0">
                    <a:off x="1225391" y="3618797"/>
                    <a:ext cx="850781" cy="889454"/>
                  </a:xfrm>
                  <a:custGeom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name="Group 27" id="27"/>
                <p:cNvGrpSpPr/>
                <p:nvPr/>
              </p:nvGrpSpPr>
              <p:grpSpPr>
                <a:xfrm flipH="false" flipV="false"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28" id="28"/>
                  <p:cNvSpPr/>
                  <p:nvPr/>
                </p:nvSpPr>
                <p:spPr>
                  <a:xfrm flipH="false" flipV="false" rot="0">
                    <a:off x="1430480" y="4802813"/>
                    <a:ext cx="704397" cy="315978"/>
                  </a:xfrm>
                  <a:custGeom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29" id="29"/>
                  <p:cNvSpPr/>
                  <p:nvPr/>
                </p:nvSpPr>
                <p:spPr>
                  <a:xfrm flipH="false" flipV="false" rot="0">
                    <a:off x="1457252" y="4831227"/>
                    <a:ext cx="511690" cy="287481"/>
                  </a:xfrm>
                  <a:custGeom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30" id="30"/>
              <p:cNvGrpSpPr/>
              <p:nvPr/>
            </p:nvGrpSpPr>
            <p:grpSpPr>
              <a:xfrm flipH="false" flipV="false"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31" id="31"/>
                <p:cNvGrpSpPr/>
                <p:nvPr/>
              </p:nvGrpSpPr>
              <p:grpSpPr>
                <a:xfrm flipH="false" flipV="false"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name="AutoShape 32" id="32"/>
                  <p:cNvSpPr/>
                  <p:nvPr/>
                </p:nvSpPr>
                <p:spPr>
                  <a:xfrm flipH="false" flipV="false" rot="0">
                    <a:off x="1693333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33" id="33"/>
                  <p:cNvSpPr/>
                  <p:nvPr/>
                </p:nvSpPr>
                <p:spPr>
                  <a:xfrm flipH="false" flipV="false" rot="0">
                    <a:off x="3389805" y="2511128"/>
                    <a:ext cx="536028" cy="536028"/>
                  </a:xfrm>
                  <a:custGeom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34" id="34"/>
                <p:cNvSpPr/>
                <p:nvPr/>
              </p:nvSpPr>
              <p:spPr>
                <a:xfrm flipH="false" flipV="false" rot="0">
                  <a:off x="2356317" y="2306992"/>
                  <a:ext cx="906695" cy="432287"/>
                </a:xfrm>
                <a:custGeom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5" id="35"/>
                <p:cNvSpPr/>
                <p:nvPr/>
              </p:nvSpPr>
              <p:spPr>
                <a:xfrm flipH="false" flipV="false" rot="0">
                  <a:off x="2814879" y="2436227"/>
                  <a:ext cx="1447691" cy="2682564"/>
                </a:xfrm>
                <a:custGeom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6" id="36"/>
                <p:cNvSpPr/>
                <p:nvPr/>
              </p:nvSpPr>
              <p:spPr>
                <a:xfrm flipH="false" flipV="false" rot="-2700000">
                  <a:off x="1468351" y="2436214"/>
                  <a:ext cx="2682538" cy="2682538"/>
                </a:xfrm>
                <a:custGeom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7" id="37"/>
                <p:cNvSpPr/>
                <p:nvPr/>
              </p:nvSpPr>
              <p:spPr>
                <a:xfrm flipH="false" flipV="false" rot="-540000">
                  <a:off x="1632869" y="2600576"/>
                  <a:ext cx="2353625" cy="2353625"/>
                </a:xfrm>
                <a:custGeom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8" id="38"/>
                <p:cNvSpPr/>
                <p:nvPr/>
              </p:nvSpPr>
              <p:spPr>
                <a:xfrm flipH="false" flipV="false" rot="0">
                  <a:off x="1632718" y="2601342"/>
                  <a:ext cx="2277946" cy="2352334"/>
                </a:xfrm>
                <a:custGeom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39" id="39"/>
                <p:cNvSpPr/>
                <p:nvPr/>
              </p:nvSpPr>
              <p:spPr>
                <a:xfrm flipH="false" flipV="false" rot="0">
                  <a:off x="1679190" y="2647075"/>
                  <a:ext cx="2260868" cy="2260868"/>
                </a:xfrm>
                <a:custGeom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40" id="40"/>
              <p:cNvSpPr/>
              <p:nvPr/>
            </p:nvSpPr>
            <p:spPr>
              <a:xfrm flipH="false" flipV="false" rot="0">
                <a:off x="2260418" y="3239673"/>
                <a:ext cx="71678" cy="152677"/>
              </a:xfrm>
              <a:custGeom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1" id="41"/>
              <p:cNvSpPr/>
              <p:nvPr/>
            </p:nvSpPr>
            <p:spPr>
              <a:xfrm flipH="false" flipV="false" rot="0">
                <a:off x="2373785" y="3364024"/>
                <a:ext cx="45917" cy="97706"/>
              </a:xfrm>
              <a:custGeom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2" id="42"/>
              <p:cNvSpPr/>
              <p:nvPr/>
            </p:nvSpPr>
            <p:spPr>
              <a:xfrm flipH="false" flipV="false" rot="0">
                <a:off x="2769556" y="2837232"/>
                <a:ext cx="79971" cy="980262"/>
              </a:xfrm>
              <a:custGeom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3" id="43"/>
              <p:cNvSpPr/>
              <p:nvPr/>
            </p:nvSpPr>
            <p:spPr>
              <a:xfrm flipH="false" flipV="false" rot="0">
                <a:off x="2250791" y="3218675"/>
                <a:ext cx="598593" cy="598593"/>
              </a:xfrm>
              <a:custGeom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4" id="44"/>
              <p:cNvSpPr/>
              <p:nvPr/>
            </p:nvSpPr>
            <p:spPr>
              <a:xfrm flipH="false" flipV="false" rot="0">
                <a:off x="2663968" y="3631771"/>
                <a:ext cx="291311" cy="291311"/>
              </a:xfrm>
              <a:custGeom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name="AutoShape 45" id="45"/>
              <p:cNvSpPr/>
              <p:nvPr/>
            </p:nvSpPr>
            <p:spPr>
              <a:xfrm flipH="false" flipV="false" rot="0">
                <a:off x="2737617" y="3705420"/>
                <a:ext cx="144013" cy="144013"/>
              </a:xfrm>
              <a:custGeom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46" id="46"/>
              <p:cNvGrpSpPr/>
              <p:nvPr/>
            </p:nvGrpSpPr>
            <p:grpSpPr>
              <a:xfrm flipH="false" flipV="false"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name="Group 47" id="47"/>
                <p:cNvGrpSpPr/>
                <p:nvPr/>
              </p:nvGrpSpPr>
              <p:grpSpPr>
                <a:xfrm flipH="false" flipV="false"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name="AutoShape 48" id="48"/>
                  <p:cNvSpPr/>
                  <p:nvPr/>
                </p:nvSpPr>
                <p:spPr>
                  <a:xfrm flipH="false" flipV="false" rot="0">
                    <a:off x="4576954" y="2368161"/>
                    <a:ext cx="942740" cy="942740"/>
                  </a:xfrm>
                  <a:custGeom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49" id="49"/>
                  <p:cNvSpPr/>
                  <p:nvPr/>
                </p:nvSpPr>
                <p:spPr>
                  <a:xfrm flipH="false" flipV="false" rot="0">
                    <a:off x="4665300" y="2456507"/>
                    <a:ext cx="766048" cy="766048"/>
                  </a:xfrm>
                  <a:custGeom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0" id="50"/>
                  <p:cNvSpPr/>
                  <p:nvPr/>
                </p:nvSpPr>
                <p:spPr>
                  <a:xfrm flipH="false" flipV="false" rot="0">
                    <a:off x="4775979" y="2567186"/>
                    <a:ext cx="544690" cy="544690"/>
                  </a:xfrm>
                  <a:custGeom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1" id="51"/>
                  <p:cNvSpPr/>
                  <p:nvPr/>
                </p:nvSpPr>
                <p:spPr>
                  <a:xfrm flipH="false" flipV="false" rot="0">
                    <a:off x="4901519" y="2692726"/>
                    <a:ext cx="293610" cy="293610"/>
                  </a:xfrm>
                  <a:custGeom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name="AutoShape 52" id="52"/>
                <p:cNvSpPr/>
                <p:nvPr/>
              </p:nvSpPr>
              <p:spPr>
                <a:xfrm flipH="false" flipV="false" rot="0">
                  <a:off x="5036254" y="2733306"/>
                  <a:ext cx="846080" cy="212449"/>
                </a:xfrm>
                <a:custGeom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53" id="53"/>
              <p:cNvSpPr/>
              <p:nvPr/>
            </p:nvSpPr>
            <p:spPr>
              <a:xfrm flipH="false" flipV="false" rot="0">
                <a:off x="1059290" y="5118709"/>
                <a:ext cx="5304616" cy="301821"/>
              </a:xfrm>
              <a:custGeom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name="Group 54" id="54"/>
              <p:cNvGrpSpPr/>
              <p:nvPr/>
            </p:nvGrpSpPr>
            <p:grpSpPr>
              <a:xfrm flipH="false" flipV="false"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55" id="55"/>
                <p:cNvSpPr/>
                <p:nvPr/>
              </p:nvSpPr>
              <p:spPr>
                <a:xfrm flipH="false" flipV="false" rot="0">
                  <a:off x="3506047" y="2176115"/>
                  <a:ext cx="1007439" cy="266433"/>
                </a:xfrm>
                <a:custGeom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56" id="56"/>
                <p:cNvSpPr/>
                <p:nvPr/>
              </p:nvSpPr>
              <p:spPr>
                <a:xfrm flipH="false" flipV="false" rot="0">
                  <a:off x="3552436" y="2219303"/>
                  <a:ext cx="171601" cy="180222"/>
                </a:xfrm>
                <a:custGeom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57" id="57"/>
                <p:cNvGrpSpPr/>
                <p:nvPr/>
              </p:nvGrpSpPr>
              <p:grpSpPr>
                <a:xfrm flipH="false" flipV="false"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58" id="58"/>
                  <p:cNvSpPr/>
                  <p:nvPr/>
                </p:nvSpPr>
                <p:spPr>
                  <a:xfrm flipH="false" flipV="false" rot="0">
                    <a:off x="3789230" y="2232276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59" id="59"/>
                  <p:cNvSpPr/>
                  <p:nvPr/>
                </p:nvSpPr>
                <p:spPr>
                  <a:xfrm flipH="false" flipV="false" rot="0">
                    <a:off x="3789230" y="2299438"/>
                    <a:ext cx="646748" cy="19869"/>
                  </a:xfrm>
                  <a:custGeom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60" id="60"/>
                  <p:cNvSpPr/>
                  <p:nvPr/>
                </p:nvSpPr>
                <p:spPr>
                  <a:xfrm flipH="false" flipV="false" rot="0">
                    <a:off x="3789230" y="2366601"/>
                    <a:ext cx="299358" cy="19869"/>
                  </a:xfrm>
                  <a:custGeom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61" id="61"/>
              <p:cNvGrpSpPr/>
              <p:nvPr/>
            </p:nvGrpSpPr>
            <p:grpSpPr>
              <a:xfrm flipH="false" flipV="false"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62" id="62"/>
                <p:cNvSpPr/>
                <p:nvPr/>
              </p:nvSpPr>
              <p:spPr>
                <a:xfrm flipH="false" flipV="false" rot="0">
                  <a:off x="3776093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3" id="63"/>
                <p:cNvSpPr/>
                <p:nvPr/>
              </p:nvSpPr>
              <p:spPr>
                <a:xfrm flipH="false" flipV="false" rot="0">
                  <a:off x="3620584" y="4210289"/>
                  <a:ext cx="1923084" cy="908419"/>
                </a:xfrm>
                <a:custGeom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4" id="64"/>
                <p:cNvSpPr/>
                <p:nvPr/>
              </p:nvSpPr>
              <p:spPr>
                <a:xfrm flipH="false" flipV="false" rot="0">
                  <a:off x="3736189" y="4309062"/>
                  <a:ext cx="1691874" cy="710955"/>
                </a:xfrm>
                <a:custGeom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5" id="65"/>
                <p:cNvSpPr/>
                <p:nvPr/>
              </p:nvSpPr>
              <p:spPr>
                <a:xfrm flipH="false" flipV="false" rot="0">
                  <a:off x="3951553" y="4464653"/>
                  <a:ext cx="1261146" cy="399773"/>
                </a:xfrm>
                <a:custGeom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6" id="66"/>
                <p:cNvSpPr/>
                <p:nvPr/>
              </p:nvSpPr>
              <p:spPr>
                <a:xfrm flipH="false" flipV="false" rot="0">
                  <a:off x="3927249" y="4380002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7" id="67"/>
                <p:cNvSpPr/>
                <p:nvPr/>
              </p:nvSpPr>
              <p:spPr>
                <a:xfrm flipH="false" flipV="false" rot="0">
                  <a:off x="4493206" y="4380002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8" id="68"/>
                <p:cNvSpPr/>
                <p:nvPr/>
              </p:nvSpPr>
              <p:spPr>
                <a:xfrm flipH="false" flipV="false" rot="0">
                  <a:off x="4619731" y="4380002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69" id="69"/>
                <p:cNvSpPr/>
                <p:nvPr/>
              </p:nvSpPr>
              <p:spPr>
                <a:xfrm flipH="false" flipV="false" rot="0">
                  <a:off x="4442463" y="4932657"/>
                  <a:ext cx="537876" cy="22661"/>
                </a:xfrm>
                <a:custGeom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0" id="70"/>
                <p:cNvSpPr/>
                <p:nvPr/>
              </p:nvSpPr>
              <p:spPr>
                <a:xfrm flipH="false" flipV="false" rot="0">
                  <a:off x="5008420" y="4932657"/>
                  <a:ext cx="98445" cy="22661"/>
                </a:xfrm>
                <a:custGeom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71" id="71"/>
                <p:cNvSpPr/>
                <p:nvPr/>
              </p:nvSpPr>
              <p:spPr>
                <a:xfrm flipH="false" flipV="false" rot="0">
                  <a:off x="5134946" y="4932657"/>
                  <a:ext cx="43105" cy="22661"/>
                </a:xfrm>
                <a:custGeom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72" id="72"/>
              <p:cNvSpPr/>
              <p:nvPr/>
            </p:nvSpPr>
            <p:spPr>
              <a:xfrm flipH="false" flipV="false" rot="0">
                <a:off x="3516720" y="3081087"/>
                <a:ext cx="645352" cy="550605"/>
              </a:xfrm>
              <a:custGeom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name="Group 73" id="73"/>
              <p:cNvGrpSpPr/>
              <p:nvPr/>
            </p:nvGrpSpPr>
            <p:grpSpPr>
              <a:xfrm flipH="false" flipV="false"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74" id="74"/>
                <p:cNvSpPr/>
                <p:nvPr/>
              </p:nvSpPr>
              <p:spPr>
                <a:xfrm flipH="false" flipV="false" rot="0">
                  <a:off x="1182942" y="1970686"/>
                  <a:ext cx="576383" cy="576383"/>
                </a:xfrm>
                <a:custGeom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name="Group 75" id="75"/>
                <p:cNvGrpSpPr/>
                <p:nvPr/>
              </p:nvGrpSpPr>
              <p:grpSpPr>
                <a:xfrm flipH="false" flipV="false"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name="AutoShape 76" id="76"/>
                  <p:cNvSpPr/>
                  <p:nvPr/>
                </p:nvSpPr>
                <p:spPr>
                  <a:xfrm flipH="false" flipV="false" rot="0">
                    <a:off x="1371211" y="2036535"/>
                    <a:ext cx="199845" cy="444767"/>
                  </a:xfrm>
                  <a:custGeom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7" id="77"/>
                  <p:cNvSpPr/>
                  <p:nvPr/>
                </p:nvSpPr>
                <p:spPr>
                  <a:xfrm flipH="false" flipV="false" rot="0">
                    <a:off x="1387796" y="2130793"/>
                    <a:ext cx="166592" cy="340164"/>
                  </a:xfrm>
                  <a:custGeom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8" id="78"/>
                  <p:cNvSpPr/>
                  <p:nvPr/>
                </p:nvSpPr>
                <p:spPr>
                  <a:xfrm flipH="false" flipV="false" rot="0">
                    <a:off x="1365463" y="2029474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name="AutoShape 79" id="79"/>
                  <p:cNvSpPr/>
                  <p:nvPr/>
                </p:nvSpPr>
                <p:spPr>
                  <a:xfrm flipH="false" flipV="false" rot="0">
                    <a:off x="1365463" y="2464143"/>
                    <a:ext cx="211258" cy="24139"/>
                  </a:xfrm>
                  <a:custGeom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name="Group 80" id="80"/>
              <p:cNvGrpSpPr/>
              <p:nvPr/>
            </p:nvGrpSpPr>
            <p:grpSpPr>
              <a:xfrm flipH="false" flipV="false"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81" id="81"/>
                <p:cNvSpPr/>
                <p:nvPr/>
              </p:nvSpPr>
              <p:spPr>
                <a:xfrm flipH="false" flipV="false" rot="0">
                  <a:off x="5723152" y="4361692"/>
                  <a:ext cx="541734" cy="574577"/>
                </a:xfrm>
                <a:custGeom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2" id="82"/>
                <p:cNvSpPr/>
                <p:nvPr/>
              </p:nvSpPr>
              <p:spPr>
                <a:xfrm flipH="false" flipV="false" rot="0">
                  <a:off x="6028288" y="3885725"/>
                  <a:ext cx="235419" cy="250587"/>
                </a:xfrm>
                <a:custGeom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3" id="83"/>
                <p:cNvSpPr/>
                <p:nvPr/>
              </p:nvSpPr>
              <p:spPr>
                <a:xfrm flipH="false" flipV="false" rot="0">
                  <a:off x="5155995" y="3379624"/>
                  <a:ext cx="235419" cy="250505"/>
                </a:xfrm>
                <a:custGeom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4" id="84"/>
                <p:cNvSpPr/>
                <p:nvPr/>
              </p:nvSpPr>
              <p:spPr>
                <a:xfrm flipH="false" flipV="false" rot="0">
                  <a:off x="4816651" y="1985547"/>
                  <a:ext cx="235337" cy="250505"/>
                </a:xfrm>
                <a:custGeom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5" id="85"/>
                <p:cNvSpPr/>
                <p:nvPr/>
              </p:nvSpPr>
              <p:spPr>
                <a:xfrm flipH="false" flipV="false" rot="0">
                  <a:off x="973848" y="3076571"/>
                  <a:ext cx="235337" cy="250587"/>
                </a:xfrm>
                <a:custGeom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6" id="86"/>
                <p:cNvSpPr/>
                <p:nvPr/>
              </p:nvSpPr>
              <p:spPr>
                <a:xfrm flipH="false" flipV="false" rot="0">
                  <a:off x="5484552" y="2292870"/>
                  <a:ext cx="77836" cy="77672"/>
                </a:xfrm>
                <a:custGeom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7" id="87"/>
                <p:cNvSpPr/>
                <p:nvPr/>
              </p:nvSpPr>
              <p:spPr>
                <a:xfrm flipH="false" flipV="false" rot="0">
                  <a:off x="4357321" y="2862685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8" id="88"/>
                <p:cNvSpPr/>
                <p:nvPr/>
              </p:nvSpPr>
              <p:spPr>
                <a:xfrm flipH="false" flipV="false" rot="0">
                  <a:off x="4502730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89" id="89"/>
                <p:cNvSpPr/>
                <p:nvPr/>
              </p:nvSpPr>
              <p:spPr>
                <a:xfrm flipH="false" flipV="false" rot="0">
                  <a:off x="2926789" y="1905002"/>
                  <a:ext cx="77754" cy="77754"/>
                </a:xfrm>
                <a:custGeom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0" id="90"/>
                <p:cNvSpPr/>
                <p:nvPr/>
              </p:nvSpPr>
              <p:spPr>
                <a:xfrm flipH="false" flipV="false" rot="0">
                  <a:off x="2005561" y="2292870"/>
                  <a:ext cx="77672" cy="77672"/>
                </a:xfrm>
                <a:custGeom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1" id="91"/>
                <p:cNvSpPr/>
                <p:nvPr/>
              </p:nvSpPr>
              <p:spPr>
                <a:xfrm flipH="false" flipV="false" rot="0">
                  <a:off x="950911" y="4099118"/>
                  <a:ext cx="77754" cy="77836"/>
                </a:xfrm>
                <a:custGeom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2" id="92"/>
                <p:cNvSpPr/>
                <p:nvPr/>
              </p:nvSpPr>
              <p:spPr>
                <a:xfrm flipH="false" flipV="false" rot="0">
                  <a:off x="5545229" y="3965778"/>
                  <a:ext cx="77754" cy="77672"/>
                </a:xfrm>
                <a:custGeom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3" id="93"/>
                <p:cNvSpPr/>
                <p:nvPr/>
              </p:nvSpPr>
              <p:spPr>
                <a:xfrm flipH="false" flipV="false" rot="0">
                  <a:off x="3628138" y="1942442"/>
                  <a:ext cx="87114" cy="87196"/>
                </a:xfrm>
                <a:custGeom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4" id="94"/>
                <p:cNvSpPr/>
                <p:nvPr/>
              </p:nvSpPr>
              <p:spPr>
                <a:xfrm flipH="false" flipV="false" rot="0">
                  <a:off x="3332557" y="2271933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5" id="95"/>
                <p:cNvSpPr/>
                <p:nvPr/>
              </p:nvSpPr>
              <p:spPr>
                <a:xfrm flipH="false" flipV="false" rot="0">
                  <a:off x="6145095" y="3029606"/>
                  <a:ext cx="87114" cy="87032"/>
                </a:xfrm>
                <a:custGeom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6" id="96"/>
                <p:cNvSpPr/>
                <p:nvPr/>
              </p:nvSpPr>
              <p:spPr>
                <a:xfrm flipH="false" flipV="false" rot="0">
                  <a:off x="1005183" y="2374976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7" id="97"/>
                <p:cNvSpPr/>
                <p:nvPr/>
              </p:nvSpPr>
              <p:spPr>
                <a:xfrm flipH="false" flipV="false" rot="0">
                  <a:off x="6405699" y="4435834"/>
                  <a:ext cx="87032" cy="87032"/>
                </a:xfrm>
                <a:custGeom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98" id="98"/>
                <p:cNvSpPr/>
                <p:nvPr/>
              </p:nvSpPr>
              <p:spPr>
                <a:xfrm flipH="false" flipV="false" rot="0">
                  <a:off x="5913638" y="2072333"/>
                  <a:ext cx="87114" cy="87114"/>
                </a:xfrm>
                <a:custGeom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99" id="99"/>
              <p:cNvGrpSpPr/>
              <p:nvPr/>
            </p:nvGrpSpPr>
            <p:grpSpPr>
              <a:xfrm flipH="false" flipV="false"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00" id="100"/>
                <p:cNvSpPr/>
                <p:nvPr/>
              </p:nvSpPr>
              <p:spPr>
                <a:xfrm flipH="false" flipV="false" rot="0">
                  <a:off x="1939876" y="4044329"/>
                  <a:ext cx="260193" cy="1008768"/>
                </a:xfrm>
                <a:custGeom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1" id="101"/>
                <p:cNvSpPr/>
                <p:nvPr/>
              </p:nvSpPr>
              <p:spPr>
                <a:xfrm flipH="false" flipV="false" rot="0">
                  <a:off x="2246989" y="3366615"/>
                  <a:ext cx="61074" cy="54801"/>
                </a:xfrm>
                <a:custGeom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2" id="102"/>
                <p:cNvSpPr/>
                <p:nvPr/>
              </p:nvSpPr>
              <p:spPr>
                <a:xfrm flipH="false" flipV="false" rot="0">
                  <a:off x="2111067" y="5027982"/>
                  <a:ext cx="196807" cy="92369"/>
                </a:xfrm>
                <a:custGeom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3" id="103"/>
                <p:cNvSpPr/>
                <p:nvPr/>
              </p:nvSpPr>
              <p:spPr>
                <a:xfrm flipH="false" flipV="false" rot="0">
                  <a:off x="2109096" y="5113865"/>
                  <a:ext cx="196725" cy="14532"/>
                </a:xfrm>
                <a:custGeom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4" id="104"/>
                <p:cNvSpPr/>
                <p:nvPr/>
              </p:nvSpPr>
              <p:spPr>
                <a:xfrm flipH="false" flipV="false" rot="0">
                  <a:off x="1944705" y="3391633"/>
                  <a:ext cx="362513" cy="439789"/>
                </a:xfrm>
                <a:custGeom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5" id="105"/>
                <p:cNvSpPr/>
                <p:nvPr/>
              </p:nvSpPr>
              <p:spPr>
                <a:xfrm flipH="false" flipV="false" rot="0">
                  <a:off x="1939794" y="4044329"/>
                  <a:ext cx="239913" cy="1010574"/>
                </a:xfrm>
                <a:custGeom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6" id="106"/>
                <p:cNvSpPr/>
                <p:nvPr/>
              </p:nvSpPr>
              <p:spPr>
                <a:xfrm flipH="false" flipV="false" rot="0">
                  <a:off x="2028544" y="4112417"/>
                  <a:ext cx="29847" cy="943241"/>
                </a:xfrm>
                <a:custGeom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7" id="107"/>
                <p:cNvSpPr/>
                <p:nvPr/>
              </p:nvSpPr>
              <p:spPr>
                <a:xfrm flipH="false" flipV="false" rot="0">
                  <a:off x="2032768" y="3436882"/>
                  <a:ext cx="111438" cy="199292"/>
                </a:xfrm>
                <a:custGeom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8" id="108"/>
                <p:cNvSpPr/>
                <p:nvPr/>
              </p:nvSpPr>
              <p:spPr>
                <a:xfrm flipH="false" flipV="false" rot="0">
                  <a:off x="2032539" y="3349327"/>
                  <a:ext cx="161250" cy="200502"/>
                </a:xfrm>
                <a:custGeom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09" id="109"/>
                <p:cNvSpPr/>
                <p:nvPr/>
              </p:nvSpPr>
              <p:spPr>
                <a:xfrm flipH="false" flipV="false" rot="0">
                  <a:off x="1923038" y="3283150"/>
                  <a:ext cx="281880" cy="283997"/>
                </a:xfrm>
                <a:custGeom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0" id="110"/>
                <p:cNvSpPr/>
                <p:nvPr/>
              </p:nvSpPr>
              <p:spPr>
                <a:xfrm flipH="false" flipV="false" rot="0">
                  <a:off x="1916633" y="3564929"/>
                  <a:ext cx="298708" cy="709656"/>
                </a:xfrm>
                <a:custGeom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1" id="111"/>
                <p:cNvSpPr/>
                <p:nvPr/>
              </p:nvSpPr>
              <p:spPr>
                <a:xfrm flipH="false" flipV="false" rot="0">
                  <a:off x="1991439" y="5027982"/>
                  <a:ext cx="217416" cy="92369"/>
                </a:xfrm>
                <a:custGeom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2" id="112"/>
                <p:cNvSpPr/>
                <p:nvPr/>
              </p:nvSpPr>
              <p:spPr>
                <a:xfrm flipH="false" flipV="false" rot="0">
                  <a:off x="1989386" y="5113865"/>
                  <a:ext cx="217255" cy="14532"/>
                </a:xfrm>
                <a:custGeom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3" id="113"/>
                <p:cNvSpPr/>
                <p:nvPr/>
              </p:nvSpPr>
              <p:spPr>
                <a:xfrm flipH="false" flipV="false" rot="0">
                  <a:off x="1915953" y="3562187"/>
                  <a:ext cx="139809" cy="171938"/>
                </a:xfrm>
                <a:custGeom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4" id="114"/>
                <p:cNvSpPr/>
                <p:nvPr/>
              </p:nvSpPr>
              <p:spPr>
                <a:xfrm flipH="false" flipV="false" rot="0">
                  <a:off x="2376457" y="3335537"/>
                  <a:ext cx="90543" cy="122071"/>
                </a:xfrm>
                <a:custGeom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5" id="115"/>
                <p:cNvSpPr/>
                <p:nvPr/>
              </p:nvSpPr>
              <p:spPr>
                <a:xfrm flipH="false" flipV="false" rot="0">
                  <a:off x="2281437" y="3283070"/>
                  <a:ext cx="51808" cy="58620"/>
                </a:xfrm>
                <a:custGeom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6" id="116"/>
                <p:cNvSpPr/>
                <p:nvPr/>
              </p:nvSpPr>
              <p:spPr>
                <a:xfrm flipH="false" flipV="false" rot="0">
                  <a:off x="2358592" y="3437718"/>
                  <a:ext cx="68795" cy="54484"/>
                </a:xfrm>
                <a:custGeom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17" id="117"/>
                <p:cNvSpPr/>
                <p:nvPr/>
              </p:nvSpPr>
              <p:spPr>
                <a:xfrm flipH="false" flipV="false" rot="0">
                  <a:off x="2005157" y="3462025"/>
                  <a:ext cx="414342" cy="332243"/>
                </a:xfrm>
                <a:custGeom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18" id="118"/>
              <p:cNvGrpSpPr/>
              <p:nvPr/>
            </p:nvGrpSpPr>
            <p:grpSpPr>
              <a:xfrm flipH="false" flipV="false"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name="AutoShape 119" id="119"/>
                <p:cNvSpPr/>
                <p:nvPr/>
              </p:nvSpPr>
              <p:spPr>
                <a:xfrm flipH="false" flipV="false" rot="0">
                  <a:off x="3701130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0" id="120"/>
                <p:cNvSpPr/>
                <p:nvPr/>
              </p:nvSpPr>
              <p:spPr>
                <a:xfrm flipH="false" flipV="false" rot="0">
                  <a:off x="3816243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1" id="121"/>
                <p:cNvSpPr/>
                <p:nvPr/>
              </p:nvSpPr>
              <p:spPr>
                <a:xfrm flipH="false" flipV="false" rot="0">
                  <a:off x="3931437" y="3278305"/>
                  <a:ext cx="51562" cy="51562"/>
                </a:xfrm>
                <a:custGeom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name="Group 122" id="122"/>
              <p:cNvGrpSpPr/>
              <p:nvPr/>
            </p:nvGrpSpPr>
            <p:grpSpPr>
              <a:xfrm flipH="false" flipV="false"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name="AutoShape 123" id="123"/>
                <p:cNvSpPr/>
                <p:nvPr/>
              </p:nvSpPr>
              <p:spPr>
                <a:xfrm flipH="false" flipV="false" rot="0">
                  <a:off x="5063924" y="3341444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4" id="124"/>
                <p:cNvSpPr/>
                <p:nvPr/>
              </p:nvSpPr>
              <p:spPr>
                <a:xfrm flipH="false" flipV="false" rot="0">
                  <a:off x="5255066" y="3341362"/>
                  <a:ext cx="25288" cy="50577"/>
                </a:xfrm>
                <a:custGeom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5" id="125"/>
                <p:cNvSpPr/>
                <p:nvPr/>
              </p:nvSpPr>
              <p:spPr>
                <a:xfrm flipH="false" flipV="false" rot="0">
                  <a:off x="4876139" y="4118857"/>
                  <a:ext cx="245915" cy="103254"/>
                </a:xfrm>
                <a:custGeom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6" id="126"/>
                <p:cNvSpPr/>
                <p:nvPr/>
              </p:nvSpPr>
              <p:spPr>
                <a:xfrm flipH="false" flipV="false" rot="0">
                  <a:off x="4831177" y="3961053"/>
                  <a:ext cx="740983" cy="204981"/>
                </a:xfrm>
                <a:custGeom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7" id="127"/>
                <p:cNvSpPr/>
                <p:nvPr/>
              </p:nvSpPr>
              <p:spPr>
                <a:xfrm flipH="false" flipV="false" rot="0">
                  <a:off x="5166548" y="3988432"/>
                  <a:ext cx="457739" cy="210389"/>
                </a:xfrm>
                <a:custGeom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8" id="128"/>
                <p:cNvSpPr/>
                <p:nvPr/>
              </p:nvSpPr>
              <p:spPr>
                <a:xfrm flipH="false" flipV="false" rot="0">
                  <a:off x="5270298" y="4118958"/>
                  <a:ext cx="212374" cy="118097"/>
                </a:xfrm>
                <a:custGeom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29" id="129"/>
                <p:cNvSpPr/>
                <p:nvPr/>
              </p:nvSpPr>
              <p:spPr>
                <a:xfrm flipH="false" flipV="false" rot="0">
                  <a:off x="4843325" y="3526777"/>
                  <a:ext cx="221465" cy="443845"/>
                </a:xfrm>
                <a:custGeom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0" id="130"/>
                <p:cNvSpPr/>
                <p:nvPr/>
              </p:nvSpPr>
              <p:spPr>
                <a:xfrm flipH="false" flipV="false" rot="0">
                  <a:off x="5026237" y="3486361"/>
                  <a:ext cx="294267" cy="444131"/>
                </a:xfrm>
                <a:custGeom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1" id="131"/>
                <p:cNvSpPr/>
                <p:nvPr/>
              </p:nvSpPr>
              <p:spPr>
                <a:xfrm flipH="false" flipV="false" rot="0">
                  <a:off x="5030178" y="3582425"/>
                  <a:ext cx="290326" cy="260194"/>
                </a:xfrm>
                <a:custGeom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2" id="132"/>
                <p:cNvSpPr/>
                <p:nvPr/>
              </p:nvSpPr>
              <p:spPr>
                <a:xfrm flipH="false" flipV="false" rot="0">
                  <a:off x="5104731" y="3477658"/>
                  <a:ext cx="128167" cy="55785"/>
                </a:xfrm>
                <a:custGeom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3" id="133"/>
                <p:cNvSpPr/>
                <p:nvPr/>
              </p:nvSpPr>
              <p:spPr>
                <a:xfrm flipH="false" flipV="false" rot="0">
                  <a:off x="5123533" y="3384057"/>
                  <a:ext cx="94175" cy="129645"/>
                </a:xfrm>
                <a:custGeom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4" id="134"/>
                <p:cNvSpPr/>
                <p:nvPr/>
              </p:nvSpPr>
              <p:spPr>
                <a:xfrm flipH="false" flipV="false" rot="0">
                  <a:off x="5089213" y="3234871"/>
                  <a:ext cx="165853" cy="229978"/>
                </a:xfrm>
                <a:custGeom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5" id="135"/>
                <p:cNvSpPr/>
                <p:nvPr/>
              </p:nvSpPr>
              <p:spPr>
                <a:xfrm flipH="false" flipV="false" rot="0">
                  <a:off x="5089213" y="3260223"/>
                  <a:ext cx="165935" cy="76459"/>
                </a:xfrm>
                <a:custGeom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6" id="136"/>
                <p:cNvSpPr/>
                <p:nvPr/>
              </p:nvSpPr>
              <p:spPr>
                <a:xfrm flipH="false" flipV="false" rot="0">
                  <a:off x="5045790" y="3154743"/>
                  <a:ext cx="237502" cy="226193"/>
                </a:xfrm>
                <a:custGeom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7" id="137"/>
                <p:cNvSpPr/>
                <p:nvPr/>
              </p:nvSpPr>
              <p:spPr>
                <a:xfrm flipH="false" flipV="false" rot="0">
                  <a:off x="4905697" y="3746144"/>
                  <a:ext cx="529929" cy="296648"/>
                </a:xfrm>
                <a:custGeom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8" id="138"/>
                <p:cNvSpPr/>
                <p:nvPr/>
              </p:nvSpPr>
              <p:spPr>
                <a:xfrm flipH="false" flipV="false" rot="0">
                  <a:off x="5236182" y="4146575"/>
                  <a:ext cx="71544" cy="76947"/>
                </a:xfrm>
                <a:custGeom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39" id="139"/>
                <p:cNvSpPr/>
                <p:nvPr/>
              </p:nvSpPr>
              <p:spPr>
                <a:xfrm flipH="false" flipV="false" rot="0">
                  <a:off x="4731193" y="3958380"/>
                  <a:ext cx="525318" cy="262788"/>
                </a:xfrm>
                <a:custGeom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0" id="140"/>
                <p:cNvSpPr/>
                <p:nvPr/>
              </p:nvSpPr>
              <p:spPr>
                <a:xfrm flipH="false" flipV="false" rot="0">
                  <a:off x="5149725" y="3410988"/>
                  <a:ext cx="42038" cy="23892"/>
                </a:xfrm>
                <a:custGeom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1" id="141"/>
                <p:cNvSpPr/>
                <p:nvPr/>
              </p:nvSpPr>
              <p:spPr>
                <a:xfrm flipH="false" flipV="false" rot="0">
                  <a:off x="4905618" y="3746062"/>
                  <a:ext cx="488289" cy="296648"/>
                </a:xfrm>
                <a:custGeom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2" id="142"/>
                <p:cNvSpPr/>
                <p:nvPr/>
              </p:nvSpPr>
              <p:spPr>
                <a:xfrm flipH="false" flipV="false" rot="0">
                  <a:off x="4950536" y="3648438"/>
                  <a:ext cx="83665" cy="97788"/>
                </a:xfrm>
                <a:custGeom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3" id="143"/>
                <p:cNvSpPr/>
                <p:nvPr/>
              </p:nvSpPr>
              <p:spPr>
                <a:xfrm flipH="false" flipV="false" rot="0">
                  <a:off x="5106415" y="3676847"/>
                  <a:ext cx="101768" cy="63034"/>
                </a:xfrm>
                <a:custGeom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4" id="144"/>
                <p:cNvSpPr/>
                <p:nvPr/>
              </p:nvSpPr>
              <p:spPr>
                <a:xfrm flipH="false" flipV="false" rot="0">
                  <a:off x="5108097" y="3699755"/>
                  <a:ext cx="94832" cy="40127"/>
                </a:xfrm>
                <a:custGeom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5" id="145"/>
                <p:cNvSpPr/>
                <p:nvPr/>
              </p:nvSpPr>
              <p:spPr>
                <a:xfrm flipH="false" flipV="false" rot="0">
                  <a:off x="5187658" y="3502711"/>
                  <a:ext cx="234387" cy="232187"/>
                </a:xfrm>
                <a:custGeom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6" id="146"/>
                <p:cNvSpPr/>
                <p:nvPr/>
              </p:nvSpPr>
              <p:spPr>
                <a:xfrm flipH="false" flipV="false" rot="0">
                  <a:off x="5188068" y="3681856"/>
                  <a:ext cx="233956" cy="53042"/>
                </a:xfrm>
                <a:custGeom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7" id="147"/>
                <p:cNvSpPr/>
                <p:nvPr/>
              </p:nvSpPr>
              <p:spPr>
                <a:xfrm flipH="false" flipV="false" rot="0">
                  <a:off x="5187942" y="3651497"/>
                  <a:ext cx="152432" cy="24386"/>
                </a:xfrm>
                <a:custGeom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8" id="148"/>
                <p:cNvSpPr/>
                <p:nvPr/>
              </p:nvSpPr>
              <p:spPr>
                <a:xfrm flipH="false" flipV="false" rot="0">
                  <a:off x="5048167" y="3133450"/>
                  <a:ext cx="231857" cy="145019"/>
                </a:xfrm>
                <a:custGeom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49" id="149"/>
                <p:cNvSpPr/>
                <p:nvPr/>
              </p:nvSpPr>
              <p:spPr>
                <a:xfrm flipH="false" flipV="false" rot="0">
                  <a:off x="5029891" y="3187933"/>
                  <a:ext cx="266703" cy="116564"/>
                </a:xfrm>
                <a:custGeom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name="AutoShape 150" id="150"/>
                <p:cNvSpPr/>
                <p:nvPr/>
              </p:nvSpPr>
              <p:spPr>
                <a:xfrm flipH="false" flipV="false" rot="0">
                  <a:off x="5030425" y="3197703"/>
                  <a:ext cx="265858" cy="106793"/>
                </a:xfrm>
                <a:custGeom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name="AutoShape 151" id="151"/>
              <p:cNvSpPr/>
              <p:nvPr/>
            </p:nvSpPr>
            <p:spPr>
              <a:xfrm flipH="false" flipV="false" rot="0">
                <a:off x="1301010" y="2720724"/>
                <a:ext cx="645352" cy="550559"/>
              </a:xfrm>
              <a:custGeom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name="AutoShape 152" id="152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name="Connector 2" id="2"/>
          <p:cNvCxnSpPr/>
          <p:nvPr/>
        </p:nvCxnSpPr>
        <p:spPr>
          <a:xfrm flipH="true" flipV="false" rot="0">
            <a:off x="3621019" y="1500188"/>
            <a:ext cx="0" cy="4633913"/>
          </a:xfrm>
          <a:prstGeom prst="line">
            <a:avLst/>
          </a:prstGeom>
          <a:ln w="3175">
            <a:solidFill>
              <a:srgbClr val="768394">
                <a:alpha val="100000"/>
                <a:lumMod val="60000"/>
                <a:lumOff val="40000"/>
              </a:srgbClr>
            </a:solidFill>
            <a:prstDash val="solid"/>
            <a:headEnd type="none"/>
            <a:tailEnd type="none"/>
          </a:ln>
        </p:spPr>
      </p:cxnSp>
      <p:sp>
        <p:nvSpPr>
          <p:cNvPr name="AutoShape 3" id="3"/>
          <p:cNvSpPr/>
          <p:nvPr/>
        </p:nvSpPr>
        <p:spPr>
          <a:xfrm flipH="false" flipV="false" rot="0">
            <a:off x="2626456" y="5219207"/>
            <a:ext cx="870506" cy="915667"/>
          </a:xfrm>
          <a:custGeom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0F0F0">
              <a:alpha val="100000"/>
              <a:lumMod val="75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/ppt/slideMasters/slideMaster1.xm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141674" y="1261641"/>
            <a:ext cx="5377226" cy="2085777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4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项目管理实践指南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141674" y="3618796"/>
            <a:ext cx="5377226" cy="1557421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24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从理论到实践，全面提升项目管理能力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6096000" y="558546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1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报告人名称</a:t>
            </a:r>
            <a:endParaRPr lang="en-US" sz="1100"/>
          </a:p>
        </p:txBody>
      </p:sp>
      <p:sp>
        <p:nvSpPr>
          <p:cNvPr id="5" name="TextBox 5"/>
          <p:cNvSpPr txBox="true"/>
          <p:nvPr/>
        </p:nvSpPr>
        <p:spPr>
          <a:xfrm flipH="false" flipV="false" rot="0">
            <a:off x="6096000" y="585978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>
                <a:latin typeface="微软雅黑"/>
                <a:ea typeface="微软雅黑"/>
                <a:cs typeface="微软雅黑"/>
              </a:rPr>
              <a:t>20xx.xx.xx</a:t>
            </a:r>
            <a:endParaRPr lang="en-US" sz="1100"/>
          </a:p>
        </p:txBody>
      </p:sp>
      <p:pic>
        <p:nvPicPr>
          <p:cNvPr name="Picture 6" id="6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700" y="6413500"/>
            <a:ext cx="11938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核心管理要素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项目管理涉及多个相互关联的知识领域，每个领域都包含特定的管理流程和技术。掌握这些核心要素是项目经理必备的专业能力。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59b100d-0e95-450a-952d-1764068cc8f7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0" y="1130303"/>
            <a:ext cx="11518900" cy="5003796"/>
            <a:chOff x="0" y="1130303"/>
            <a:chExt cx="11518900" cy="5003796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0" y="3016115"/>
              <a:ext cx="11518900" cy="779926"/>
            </a:xfrm>
            <a:custGeom>
              <a:rect b="b" l="l" r="r" t="t"/>
              <a:pathLst>
                <a:path h="520" w="7680">
                  <a:moveTo>
                    <a:pt x="7279" y="0"/>
                  </a:moveTo>
                  <a:lnTo>
                    <a:pt x="0" y="0"/>
                  </a:lnTo>
                  <a:lnTo>
                    <a:pt x="0" y="520"/>
                  </a:lnTo>
                  <a:lnTo>
                    <a:pt x="7279" y="520"/>
                  </a:lnTo>
                  <a:lnTo>
                    <a:pt x="7680" y="259"/>
                  </a:lnTo>
                  <a:lnTo>
                    <a:pt x="7279" y="0"/>
                  </a:lnTo>
                  <a:close/>
                </a:path>
              </a:pathLst>
            </a:custGeom>
            <a:solidFill>
              <a:srgbClr val="768394">
                <a:alpha val="14901"/>
              </a:srgbClr>
            </a:solidFill>
            <a:ln>
              <a:headEnd type="none"/>
              <a:tailEnd type="none"/>
            </a:ln>
          </p:spPr>
        </p:sp>
        <p:sp>
          <p:nvSpPr>
            <p:cNvPr id="5" name="TextBox 5"/>
            <p:cNvSpPr txBox="true"/>
            <p:nvPr/>
          </p:nvSpPr>
          <p:spPr>
            <a:xfrm flipH="false" flipV="false" rot="0">
              <a:off x="660400" y="1130303"/>
              <a:ext cx="10858500" cy="7781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b="true" i="false" lang="en-US" strike="noStrike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确保项目做正确的事并按时完成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flipH="false" flipV="false" rot="0">
              <a:off x="1072968" y="2922459"/>
              <a:ext cx="2927532" cy="3211640"/>
              <a:chOff x="336505" y="2922459"/>
              <a:chExt cx="2927532" cy="3211640"/>
            </a:xfrm>
          </p:grpSpPr>
          <p:sp>
            <p:nvSpPr>
              <p:cNvPr id="7" name="AutoShape 7"/>
              <p:cNvSpPr/>
              <p:nvPr/>
            </p:nvSpPr>
            <p:spPr>
              <a:xfrm flipH="false" flipV="false" rot="0">
                <a:off x="1221700" y="2922459"/>
                <a:ext cx="1157141" cy="925975"/>
              </a:xfrm>
              <a:custGeom>
                <a:rect b="b" l="l" r="r" t="t"/>
                <a:pathLst>
                  <a:path h="705" w="881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336505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范围管理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336505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明确项目边界，防止范围蔓延。通过收集需求、定义范围、创建工作分解结构（WBS）等过程，确保所有必要工作都被涵盖。</a:t>
                </a:r>
                <a:endParaRPr lang="en-US" sz="1100"/>
              </a:p>
            </p:txBody>
          </p:sp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1536416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flipH="false" flipV="false" rot="0">
              <a:off x="4625884" y="2922459"/>
              <a:ext cx="2927532" cy="3211640"/>
              <a:chOff x="2805787" y="2922459"/>
              <a:chExt cx="2927532" cy="3211640"/>
            </a:xfrm>
          </p:grpSpPr>
          <p:sp>
            <p:nvSpPr>
              <p:cNvPr id="12" name="AutoShape 12"/>
              <p:cNvSpPr/>
              <p:nvPr/>
            </p:nvSpPr>
            <p:spPr>
              <a:xfrm flipH="false" flipV="false" rot="0">
                <a:off x="3690982" y="2922459"/>
                <a:ext cx="1157141" cy="925975"/>
              </a:xfrm>
              <a:custGeom>
                <a:rect b="b" l="l" r="r" t="t"/>
                <a:pathLst>
                  <a:path h="705" w="881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2805787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时间管理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2805787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制定项目进度计划，确保按时交付。通过定义活动、排序活动、估算活动资源与持续时间，最终制定出项目进度基准。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4005698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flipH="false" flipV="false" rot="0">
              <a:off x="8178800" y="2922459"/>
              <a:ext cx="2927532" cy="3211640"/>
              <a:chOff x="5275069" y="2922459"/>
              <a:chExt cx="2927532" cy="3211640"/>
            </a:xfrm>
          </p:grpSpPr>
          <p:sp>
            <p:nvSpPr>
              <p:cNvPr id="17" name="AutoShape 17"/>
              <p:cNvSpPr/>
              <p:nvPr/>
            </p:nvSpPr>
            <p:spPr>
              <a:xfrm flipH="false" flipV="false" rot="0">
                <a:off x="6160264" y="2922459"/>
                <a:ext cx="1157141" cy="925975"/>
              </a:xfrm>
              <a:custGeom>
                <a:rect b="b" l="l" r="r" t="t"/>
                <a:pathLst>
                  <a:path h="705" w="881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5275069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关键路径法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5275069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识别项目中耗时最长的活动序列，即关键路径。管理好关键路径上的任务是控制项目总工期的核心。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6474980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范围与时间管理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b30aaf-5a66-4b3e-9aff-c20f99377c65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1" y="1028700"/>
            <a:ext cx="10858501" cy="4576587"/>
            <a:chOff x="660401" y="1028700"/>
            <a:chExt cx="10858501" cy="4576587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60401" y="1028700"/>
              <a:ext cx="6337301" cy="11049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b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8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在预算内交付符合标准的成果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660401" y="3342449"/>
              <a:ext cx="10858501" cy="2262838"/>
              <a:chOff x="660401" y="3342449"/>
              <a:chExt cx="10858501" cy="2262838"/>
            </a:xfrm>
          </p:grpSpPr>
          <p:grpSp>
            <p:nvGrpSpPr>
              <p:cNvPr id="6" name="Group 6"/>
              <p:cNvGrpSpPr/>
              <p:nvPr/>
            </p:nvGrpSpPr>
            <p:grpSpPr>
              <a:xfrm flipH="false" flipV="false" rot="0">
                <a:off x="660401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7" name="AutoShape 7"/>
                <p:cNvSpPr/>
                <p:nvPr/>
              </p:nvSpPr>
              <p:spPr>
                <a:xfrm flipH="false" flipV="false" rot="0"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8" name="Group 8"/>
                <p:cNvGrpSpPr/>
                <p:nvPr/>
              </p:nvGrpSpPr>
              <p:grpSpPr>
                <a:xfrm flipH="false" flipV="false"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9" name="AutoShape 9"/>
                  <p:cNvSpPr/>
                  <p:nvPr/>
                </p:nvSpPr>
                <p:spPr>
                  <a:xfrm flipH="false" flipV="false" rot="0"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10" name="Group 10"/>
                  <p:cNvGrpSpPr/>
                  <p:nvPr/>
                </p:nvGrpSpPr>
                <p:grpSpPr>
                  <a:xfrm flipH="false" flipV="false"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11" name="Group 11"/>
                    <p:cNvGrpSpPr/>
                    <p:nvPr/>
                  </p:nvGrpSpPr>
                  <p:grpSpPr>
                    <a:xfrm flipH="false" flipV="false"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12" name="TextBox 12"/>
                      <p:cNvSpPr txBox="true"/>
                      <p:nvPr/>
                    </p:nvSpPr>
                    <p:spPr>
                      <a:xfrm flipH="false" flipV="false" rot="0"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b" anchorCtr="false" bIns="45720" lIns="91440" rIns="91440" rtlCol="false" tIns="45720" vert="horz" wrap="square"/>
                      <a:lstStyle/>
                      <a:p>
                        <a:pPr algn="l">
                          <a:defRPr/>
                        </a:pPr>
                        <a:r>
                          <a:rPr b="true" i="false" lang="en-US" sz="18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成本管理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13" name="TextBox 13"/>
                      <p:cNvSpPr txBox="true"/>
                      <p:nvPr/>
                    </p:nvSpPr>
                    <p:spPr>
                      <a:xfrm flipH="false" flipV="false" rot="0"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t" anchorCtr="false" bIns="45720" lIns="91440" rIns="91440" rtlCol="false" tIns="45720" vert="horz" wrap="square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b="false" i="false" lang="en-US" sz="12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确保项目在批准的预算内完成。包括规划成本管理、估算成本、制定预算和控制成本四个过程，核心是成本控制。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14" name="TextBox 14"/>
                    <p:cNvSpPr txBox="true"/>
                    <p:nvPr/>
                  </p:nvSpPr>
                  <p:spPr>
                    <a:xfrm flipH="false" flipV="false" rot="0"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anchor="b" anchorCtr="false" bIns="45720" lIns="91440" rIns="91440" rtlCol="false" tIns="45720" vert="horz" wrap="none"/>
                    <a:lstStyle/>
                    <a:p>
                      <a:pPr algn="r">
                        <a:defRPr/>
                      </a:pPr>
                      <a:r>
                        <a:rPr b="true" i="false" lang="en-US" sz="2000">
                          <a:ln/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/>
                          <a:ea typeface="Calibri"/>
                          <a:cs typeface="Calibri"/>
                        </a:rPr>
                        <a:t>01</a:t>
                      </a:r>
                      <a:endParaRPr lang="en-US" sz="1100"/>
                    </a:p>
                  </p:txBody>
                </p:sp>
              </p:grpSp>
            </p:grpSp>
          </p:grpSp>
          <p:grpSp>
            <p:nvGrpSpPr>
              <p:cNvPr id="15" name="Group 15"/>
              <p:cNvGrpSpPr/>
              <p:nvPr/>
            </p:nvGrpSpPr>
            <p:grpSpPr>
              <a:xfrm flipH="false" flipV="false" rot="0">
                <a:off x="4279900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16" name="AutoShape 16"/>
                <p:cNvSpPr/>
                <p:nvPr/>
              </p:nvSpPr>
              <p:spPr>
                <a:xfrm flipH="false" flipV="false" rot="0"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7" name="Group 17"/>
                <p:cNvGrpSpPr/>
                <p:nvPr/>
              </p:nvGrpSpPr>
              <p:grpSpPr>
                <a:xfrm flipH="false" flipV="false"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18" name="AutoShape 18"/>
                  <p:cNvSpPr/>
                  <p:nvPr/>
                </p:nvSpPr>
                <p:spPr>
                  <a:xfrm flipH="false" flipV="false" rot="0"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19" name="Group 19"/>
                  <p:cNvGrpSpPr/>
                  <p:nvPr/>
                </p:nvGrpSpPr>
                <p:grpSpPr>
                  <a:xfrm flipH="false" flipV="false"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20" name="Group 20"/>
                    <p:cNvGrpSpPr/>
                    <p:nvPr/>
                  </p:nvGrpSpPr>
                  <p:grpSpPr>
                    <a:xfrm flipH="false" flipV="false"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21" name="TextBox 21"/>
                      <p:cNvSpPr txBox="true"/>
                      <p:nvPr/>
                    </p:nvSpPr>
                    <p:spPr>
                      <a:xfrm flipH="false" flipV="false" rot="0"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b" anchorCtr="false" bIns="45720" lIns="91440" rIns="91440" rtlCol="false" tIns="45720" vert="horz" wrap="square"/>
                      <a:lstStyle/>
                      <a:p>
                        <a:pPr algn="l">
                          <a:defRPr/>
                        </a:pPr>
                        <a:r>
                          <a:rPr b="true" i="false" lang="en-US" sz="18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质量管理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22" name="TextBox 22"/>
                      <p:cNvSpPr txBox="true"/>
                      <p:nvPr/>
                    </p:nvSpPr>
                    <p:spPr>
                      <a:xfrm flipH="false" flipV="false" rot="0"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t" anchorCtr="false" bIns="45720" lIns="91440" rIns="91440" rtlCol="false" tIns="45720" vert="horz" wrap="square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b="false" i="false" lang="en-US" sz="12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确保项目成果满足相关质量标准。通过规划质量管理、管理质量（保证）和控制质量三个过程实现，强调“预防胜于检查”。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23" name="TextBox 23"/>
                    <p:cNvSpPr txBox="true"/>
                    <p:nvPr/>
                  </p:nvSpPr>
                  <p:spPr>
                    <a:xfrm flipH="false" flipV="false" rot="0"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anchor="b" anchorCtr="false" bIns="45720" lIns="91440" rIns="91440" rtlCol="false" tIns="45720" vert="horz" wrap="none"/>
                    <a:lstStyle/>
                    <a:p>
                      <a:pPr algn="r">
                        <a:defRPr/>
                      </a:pPr>
                      <a:r>
                        <a:rPr b="true" i="false" lang="en-US" sz="2000">
                          <a:ln/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/>
                          <a:ea typeface="Calibri"/>
                          <a:cs typeface="Calibri"/>
                        </a:rPr>
                        <a:t>02</a:t>
                      </a:r>
                      <a:endParaRPr lang="en-US" sz="1100"/>
                    </a:p>
                  </p:txBody>
                </p:sp>
              </p:grpSp>
            </p:grpSp>
          </p:grpSp>
          <p:grpSp>
            <p:nvGrpSpPr>
              <p:cNvPr id="24" name="Group 24"/>
              <p:cNvGrpSpPr/>
              <p:nvPr/>
            </p:nvGrpSpPr>
            <p:grpSpPr>
              <a:xfrm flipH="false" flipV="false" rot="0">
                <a:off x="7899400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25" name="AutoShape 25"/>
                <p:cNvSpPr/>
                <p:nvPr/>
              </p:nvSpPr>
              <p:spPr>
                <a:xfrm flipH="false" flipV="false" rot="0"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26" name="Group 26"/>
                <p:cNvGrpSpPr/>
                <p:nvPr/>
              </p:nvGrpSpPr>
              <p:grpSpPr>
                <a:xfrm flipH="false" flipV="false"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27" name="AutoShape 27"/>
                  <p:cNvSpPr/>
                  <p:nvPr/>
                </p:nvSpPr>
                <p:spPr>
                  <a:xfrm flipH="false" flipV="false" rot="0"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28" name="Group 28"/>
                  <p:cNvGrpSpPr/>
                  <p:nvPr/>
                </p:nvGrpSpPr>
                <p:grpSpPr>
                  <a:xfrm flipH="false" flipV="false"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29" name="Group 29"/>
                    <p:cNvGrpSpPr/>
                    <p:nvPr/>
                  </p:nvGrpSpPr>
                  <p:grpSpPr>
                    <a:xfrm flipH="false" flipV="false"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30" name="TextBox 30"/>
                      <p:cNvSpPr txBox="true"/>
                      <p:nvPr/>
                    </p:nvSpPr>
                    <p:spPr>
                      <a:xfrm flipH="false" flipV="false" rot="0"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b" anchorCtr="false" bIns="45720" lIns="91440" rIns="91440" rtlCol="false" tIns="45720" vert="horz" wrap="square"/>
                      <a:lstStyle/>
                      <a:p>
                        <a:pPr algn="l">
                          <a:defRPr/>
                        </a:pPr>
                        <a:r>
                          <a:rPr b="true" i="false" lang="en-US" sz="18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挣值管理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31" name="TextBox 31"/>
                      <p:cNvSpPr txBox="true"/>
                      <p:nvPr/>
                    </p:nvSpPr>
                    <p:spPr>
                      <a:xfrm flipH="false" flipV="false" rot="0"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anchor="t" anchorCtr="false" bIns="45720" lIns="91440" rIns="91440" rtlCol="false" tIns="45720" vert="horz" wrap="square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b="false" i="false" lang="en-US" sz="1200">
                            <a:ln/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一种项目绩效测量技术，通过比较计划价值（PV）、实际成本（AC）和挣得值（EV），综合评估项目的成本和进度绩效。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32" name="TextBox 32"/>
                    <p:cNvSpPr txBox="true"/>
                    <p:nvPr/>
                  </p:nvSpPr>
                  <p:spPr>
                    <a:xfrm flipH="false" flipV="false" rot="0"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anchor="b" anchorCtr="false" bIns="45720" lIns="91440" rIns="91440" rtlCol="false" tIns="45720" vert="horz" wrap="none"/>
                    <a:lstStyle/>
                    <a:p>
                      <a:pPr algn="r">
                        <a:defRPr/>
                      </a:pPr>
                      <a:r>
                        <a:rPr b="true" i="false" lang="en-US" sz="2000">
                          <a:ln/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/>
                          <a:ea typeface="Calibri"/>
                          <a:cs typeface="Calibri"/>
                        </a:rPr>
                        <a:t>03</a:t>
                      </a:r>
                      <a:endParaRPr lang="en-US" sz="1100"/>
                    </a:p>
                  </p:txBody>
                </p:sp>
              </p:grpSp>
            </p:grpSp>
          </p:grpSp>
        </p:grpSp>
      </p:grpSp>
      <p:sp>
        <p:nvSpPr>
          <p:cNvPr id="33" name="TextBox 33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成本与质量管理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7058ab1-dfaa-4c28-aff7-fa503f6dbded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5852662" y="2120298"/>
              <a:ext cx="891640" cy="1539602"/>
            </a:xfrm>
            <a:custGeom>
              <a:rect b="b" l="l" r="r" t="t"/>
              <a:pathLst>
                <a:path h="405" w="235">
                  <a:moveTo>
                    <a:pt x="235" y="74"/>
                  </a:moveTo>
                  <a:cubicBezTo>
                    <a:pt x="227" y="0"/>
                    <a:pt x="227" y="0"/>
                    <a:pt x="227" y="0"/>
                  </a:cubicBezTo>
                  <a:cubicBezTo>
                    <a:pt x="223" y="5"/>
                    <a:pt x="219" y="11"/>
                    <a:pt x="216" y="16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9" y="404"/>
                    <a:pt x="18" y="390"/>
                    <a:pt x="224" y="90"/>
                  </a:cubicBezTo>
                  <a:cubicBezTo>
                    <a:pt x="228" y="85"/>
                    <a:pt x="231" y="79"/>
                    <a:pt x="235" y="74"/>
                  </a:cubicBez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false" flipV="false" rot="0">
              <a:off x="4421053" y="2120298"/>
              <a:ext cx="2292789" cy="1258541"/>
            </a:xfrm>
            <a:custGeom>
              <a:rect b="b" l="l" r="r" t="t"/>
              <a:pathLst>
                <a:path h="331" w="604">
                  <a:moveTo>
                    <a:pt x="604" y="0"/>
                  </a:moveTo>
                  <a:cubicBezTo>
                    <a:pt x="377" y="331"/>
                    <a:pt x="377" y="331"/>
                    <a:pt x="377" y="331"/>
                  </a:cubicBezTo>
                  <a:cubicBezTo>
                    <a:pt x="0" y="233"/>
                    <a:pt x="0" y="233"/>
                    <a:pt x="0" y="233"/>
                  </a:cubicBezTo>
                  <a:cubicBezTo>
                    <a:pt x="158" y="2"/>
                    <a:pt x="158" y="2"/>
                    <a:pt x="158" y="2"/>
                  </a:cubicBezTo>
                  <a:cubicBezTo>
                    <a:pt x="288" y="9"/>
                    <a:pt x="441" y="15"/>
                    <a:pt x="604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false" flipV="false" rot="0">
              <a:off x="7428262" y="2934404"/>
              <a:ext cx="634117" cy="1158855"/>
            </a:xfrm>
            <a:custGeom>
              <a:rect b="b" l="l" r="r" t="t"/>
              <a:pathLst>
                <a:path h="305" w="167">
                  <a:moveTo>
                    <a:pt x="20" y="289"/>
                  </a:moveTo>
                  <a:cubicBezTo>
                    <a:pt x="21" y="288"/>
                    <a:pt x="22" y="287"/>
                    <a:pt x="23" y="285"/>
                  </a:cubicBezTo>
                  <a:cubicBezTo>
                    <a:pt x="23" y="284"/>
                    <a:pt x="24" y="282"/>
                    <a:pt x="25" y="281"/>
                  </a:cubicBezTo>
                  <a:cubicBezTo>
                    <a:pt x="26" y="280"/>
                    <a:pt x="26" y="279"/>
                    <a:pt x="27" y="279"/>
                  </a:cubicBezTo>
                  <a:cubicBezTo>
                    <a:pt x="35" y="267"/>
                    <a:pt x="47" y="250"/>
                    <a:pt x="63" y="226"/>
                  </a:cubicBezTo>
                  <a:cubicBezTo>
                    <a:pt x="64" y="225"/>
                    <a:pt x="64" y="225"/>
                    <a:pt x="64" y="225"/>
                  </a:cubicBezTo>
                  <a:cubicBezTo>
                    <a:pt x="68" y="220"/>
                    <a:pt x="71" y="214"/>
                    <a:pt x="75" y="208"/>
                  </a:cubicBezTo>
                  <a:cubicBezTo>
                    <a:pt x="76" y="208"/>
                    <a:pt x="76" y="207"/>
                    <a:pt x="76" y="207"/>
                  </a:cubicBezTo>
                  <a:cubicBezTo>
                    <a:pt x="94" y="180"/>
                    <a:pt x="117" y="147"/>
                    <a:pt x="147" y="104"/>
                  </a:cubicBezTo>
                  <a:cubicBezTo>
                    <a:pt x="147" y="104"/>
                    <a:pt x="147" y="103"/>
                    <a:pt x="148" y="103"/>
                  </a:cubicBezTo>
                  <a:cubicBezTo>
                    <a:pt x="154" y="94"/>
                    <a:pt x="160" y="84"/>
                    <a:pt x="167" y="74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6" y="223"/>
                    <a:pt x="1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9" y="305"/>
                    <a:pt x="9" y="305"/>
                    <a:pt x="9" y="305"/>
                  </a:cubicBezTo>
                  <a:cubicBezTo>
                    <a:pt x="9" y="305"/>
                    <a:pt x="9" y="305"/>
                    <a:pt x="17" y="293"/>
                  </a:cubicBezTo>
                  <a:cubicBezTo>
                    <a:pt x="18" y="292"/>
                    <a:pt x="19" y="291"/>
                    <a:pt x="20" y="289"/>
                  </a:cubicBez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7" name="AutoShape 7"/>
            <p:cNvSpPr/>
            <p:nvPr/>
          </p:nvSpPr>
          <p:spPr>
            <a:xfrm flipH="false" flipV="false" rot="0">
              <a:off x="6000807" y="3439760"/>
              <a:ext cx="1462069" cy="653500"/>
            </a:xfrm>
            <a:custGeom>
              <a:rect b="b" l="l" r="r" t="t"/>
              <a:pathLst>
                <a:path h="472" w="1056">
                  <a:moveTo>
                    <a:pt x="1031" y="269"/>
                  </a:moveTo>
                  <a:lnTo>
                    <a:pt x="0" y="0"/>
                  </a:lnTo>
                  <a:lnTo>
                    <a:pt x="22" y="206"/>
                  </a:lnTo>
                  <a:lnTo>
                    <a:pt x="1056" y="472"/>
                  </a:lnTo>
                  <a:lnTo>
                    <a:pt x="1031" y="269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8" name="AutoShape 8"/>
            <p:cNvSpPr/>
            <p:nvPr/>
          </p:nvSpPr>
          <p:spPr>
            <a:xfrm flipH="false" flipV="false" rot="0">
              <a:off x="6000807" y="2185371"/>
              <a:ext cx="2031113" cy="1626828"/>
            </a:xfrm>
            <a:custGeom>
              <a:rect b="b" l="l" r="r" t="t"/>
              <a:pathLst>
                <a:path h="428" w="535">
                  <a:moveTo>
                    <a:pt x="226" y="0"/>
                  </a:moveTo>
                  <a:cubicBezTo>
                    <a:pt x="323" y="82"/>
                    <a:pt x="436" y="145"/>
                    <a:pt x="535" y="197"/>
                  </a:cubicBezTo>
                  <a:cubicBezTo>
                    <a:pt x="376" y="428"/>
                    <a:pt x="376" y="428"/>
                    <a:pt x="376" y="428"/>
                  </a:cubicBezTo>
                  <a:cubicBezTo>
                    <a:pt x="0" y="330"/>
                    <a:pt x="0" y="330"/>
                    <a:pt x="0" y="330"/>
                  </a:cubicBezTo>
                  <a:cubicBezTo>
                    <a:pt x="226" y="0"/>
                    <a:pt x="226" y="0"/>
                    <a:pt x="226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9" name="AutoShape 9"/>
            <p:cNvSpPr/>
            <p:nvPr/>
          </p:nvSpPr>
          <p:spPr>
            <a:xfrm flipH="false" flipV="false" rot="0">
              <a:off x="3983539" y="3698666"/>
              <a:ext cx="832106" cy="1554832"/>
            </a:xfrm>
            <a:custGeom>
              <a:rect b="b" l="l" r="r" t="t"/>
              <a:pathLst>
                <a:path h="409" w="219">
                  <a:moveTo>
                    <a:pt x="211" y="335"/>
                  </a:moveTo>
                  <a:cubicBezTo>
                    <a:pt x="177" y="299"/>
                    <a:pt x="149" y="262"/>
                    <a:pt x="119" y="227"/>
                  </a:cubicBezTo>
                  <a:cubicBezTo>
                    <a:pt x="21" y="95"/>
                    <a:pt x="3" y="28"/>
                    <a:pt x="0" y="0"/>
                  </a:cubicBezTo>
                  <a:cubicBezTo>
                    <a:pt x="3" y="25"/>
                    <a:pt x="6" y="50"/>
                    <a:pt x="9" y="74"/>
                  </a:cubicBezTo>
                  <a:cubicBezTo>
                    <a:pt x="12" y="102"/>
                    <a:pt x="29" y="169"/>
                    <a:pt x="127" y="301"/>
                  </a:cubicBezTo>
                  <a:cubicBezTo>
                    <a:pt x="157" y="336"/>
                    <a:pt x="185" y="373"/>
                    <a:pt x="219" y="409"/>
                  </a:cubicBezTo>
                  <a:lnTo>
                    <a:pt x="211" y="335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10" name="AutoShape 10"/>
            <p:cNvSpPr/>
            <p:nvPr/>
          </p:nvSpPr>
          <p:spPr>
            <a:xfrm flipH="false" flipV="false" rot="0">
              <a:off x="4785183" y="3496523"/>
              <a:ext cx="1041171" cy="1756975"/>
            </a:xfrm>
            <a:custGeom>
              <a:rect b="b" l="l" r="r" t="t"/>
              <a:pathLst>
                <a:path h="1756975" w="1041171">
                  <a:moveTo>
                    <a:pt x="1006558" y="0"/>
                  </a:moveTo>
                  <a:lnTo>
                    <a:pt x="1024320" y="144224"/>
                  </a:lnTo>
                  <a:lnTo>
                    <a:pt x="925987" y="118642"/>
                  </a:lnTo>
                  <a:lnTo>
                    <a:pt x="925986" y="118643"/>
                  </a:lnTo>
                  <a:lnTo>
                    <a:pt x="1024320" y="144225"/>
                  </a:lnTo>
                  <a:lnTo>
                    <a:pt x="1041171" y="281062"/>
                  </a:lnTo>
                  <a:lnTo>
                    <a:pt x="30460" y="1756975"/>
                  </a:lnTo>
                  <a:lnTo>
                    <a:pt x="0" y="1475915"/>
                  </a:lnTo>
                  <a:lnTo>
                    <a:pt x="1006237" y="472"/>
                  </a:lnTo>
                  <a:lnTo>
                    <a:pt x="1006559" y="555"/>
                  </a:lnTo>
                  <a:lnTo>
                    <a:pt x="1006559" y="554"/>
                  </a:lnTo>
                  <a:lnTo>
                    <a:pt x="1006237" y="471"/>
                  </a:ln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11" name="AutoShape 11"/>
            <p:cNvSpPr/>
            <p:nvPr/>
          </p:nvSpPr>
          <p:spPr>
            <a:xfrm flipH="false" flipV="false" rot="0">
              <a:off x="4421053" y="3006399"/>
              <a:ext cx="1462069" cy="653500"/>
            </a:xfrm>
            <a:custGeom>
              <a:rect b="b" l="l" r="r" t="t"/>
              <a:pathLst>
                <a:path h="653500" w="1462069">
                  <a:moveTo>
                    <a:pt x="0" y="0"/>
                  </a:moveTo>
                  <a:lnTo>
                    <a:pt x="1431609" y="372440"/>
                  </a:lnTo>
                  <a:lnTo>
                    <a:pt x="1462069" y="653500"/>
                  </a:lnTo>
                  <a:lnTo>
                    <a:pt x="1388450" y="634348"/>
                  </a:lnTo>
                  <a:lnTo>
                    <a:pt x="1370688" y="490124"/>
                  </a:lnTo>
                  <a:lnTo>
                    <a:pt x="1370367" y="490595"/>
                  </a:lnTo>
                  <a:lnTo>
                    <a:pt x="1368153" y="490023"/>
                  </a:lnTo>
                  <a:cubicBezTo>
                    <a:pt x="1350399" y="485438"/>
                    <a:pt x="1208369" y="448761"/>
                    <a:pt x="72126" y="155347"/>
                  </a:cubicBezTo>
                  <a:lnTo>
                    <a:pt x="15244" y="1406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 flipH="false" flipV="false" rot="0">
              <a:off x="3983539" y="3128236"/>
              <a:ext cx="1808203" cy="1844200"/>
            </a:xfrm>
            <a:custGeom>
              <a:rect b="b" l="l" r="r" t="t"/>
              <a:pathLst>
                <a:path h="1844200" w="1808203">
                  <a:moveTo>
                    <a:pt x="379875" y="0"/>
                  </a:moveTo>
                  <a:lnTo>
                    <a:pt x="452758" y="18821"/>
                  </a:lnTo>
                  <a:lnTo>
                    <a:pt x="452758" y="18822"/>
                  </a:lnTo>
                  <a:lnTo>
                    <a:pt x="509640" y="33510"/>
                  </a:lnTo>
                  <a:cubicBezTo>
                    <a:pt x="1808203" y="368841"/>
                    <a:pt x="1808203" y="368841"/>
                    <a:pt x="1808203" y="368841"/>
                  </a:cubicBezTo>
                  <a:lnTo>
                    <a:pt x="1727630" y="486929"/>
                  </a:lnTo>
                  <a:lnTo>
                    <a:pt x="1727630" y="486929"/>
                  </a:lnTo>
                  <a:lnTo>
                    <a:pt x="1716746" y="502878"/>
                  </a:lnTo>
                  <a:cubicBezTo>
                    <a:pt x="801536" y="1844200"/>
                    <a:pt x="801536" y="1844200"/>
                    <a:pt x="801536" y="1844200"/>
                  </a:cubicBezTo>
                  <a:cubicBezTo>
                    <a:pt x="672378" y="1707311"/>
                    <a:pt x="566013" y="1566620"/>
                    <a:pt x="452051" y="1433533"/>
                  </a:cubicBezTo>
                  <a:cubicBezTo>
                    <a:pt x="53183" y="897384"/>
                    <a:pt x="3799" y="642618"/>
                    <a:pt x="0" y="551359"/>
                  </a:cubicBezTo>
                  <a:cubicBezTo>
                    <a:pt x="379875" y="0"/>
                    <a:pt x="379875" y="0"/>
                    <a:pt x="379875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13" name="AutoShape 13"/>
            <p:cNvSpPr/>
            <p:nvPr/>
          </p:nvSpPr>
          <p:spPr>
            <a:xfrm flipH="false" flipV="false" rot="0">
              <a:off x="6990748" y="3956191"/>
              <a:ext cx="409822" cy="833490"/>
            </a:xfrm>
            <a:custGeom>
              <a:rect b="b" l="l" r="r" t="t"/>
              <a:pathLst>
                <a:path h="219" w="108">
                  <a:moveTo>
                    <a:pt x="108" y="74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95" y="7"/>
                    <a:pt x="90" y="14"/>
                    <a:pt x="86" y="20"/>
                  </a:cubicBezTo>
                  <a:cubicBezTo>
                    <a:pt x="4" y="140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9" y="219"/>
                    <a:pt x="9" y="219"/>
                    <a:pt x="9" y="219"/>
                  </a:cubicBezTo>
                  <a:cubicBezTo>
                    <a:pt x="9" y="219"/>
                    <a:pt x="9" y="219"/>
                    <a:pt x="98" y="89"/>
                  </a:cubicBezTo>
                  <a:cubicBezTo>
                    <a:pt x="101" y="84"/>
                    <a:pt x="105" y="79"/>
                    <a:pt x="108" y="74"/>
                  </a:cubicBezTo>
                  <a:close/>
                </a:path>
              </a:pathLst>
            </a:custGeom>
            <a:solidFill>
              <a:srgbClr val="FFC803">
                <a:alpha val="100000"/>
                <a:lumMod val="75000"/>
              </a:srgbClr>
            </a:solidFill>
            <a:ln>
              <a:headEnd type="none"/>
              <a:tailEnd type="none"/>
            </a:ln>
          </p:spPr>
        </p:sp>
        <p:sp>
          <p:nvSpPr>
            <p:cNvPr id="14" name="AutoShape 14"/>
            <p:cNvSpPr/>
            <p:nvPr/>
          </p:nvSpPr>
          <p:spPr>
            <a:xfrm flipH="false" flipV="false" rot="0">
              <a:off x="4937483" y="4500313"/>
              <a:ext cx="2096185" cy="832105"/>
            </a:xfrm>
            <a:custGeom>
              <a:rect b="b" l="l" r="r" t="t"/>
              <a:pathLst>
                <a:path h="219" w="552">
                  <a:moveTo>
                    <a:pt x="480" y="105"/>
                  </a:moveTo>
                  <a:cubicBezTo>
                    <a:pt x="480" y="105"/>
                    <a:pt x="481" y="105"/>
                    <a:pt x="481" y="105"/>
                  </a:cubicBezTo>
                  <a:cubicBezTo>
                    <a:pt x="486" y="103"/>
                    <a:pt x="491" y="101"/>
                    <a:pt x="496" y="99"/>
                  </a:cubicBezTo>
                  <a:cubicBezTo>
                    <a:pt x="497" y="99"/>
                    <a:pt x="497" y="99"/>
                    <a:pt x="497" y="99"/>
                  </a:cubicBezTo>
                  <a:cubicBezTo>
                    <a:pt x="500" y="98"/>
                    <a:pt x="502" y="97"/>
                    <a:pt x="504" y="96"/>
                  </a:cubicBezTo>
                  <a:cubicBezTo>
                    <a:pt x="504" y="96"/>
                    <a:pt x="504" y="96"/>
                    <a:pt x="504" y="96"/>
                  </a:cubicBezTo>
                  <a:cubicBezTo>
                    <a:pt x="506" y="95"/>
                    <a:pt x="509" y="94"/>
                    <a:pt x="511" y="93"/>
                  </a:cubicBezTo>
                  <a:cubicBezTo>
                    <a:pt x="511" y="93"/>
                    <a:pt x="511" y="93"/>
                    <a:pt x="512" y="93"/>
                  </a:cubicBezTo>
                  <a:cubicBezTo>
                    <a:pt x="513" y="92"/>
                    <a:pt x="515" y="92"/>
                    <a:pt x="517" y="91"/>
                  </a:cubicBezTo>
                  <a:cubicBezTo>
                    <a:pt x="517" y="91"/>
                    <a:pt x="517" y="91"/>
                    <a:pt x="518" y="90"/>
                  </a:cubicBezTo>
                  <a:cubicBezTo>
                    <a:pt x="519" y="90"/>
                    <a:pt x="521" y="89"/>
                    <a:pt x="523" y="88"/>
                  </a:cubicBezTo>
                  <a:cubicBezTo>
                    <a:pt x="523" y="88"/>
                    <a:pt x="523" y="88"/>
                    <a:pt x="524" y="88"/>
                  </a:cubicBezTo>
                  <a:cubicBezTo>
                    <a:pt x="525" y="87"/>
                    <a:pt x="526" y="87"/>
                    <a:pt x="528" y="86"/>
                  </a:cubicBezTo>
                  <a:cubicBezTo>
                    <a:pt x="528" y="86"/>
                    <a:pt x="529" y="86"/>
                    <a:pt x="529" y="85"/>
                  </a:cubicBezTo>
                  <a:cubicBezTo>
                    <a:pt x="530" y="85"/>
                    <a:pt x="532" y="84"/>
                    <a:pt x="533" y="84"/>
                  </a:cubicBezTo>
                  <a:cubicBezTo>
                    <a:pt x="533" y="84"/>
                    <a:pt x="533" y="83"/>
                    <a:pt x="533" y="83"/>
                  </a:cubicBezTo>
                  <a:cubicBezTo>
                    <a:pt x="535" y="83"/>
                    <a:pt x="536" y="82"/>
                    <a:pt x="537" y="82"/>
                  </a:cubicBezTo>
                  <a:cubicBezTo>
                    <a:pt x="538" y="81"/>
                    <a:pt x="538" y="81"/>
                    <a:pt x="538" y="81"/>
                  </a:cubicBezTo>
                  <a:cubicBezTo>
                    <a:pt x="539" y="81"/>
                    <a:pt x="541" y="80"/>
                    <a:pt x="542" y="80"/>
                  </a:cubicBezTo>
                  <a:cubicBezTo>
                    <a:pt x="542" y="79"/>
                    <a:pt x="542" y="79"/>
                    <a:pt x="542" y="79"/>
                  </a:cubicBezTo>
                  <a:cubicBezTo>
                    <a:pt x="542" y="79"/>
                    <a:pt x="542" y="79"/>
                    <a:pt x="542" y="79"/>
                  </a:cubicBezTo>
                  <a:cubicBezTo>
                    <a:pt x="543" y="79"/>
                    <a:pt x="543" y="79"/>
                    <a:pt x="543" y="79"/>
                  </a:cubicBezTo>
                  <a:cubicBezTo>
                    <a:pt x="544" y="78"/>
                    <a:pt x="546" y="78"/>
                    <a:pt x="547" y="77"/>
                  </a:cubicBezTo>
                  <a:cubicBezTo>
                    <a:pt x="547" y="77"/>
                    <a:pt x="548" y="76"/>
                    <a:pt x="548" y="76"/>
                  </a:cubicBezTo>
                  <a:cubicBezTo>
                    <a:pt x="549" y="76"/>
                    <a:pt x="551" y="75"/>
                    <a:pt x="552" y="74"/>
                  </a:cubicBezTo>
                  <a:cubicBezTo>
                    <a:pt x="543" y="0"/>
                    <a:pt x="543" y="0"/>
                    <a:pt x="543" y="0"/>
                  </a:cubicBezTo>
                  <a:cubicBezTo>
                    <a:pt x="542" y="1"/>
                    <a:pt x="541" y="1"/>
                    <a:pt x="540" y="2"/>
                  </a:cubicBezTo>
                  <a:cubicBezTo>
                    <a:pt x="539" y="2"/>
                    <a:pt x="539" y="2"/>
                    <a:pt x="538" y="3"/>
                  </a:cubicBezTo>
                  <a:cubicBezTo>
                    <a:pt x="537" y="3"/>
                    <a:pt x="536" y="4"/>
                    <a:pt x="535" y="5"/>
                  </a:cubicBezTo>
                  <a:cubicBezTo>
                    <a:pt x="534" y="5"/>
                    <a:pt x="534" y="5"/>
                    <a:pt x="534" y="5"/>
                  </a:cubicBezTo>
                  <a:cubicBezTo>
                    <a:pt x="534" y="5"/>
                    <a:pt x="533" y="5"/>
                    <a:pt x="533" y="5"/>
                  </a:cubicBezTo>
                  <a:cubicBezTo>
                    <a:pt x="532" y="6"/>
                    <a:pt x="531" y="6"/>
                    <a:pt x="530" y="7"/>
                  </a:cubicBezTo>
                  <a:cubicBezTo>
                    <a:pt x="530" y="7"/>
                    <a:pt x="529" y="7"/>
                    <a:pt x="529" y="7"/>
                  </a:cubicBezTo>
                  <a:cubicBezTo>
                    <a:pt x="527" y="9"/>
                    <a:pt x="524" y="10"/>
                    <a:pt x="521" y="11"/>
                  </a:cubicBezTo>
                  <a:cubicBezTo>
                    <a:pt x="520" y="11"/>
                    <a:pt x="520" y="12"/>
                    <a:pt x="519" y="12"/>
                  </a:cubicBezTo>
                  <a:cubicBezTo>
                    <a:pt x="518" y="12"/>
                    <a:pt x="517" y="13"/>
                    <a:pt x="515" y="14"/>
                  </a:cubicBezTo>
                  <a:cubicBezTo>
                    <a:pt x="515" y="14"/>
                    <a:pt x="515" y="14"/>
                    <a:pt x="515" y="14"/>
                  </a:cubicBezTo>
                  <a:cubicBezTo>
                    <a:pt x="513" y="15"/>
                    <a:pt x="511" y="16"/>
                    <a:pt x="509" y="16"/>
                  </a:cubicBezTo>
                  <a:cubicBezTo>
                    <a:pt x="509" y="16"/>
                    <a:pt x="508" y="17"/>
                    <a:pt x="508" y="17"/>
                  </a:cubicBezTo>
                  <a:cubicBezTo>
                    <a:pt x="507" y="17"/>
                    <a:pt x="505" y="18"/>
                    <a:pt x="503" y="19"/>
                  </a:cubicBezTo>
                  <a:cubicBezTo>
                    <a:pt x="503" y="19"/>
                    <a:pt x="503" y="19"/>
                    <a:pt x="502" y="19"/>
                  </a:cubicBezTo>
                  <a:cubicBezTo>
                    <a:pt x="500" y="20"/>
                    <a:pt x="498" y="21"/>
                    <a:pt x="496" y="22"/>
                  </a:cubicBezTo>
                  <a:cubicBezTo>
                    <a:pt x="496" y="22"/>
                    <a:pt x="495" y="22"/>
                    <a:pt x="495" y="22"/>
                  </a:cubicBezTo>
                  <a:cubicBezTo>
                    <a:pt x="493" y="23"/>
                    <a:pt x="491" y="24"/>
                    <a:pt x="489" y="24"/>
                  </a:cubicBezTo>
                  <a:cubicBezTo>
                    <a:pt x="489" y="25"/>
                    <a:pt x="488" y="25"/>
                    <a:pt x="488" y="25"/>
                  </a:cubicBezTo>
                  <a:cubicBezTo>
                    <a:pt x="485" y="26"/>
                    <a:pt x="483" y="27"/>
                    <a:pt x="481" y="28"/>
                  </a:cubicBezTo>
                  <a:cubicBezTo>
                    <a:pt x="481" y="28"/>
                    <a:pt x="481" y="28"/>
                    <a:pt x="480" y="28"/>
                  </a:cubicBezTo>
                  <a:cubicBezTo>
                    <a:pt x="478" y="29"/>
                    <a:pt x="476" y="30"/>
                    <a:pt x="473" y="31"/>
                  </a:cubicBezTo>
                  <a:cubicBezTo>
                    <a:pt x="472" y="31"/>
                    <a:pt x="472" y="31"/>
                    <a:pt x="471" y="31"/>
                  </a:cubicBezTo>
                  <a:cubicBezTo>
                    <a:pt x="469" y="32"/>
                    <a:pt x="467" y="33"/>
                    <a:pt x="464" y="34"/>
                  </a:cubicBezTo>
                  <a:cubicBezTo>
                    <a:pt x="464" y="34"/>
                    <a:pt x="463" y="34"/>
                    <a:pt x="463" y="34"/>
                  </a:cubicBezTo>
                  <a:cubicBezTo>
                    <a:pt x="460" y="35"/>
                    <a:pt x="457" y="36"/>
                    <a:pt x="454" y="37"/>
                  </a:cubicBezTo>
                  <a:cubicBezTo>
                    <a:pt x="453" y="38"/>
                    <a:pt x="453" y="38"/>
                    <a:pt x="452" y="38"/>
                  </a:cubicBezTo>
                  <a:cubicBezTo>
                    <a:pt x="450" y="39"/>
                    <a:pt x="447" y="40"/>
                    <a:pt x="445" y="40"/>
                  </a:cubicBezTo>
                  <a:cubicBezTo>
                    <a:pt x="444" y="41"/>
                    <a:pt x="443" y="41"/>
                    <a:pt x="442" y="42"/>
                  </a:cubicBezTo>
                  <a:cubicBezTo>
                    <a:pt x="440" y="42"/>
                    <a:pt x="437" y="43"/>
                    <a:pt x="435" y="44"/>
                  </a:cubicBezTo>
                  <a:cubicBezTo>
                    <a:pt x="434" y="44"/>
                    <a:pt x="433" y="45"/>
                    <a:pt x="432" y="45"/>
                  </a:cubicBezTo>
                  <a:cubicBezTo>
                    <a:pt x="429" y="46"/>
                    <a:pt x="425" y="47"/>
                    <a:pt x="422" y="48"/>
                  </a:cubicBezTo>
                  <a:cubicBezTo>
                    <a:pt x="422" y="48"/>
                    <a:pt x="421" y="48"/>
                    <a:pt x="421" y="48"/>
                  </a:cubicBezTo>
                  <a:cubicBezTo>
                    <a:pt x="418" y="49"/>
                    <a:pt x="414" y="51"/>
                    <a:pt x="411" y="52"/>
                  </a:cubicBezTo>
                  <a:cubicBezTo>
                    <a:pt x="410" y="52"/>
                    <a:pt x="408" y="52"/>
                    <a:pt x="407" y="53"/>
                  </a:cubicBezTo>
                  <a:cubicBezTo>
                    <a:pt x="405" y="54"/>
                    <a:pt x="402" y="54"/>
                    <a:pt x="399" y="55"/>
                  </a:cubicBezTo>
                  <a:cubicBezTo>
                    <a:pt x="398" y="56"/>
                    <a:pt x="397" y="56"/>
                    <a:pt x="395" y="56"/>
                  </a:cubicBezTo>
                  <a:cubicBezTo>
                    <a:pt x="392" y="57"/>
                    <a:pt x="389" y="58"/>
                    <a:pt x="386" y="59"/>
                  </a:cubicBezTo>
                  <a:cubicBezTo>
                    <a:pt x="385" y="59"/>
                    <a:pt x="384" y="60"/>
                    <a:pt x="383" y="60"/>
                  </a:cubicBezTo>
                  <a:cubicBezTo>
                    <a:pt x="379" y="61"/>
                    <a:pt x="375" y="62"/>
                    <a:pt x="371" y="64"/>
                  </a:cubicBezTo>
                  <a:cubicBezTo>
                    <a:pt x="370" y="64"/>
                    <a:pt x="368" y="64"/>
                    <a:pt x="367" y="65"/>
                  </a:cubicBezTo>
                  <a:cubicBezTo>
                    <a:pt x="364" y="66"/>
                    <a:pt x="361" y="67"/>
                    <a:pt x="358" y="67"/>
                  </a:cubicBezTo>
                  <a:cubicBezTo>
                    <a:pt x="356" y="68"/>
                    <a:pt x="354" y="68"/>
                    <a:pt x="353" y="69"/>
                  </a:cubicBezTo>
                  <a:cubicBezTo>
                    <a:pt x="350" y="70"/>
                    <a:pt x="346" y="71"/>
                    <a:pt x="343" y="72"/>
                  </a:cubicBezTo>
                  <a:cubicBezTo>
                    <a:pt x="342" y="72"/>
                    <a:pt x="340" y="72"/>
                    <a:pt x="339" y="73"/>
                  </a:cubicBezTo>
                  <a:cubicBezTo>
                    <a:pt x="334" y="74"/>
                    <a:pt x="329" y="75"/>
                    <a:pt x="324" y="77"/>
                  </a:cubicBezTo>
                  <a:cubicBezTo>
                    <a:pt x="323" y="77"/>
                    <a:pt x="323" y="77"/>
                    <a:pt x="322" y="77"/>
                  </a:cubicBezTo>
                  <a:cubicBezTo>
                    <a:pt x="318" y="79"/>
                    <a:pt x="313" y="80"/>
                    <a:pt x="309" y="81"/>
                  </a:cubicBezTo>
                  <a:cubicBezTo>
                    <a:pt x="307" y="81"/>
                    <a:pt x="306" y="82"/>
                    <a:pt x="304" y="82"/>
                  </a:cubicBezTo>
                  <a:cubicBezTo>
                    <a:pt x="300" y="83"/>
                    <a:pt x="296" y="84"/>
                    <a:pt x="292" y="85"/>
                  </a:cubicBezTo>
                  <a:cubicBezTo>
                    <a:pt x="291" y="85"/>
                    <a:pt x="289" y="86"/>
                    <a:pt x="288" y="86"/>
                  </a:cubicBezTo>
                  <a:cubicBezTo>
                    <a:pt x="283" y="88"/>
                    <a:pt x="278" y="89"/>
                    <a:pt x="272" y="90"/>
                  </a:cubicBezTo>
                  <a:cubicBezTo>
                    <a:pt x="271" y="91"/>
                    <a:pt x="270" y="91"/>
                    <a:pt x="268" y="91"/>
                  </a:cubicBezTo>
                  <a:cubicBezTo>
                    <a:pt x="264" y="92"/>
                    <a:pt x="260" y="93"/>
                    <a:pt x="255" y="94"/>
                  </a:cubicBezTo>
                  <a:cubicBezTo>
                    <a:pt x="254" y="95"/>
                    <a:pt x="252" y="95"/>
                    <a:pt x="250" y="96"/>
                  </a:cubicBezTo>
                  <a:cubicBezTo>
                    <a:pt x="244" y="97"/>
                    <a:pt x="239" y="98"/>
                    <a:pt x="233" y="100"/>
                  </a:cubicBezTo>
                  <a:cubicBezTo>
                    <a:pt x="232" y="100"/>
                    <a:pt x="231" y="100"/>
                    <a:pt x="229" y="101"/>
                  </a:cubicBezTo>
                  <a:cubicBezTo>
                    <a:pt x="225" y="102"/>
                    <a:pt x="220" y="103"/>
                    <a:pt x="215" y="104"/>
                  </a:cubicBezTo>
                  <a:cubicBezTo>
                    <a:pt x="213" y="105"/>
                    <a:pt x="211" y="105"/>
                    <a:pt x="209" y="106"/>
                  </a:cubicBezTo>
                  <a:cubicBezTo>
                    <a:pt x="203" y="107"/>
                    <a:pt x="196" y="108"/>
                    <a:pt x="190" y="110"/>
                  </a:cubicBezTo>
                  <a:cubicBezTo>
                    <a:pt x="188" y="110"/>
                    <a:pt x="186" y="111"/>
                    <a:pt x="184" y="111"/>
                  </a:cubicBezTo>
                  <a:cubicBezTo>
                    <a:pt x="182" y="111"/>
                    <a:pt x="180" y="112"/>
                    <a:pt x="178" y="112"/>
                  </a:cubicBezTo>
                  <a:cubicBezTo>
                    <a:pt x="171" y="113"/>
                    <a:pt x="164" y="115"/>
                    <a:pt x="157" y="116"/>
                  </a:cubicBezTo>
                  <a:cubicBezTo>
                    <a:pt x="154" y="117"/>
                    <a:pt x="150" y="117"/>
                    <a:pt x="147" y="118"/>
                  </a:cubicBezTo>
                  <a:cubicBezTo>
                    <a:pt x="140" y="119"/>
                    <a:pt x="132" y="121"/>
                    <a:pt x="125" y="122"/>
                  </a:cubicBezTo>
                  <a:cubicBezTo>
                    <a:pt x="114" y="124"/>
                    <a:pt x="103" y="126"/>
                    <a:pt x="92" y="129"/>
                  </a:cubicBezTo>
                  <a:cubicBezTo>
                    <a:pt x="90" y="129"/>
                    <a:pt x="87" y="129"/>
                    <a:pt x="85" y="130"/>
                  </a:cubicBezTo>
                  <a:cubicBezTo>
                    <a:pt x="77" y="131"/>
                    <a:pt x="69" y="133"/>
                    <a:pt x="62" y="134"/>
                  </a:cubicBezTo>
                  <a:cubicBezTo>
                    <a:pt x="59" y="135"/>
                    <a:pt x="56" y="135"/>
                    <a:pt x="53" y="136"/>
                  </a:cubicBezTo>
                  <a:cubicBezTo>
                    <a:pt x="47" y="137"/>
                    <a:pt x="41" y="138"/>
                    <a:pt x="35" y="139"/>
                  </a:cubicBezTo>
                  <a:cubicBezTo>
                    <a:pt x="32" y="139"/>
                    <a:pt x="30" y="140"/>
                    <a:pt x="27" y="140"/>
                  </a:cubicBezTo>
                  <a:cubicBezTo>
                    <a:pt x="18" y="142"/>
                    <a:pt x="9" y="143"/>
                    <a:pt x="0" y="145"/>
                  </a:cubicBezTo>
                  <a:cubicBezTo>
                    <a:pt x="9" y="219"/>
                    <a:pt x="9" y="219"/>
                    <a:pt x="9" y="219"/>
                  </a:cubicBezTo>
                  <a:cubicBezTo>
                    <a:pt x="18" y="218"/>
                    <a:pt x="26" y="216"/>
                    <a:pt x="35" y="215"/>
                  </a:cubicBezTo>
                  <a:cubicBezTo>
                    <a:pt x="38" y="214"/>
                    <a:pt x="41" y="214"/>
                    <a:pt x="44" y="213"/>
                  </a:cubicBezTo>
                  <a:cubicBezTo>
                    <a:pt x="50" y="212"/>
                    <a:pt x="55" y="211"/>
                    <a:pt x="61" y="210"/>
                  </a:cubicBezTo>
                  <a:cubicBezTo>
                    <a:pt x="62" y="210"/>
                    <a:pt x="63" y="210"/>
                    <a:pt x="64" y="210"/>
                  </a:cubicBezTo>
                  <a:cubicBezTo>
                    <a:pt x="66" y="209"/>
                    <a:pt x="68" y="209"/>
                    <a:pt x="70" y="208"/>
                  </a:cubicBezTo>
                  <a:cubicBezTo>
                    <a:pt x="78" y="207"/>
                    <a:pt x="85" y="206"/>
                    <a:pt x="92" y="204"/>
                  </a:cubicBezTo>
                  <a:cubicBezTo>
                    <a:pt x="95" y="204"/>
                    <a:pt x="98" y="203"/>
                    <a:pt x="101" y="203"/>
                  </a:cubicBezTo>
                  <a:cubicBezTo>
                    <a:pt x="110" y="201"/>
                    <a:pt x="118" y="199"/>
                    <a:pt x="127" y="198"/>
                  </a:cubicBezTo>
                  <a:cubicBezTo>
                    <a:pt x="137" y="196"/>
                    <a:pt x="147" y="194"/>
                    <a:pt x="157" y="192"/>
                  </a:cubicBezTo>
                  <a:cubicBezTo>
                    <a:pt x="159" y="191"/>
                    <a:pt x="162" y="191"/>
                    <a:pt x="164" y="190"/>
                  </a:cubicBezTo>
                  <a:cubicBezTo>
                    <a:pt x="172" y="189"/>
                    <a:pt x="179" y="188"/>
                    <a:pt x="187" y="186"/>
                  </a:cubicBezTo>
                  <a:cubicBezTo>
                    <a:pt x="191" y="186"/>
                    <a:pt x="195" y="185"/>
                    <a:pt x="198" y="184"/>
                  </a:cubicBezTo>
                  <a:cubicBezTo>
                    <a:pt x="205" y="183"/>
                    <a:pt x="212" y="181"/>
                    <a:pt x="218" y="180"/>
                  </a:cubicBezTo>
                  <a:cubicBezTo>
                    <a:pt x="219" y="179"/>
                    <a:pt x="221" y="179"/>
                    <a:pt x="222" y="179"/>
                  </a:cubicBezTo>
                  <a:cubicBezTo>
                    <a:pt x="228" y="177"/>
                    <a:pt x="235" y="176"/>
                    <a:pt x="241" y="174"/>
                  </a:cubicBezTo>
                  <a:cubicBezTo>
                    <a:pt x="241" y="174"/>
                    <a:pt x="241" y="174"/>
                    <a:pt x="241" y="174"/>
                  </a:cubicBezTo>
                  <a:cubicBezTo>
                    <a:pt x="247" y="173"/>
                    <a:pt x="253" y="171"/>
                    <a:pt x="259" y="170"/>
                  </a:cubicBezTo>
                  <a:cubicBezTo>
                    <a:pt x="260" y="169"/>
                    <a:pt x="261" y="169"/>
                    <a:pt x="262" y="169"/>
                  </a:cubicBezTo>
                  <a:cubicBezTo>
                    <a:pt x="268" y="168"/>
                    <a:pt x="273" y="166"/>
                    <a:pt x="279" y="165"/>
                  </a:cubicBezTo>
                  <a:cubicBezTo>
                    <a:pt x="279" y="165"/>
                    <a:pt x="280" y="165"/>
                    <a:pt x="280" y="165"/>
                  </a:cubicBezTo>
                  <a:cubicBezTo>
                    <a:pt x="286" y="163"/>
                    <a:pt x="292" y="162"/>
                    <a:pt x="297" y="160"/>
                  </a:cubicBezTo>
                  <a:cubicBezTo>
                    <a:pt x="298" y="160"/>
                    <a:pt x="298" y="160"/>
                    <a:pt x="299" y="160"/>
                  </a:cubicBezTo>
                  <a:cubicBezTo>
                    <a:pt x="301" y="159"/>
                    <a:pt x="304" y="158"/>
                    <a:pt x="307" y="158"/>
                  </a:cubicBezTo>
                  <a:cubicBezTo>
                    <a:pt x="309" y="157"/>
                    <a:pt x="312" y="156"/>
                    <a:pt x="314" y="156"/>
                  </a:cubicBezTo>
                  <a:cubicBezTo>
                    <a:pt x="315" y="156"/>
                    <a:pt x="316" y="155"/>
                    <a:pt x="316" y="155"/>
                  </a:cubicBezTo>
                  <a:cubicBezTo>
                    <a:pt x="327" y="152"/>
                    <a:pt x="338" y="150"/>
                    <a:pt x="348" y="147"/>
                  </a:cubicBezTo>
                  <a:cubicBezTo>
                    <a:pt x="348" y="147"/>
                    <a:pt x="349" y="146"/>
                    <a:pt x="350" y="146"/>
                  </a:cubicBezTo>
                  <a:cubicBezTo>
                    <a:pt x="354" y="145"/>
                    <a:pt x="358" y="144"/>
                    <a:pt x="362" y="143"/>
                  </a:cubicBezTo>
                  <a:cubicBezTo>
                    <a:pt x="363" y="142"/>
                    <a:pt x="364" y="142"/>
                    <a:pt x="365" y="142"/>
                  </a:cubicBezTo>
                  <a:cubicBezTo>
                    <a:pt x="369" y="141"/>
                    <a:pt x="373" y="140"/>
                    <a:pt x="377" y="138"/>
                  </a:cubicBezTo>
                  <a:cubicBezTo>
                    <a:pt x="378" y="138"/>
                    <a:pt x="378" y="138"/>
                    <a:pt x="379" y="138"/>
                  </a:cubicBezTo>
                  <a:cubicBezTo>
                    <a:pt x="383" y="137"/>
                    <a:pt x="388" y="135"/>
                    <a:pt x="392" y="134"/>
                  </a:cubicBezTo>
                  <a:cubicBezTo>
                    <a:pt x="392" y="134"/>
                    <a:pt x="392" y="134"/>
                    <a:pt x="392" y="134"/>
                  </a:cubicBezTo>
                  <a:cubicBezTo>
                    <a:pt x="396" y="133"/>
                    <a:pt x="400" y="132"/>
                    <a:pt x="404" y="130"/>
                  </a:cubicBezTo>
                  <a:cubicBezTo>
                    <a:pt x="405" y="130"/>
                    <a:pt x="406" y="130"/>
                    <a:pt x="407" y="130"/>
                  </a:cubicBezTo>
                  <a:cubicBezTo>
                    <a:pt x="410" y="129"/>
                    <a:pt x="413" y="128"/>
                    <a:pt x="417" y="127"/>
                  </a:cubicBezTo>
                  <a:cubicBezTo>
                    <a:pt x="417" y="126"/>
                    <a:pt x="418" y="126"/>
                    <a:pt x="419" y="126"/>
                  </a:cubicBezTo>
                  <a:cubicBezTo>
                    <a:pt x="426" y="124"/>
                    <a:pt x="434" y="121"/>
                    <a:pt x="441" y="119"/>
                  </a:cubicBezTo>
                  <a:cubicBezTo>
                    <a:pt x="441" y="119"/>
                    <a:pt x="442" y="118"/>
                    <a:pt x="442" y="118"/>
                  </a:cubicBezTo>
                  <a:cubicBezTo>
                    <a:pt x="445" y="117"/>
                    <a:pt x="448" y="116"/>
                    <a:pt x="451" y="115"/>
                  </a:cubicBezTo>
                  <a:cubicBezTo>
                    <a:pt x="452" y="115"/>
                    <a:pt x="452" y="115"/>
                    <a:pt x="453" y="115"/>
                  </a:cubicBezTo>
                  <a:cubicBezTo>
                    <a:pt x="456" y="114"/>
                    <a:pt x="459" y="113"/>
                    <a:pt x="462" y="112"/>
                  </a:cubicBezTo>
                  <a:cubicBezTo>
                    <a:pt x="462" y="112"/>
                    <a:pt x="462" y="112"/>
                    <a:pt x="462" y="112"/>
                  </a:cubicBezTo>
                  <a:cubicBezTo>
                    <a:pt x="465" y="111"/>
                    <a:pt x="468" y="110"/>
                    <a:pt x="470" y="109"/>
                  </a:cubicBezTo>
                  <a:cubicBezTo>
                    <a:pt x="471" y="109"/>
                    <a:pt x="471" y="108"/>
                    <a:pt x="471" y="108"/>
                  </a:cubicBezTo>
                  <a:cubicBezTo>
                    <a:pt x="472" y="108"/>
                    <a:pt x="472" y="108"/>
                    <a:pt x="472" y="108"/>
                  </a:cubicBezTo>
                  <a:cubicBezTo>
                    <a:pt x="475" y="107"/>
                    <a:pt x="477" y="106"/>
                    <a:pt x="480" y="105"/>
                  </a:cubicBezTo>
                  <a:close/>
                </a:path>
              </a:pathLst>
            </a:custGeom>
            <a:solidFill>
              <a:srgbClr val="FFC803">
                <a:alpha val="100000"/>
                <a:lumMod val="75000"/>
              </a:srgbClr>
            </a:solidFill>
            <a:ln>
              <a:headEnd type="none"/>
              <a:tailEnd type="none"/>
            </a:ln>
          </p:spPr>
        </p:sp>
        <p:sp>
          <p:nvSpPr>
            <p:cNvPr id="15" name="AutoShape 15"/>
            <p:cNvSpPr/>
            <p:nvPr/>
          </p:nvSpPr>
          <p:spPr>
            <a:xfrm flipH="false" flipV="false" rot="0">
              <a:off x="4937483" y="3583751"/>
              <a:ext cx="2440935" cy="1475914"/>
            </a:xfrm>
            <a:custGeom>
              <a:rect b="b" l="l" r="r" t="t"/>
              <a:pathLst>
                <a:path h="388" w="643">
                  <a:moveTo>
                    <a:pt x="643" y="98"/>
                  </a:moveTo>
                  <a:cubicBezTo>
                    <a:pt x="543" y="243"/>
                    <a:pt x="543" y="243"/>
                    <a:pt x="543" y="243"/>
                  </a:cubicBezTo>
                  <a:cubicBezTo>
                    <a:pt x="514" y="259"/>
                    <a:pt x="424" y="299"/>
                    <a:pt x="190" y="353"/>
                  </a:cubicBezTo>
                  <a:cubicBezTo>
                    <a:pt x="129" y="364"/>
                    <a:pt x="65" y="378"/>
                    <a:pt x="0" y="388"/>
                  </a:cubicBezTo>
                  <a:cubicBezTo>
                    <a:pt x="266" y="0"/>
                    <a:pt x="266" y="0"/>
                    <a:pt x="266" y="0"/>
                  </a:cubicBezTo>
                  <a:cubicBezTo>
                    <a:pt x="643" y="98"/>
                    <a:pt x="643" y="98"/>
                    <a:pt x="643" y="98"/>
                  </a:cubicBezTo>
                  <a:close/>
                </a:path>
              </a:pathLst>
            </a:custGeom>
            <a:solidFill>
              <a:srgbClr val="FFC803">
                <a:alpha val="100000"/>
              </a:srgbClr>
            </a:solidFill>
            <a:ln>
              <a:headEnd type="none"/>
              <a:tailEnd type="none"/>
            </a:ln>
          </p:spPr>
        </p:sp>
        <p:sp>
          <p:nvSpPr>
            <p:cNvPr id="16" name="AutoShape 16"/>
            <p:cNvSpPr/>
            <p:nvPr/>
          </p:nvSpPr>
          <p:spPr>
            <a:xfrm flipH="false" flipV="true" rot="0">
              <a:off x="7251849" y="2318285"/>
              <a:ext cx="489691" cy="489691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17" name="AutoShape 17"/>
            <p:cNvSpPr/>
            <p:nvPr/>
          </p:nvSpPr>
          <p:spPr>
            <a:xfrm flipH="false" flipV="false" rot="0">
              <a:off x="7732015" y="2318162"/>
              <a:ext cx="363203" cy="0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8" name="AutoShape 18"/>
            <p:cNvSpPr/>
            <p:nvPr/>
          </p:nvSpPr>
          <p:spPr>
            <a:xfrm flipH="true" flipV="true" rot="0">
              <a:off x="4647649" y="2291746"/>
              <a:ext cx="440217" cy="440217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19" name="AutoShape 19"/>
            <p:cNvSpPr/>
            <p:nvPr/>
          </p:nvSpPr>
          <p:spPr>
            <a:xfrm flipH="true" flipV="true" rot="0">
              <a:off x="4231601" y="2281933"/>
              <a:ext cx="428214" cy="14006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/>
          </p:nvSpPr>
          <p:spPr>
            <a:xfrm flipH="true" flipV="true" rot="10800000">
              <a:off x="6969285" y="4353602"/>
              <a:ext cx="581969" cy="581969"/>
            </a:xfrm>
            <a:prstGeom prst="line">
              <a:avLst/>
            </a:prstGeom>
            <a:ln w="31750">
              <a:solidFill>
                <a:srgbClr val="FFC803">
                  <a:alpha val="10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 flipH="false" flipV="false" rot="0">
              <a:off x="7544698" y="4921722"/>
              <a:ext cx="496747" cy="0"/>
            </a:xfrm>
            <a:prstGeom prst="line">
              <a:avLst/>
            </a:prstGeom>
            <a:ln w="3175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 flipH="false" flipV="true" rot="10800000">
              <a:off x="4446464" y="4368777"/>
              <a:ext cx="581969" cy="581969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 flipH="true" flipV="false" rot="0">
              <a:off x="3992238" y="4945204"/>
              <a:ext cx="462001" cy="0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4" name="TextBox 24"/>
            <p:cNvSpPr txBox="true"/>
            <p:nvPr/>
          </p:nvSpPr>
          <p:spPr>
            <a:xfrm flipH="false" flipV="false" rot="0">
              <a:off x="660400" y="1130300"/>
              <a:ext cx="10858500" cy="46166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预见不确定性并保障信息畅通</a:t>
              </a:r>
              <a:endParaRPr lang="en-US" sz="1100"/>
            </a:p>
          </p:txBody>
        </p:sp>
        <p:grpSp>
          <p:nvGrpSpPr>
            <p:cNvPr id="25" name="Group 25"/>
            <p:cNvGrpSpPr/>
            <p:nvPr/>
          </p:nvGrpSpPr>
          <p:grpSpPr>
            <a:xfrm flipH="false" flipV="false" rot="0">
              <a:off x="660400" y="1677518"/>
              <a:ext cx="5162788" cy="1888510"/>
              <a:chOff x="660400" y="1677518"/>
              <a:chExt cx="5162788" cy="1888510"/>
            </a:xfrm>
          </p:grpSpPr>
          <p:sp>
            <p:nvSpPr>
              <p:cNvPr id="26" name="TextBox 26"/>
              <p:cNvSpPr txBox="true"/>
              <p:nvPr/>
            </p:nvSpPr>
            <p:spPr>
              <a:xfrm flipH="false" flipV="false" rot="0">
                <a:off x="3531700" y="1931982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  <p:sp>
            <p:nvSpPr>
              <p:cNvPr id="27" name="AutoShape 27"/>
              <p:cNvSpPr/>
              <p:nvPr/>
            </p:nvSpPr>
            <p:spPr>
              <a:xfrm flipH="false" flipV="false" rot="0">
                <a:off x="5311706" y="2471592"/>
                <a:ext cx="511482" cy="462812"/>
              </a:xfrm>
              <a:custGeom>
                <a:rect b="b" l="l" r="r" t="t"/>
                <a:pathLst>
                  <a:path h="548858" w="606580">
                    <a:moveTo>
                      <a:pt x="407586" y="252695"/>
                    </a:moveTo>
                    <a:lnTo>
                      <a:pt x="502285" y="252695"/>
                    </a:lnTo>
                    <a:lnTo>
                      <a:pt x="502285" y="346759"/>
                    </a:lnTo>
                    <a:lnTo>
                      <a:pt x="407586" y="346759"/>
                    </a:lnTo>
                    <a:close/>
                    <a:moveTo>
                      <a:pt x="104296" y="205698"/>
                    </a:moveTo>
                    <a:lnTo>
                      <a:pt x="199065" y="205698"/>
                    </a:lnTo>
                    <a:lnTo>
                      <a:pt x="199065" y="346758"/>
                    </a:lnTo>
                    <a:lnTo>
                      <a:pt x="104296" y="346758"/>
                    </a:lnTo>
                    <a:close/>
                    <a:moveTo>
                      <a:pt x="255870" y="96040"/>
                    </a:moveTo>
                    <a:lnTo>
                      <a:pt x="350710" y="96040"/>
                    </a:lnTo>
                    <a:lnTo>
                      <a:pt x="350710" y="346759"/>
                    </a:lnTo>
                    <a:lnTo>
                      <a:pt x="255870" y="346759"/>
                    </a:lnTo>
                    <a:close/>
                    <a:moveTo>
                      <a:pt x="37882" y="37913"/>
                    </a:moveTo>
                    <a:lnTo>
                      <a:pt x="37882" y="405363"/>
                    </a:lnTo>
                    <a:lnTo>
                      <a:pt x="568698" y="405363"/>
                    </a:lnTo>
                    <a:lnTo>
                      <a:pt x="568698" y="37913"/>
                    </a:lnTo>
                    <a:close/>
                    <a:moveTo>
                      <a:pt x="18941" y="0"/>
                    </a:moveTo>
                    <a:lnTo>
                      <a:pt x="587639" y="0"/>
                    </a:lnTo>
                    <a:cubicBezTo>
                      <a:pt x="598038" y="0"/>
                      <a:pt x="606580" y="8528"/>
                      <a:pt x="606580" y="18910"/>
                    </a:cubicBezTo>
                    <a:lnTo>
                      <a:pt x="606580" y="424274"/>
                    </a:lnTo>
                    <a:cubicBezTo>
                      <a:pt x="606580" y="434656"/>
                      <a:pt x="598038" y="443184"/>
                      <a:pt x="587639" y="443184"/>
                    </a:cubicBezTo>
                    <a:lnTo>
                      <a:pt x="322278" y="443184"/>
                    </a:lnTo>
                    <a:lnTo>
                      <a:pt x="322278" y="511038"/>
                    </a:lnTo>
                    <a:lnTo>
                      <a:pt x="450223" y="511038"/>
                    </a:lnTo>
                    <a:lnTo>
                      <a:pt x="450223" y="548858"/>
                    </a:lnTo>
                    <a:lnTo>
                      <a:pt x="156357" y="548858"/>
                    </a:lnTo>
                    <a:lnTo>
                      <a:pt x="156357" y="511038"/>
                    </a:lnTo>
                    <a:lnTo>
                      <a:pt x="284302" y="511038"/>
                    </a:lnTo>
                    <a:lnTo>
                      <a:pt x="284302" y="443184"/>
                    </a:lnTo>
                    <a:lnTo>
                      <a:pt x="18941" y="443184"/>
                    </a:lnTo>
                    <a:cubicBezTo>
                      <a:pt x="8542" y="443184"/>
                      <a:pt x="0" y="434656"/>
                      <a:pt x="0" y="424274"/>
                    </a:cubicBezTo>
                    <a:lnTo>
                      <a:pt x="0" y="18910"/>
                    </a:lnTo>
                    <a:cubicBezTo>
                      <a:pt x="0" y="8528"/>
                      <a:pt x="8542" y="0"/>
                      <a:pt x="18941" y="0"/>
                    </a:cubicBez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8" name="TextBox 28"/>
              <p:cNvSpPr txBox="true"/>
              <p:nvPr/>
            </p:nvSpPr>
            <p:spPr>
              <a:xfrm flipH="false" flipV="false" rot="0">
                <a:off x="660400" y="1677518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风险管理</a:t>
                </a:r>
                <a:endParaRPr lang="en-US" sz="1100"/>
              </a:p>
            </p:txBody>
          </p:sp>
          <p:sp>
            <p:nvSpPr>
              <p:cNvPr id="29" name="TextBox 29"/>
              <p:cNvSpPr txBox="true"/>
              <p:nvPr/>
            </p:nvSpPr>
            <p:spPr>
              <a:xfrm flipH="false" flipV="false" rot="0">
                <a:off x="660400" y="2259488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系统地处理项目中的不确定性。包括规划风险管理、识别风险、定性与定量分析风险、规划应对措施和控制风险。</a:t>
                </a:r>
                <a:endParaRPr lang="en-US" sz="1100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 flipH="false" flipV="false" rot="0">
              <a:off x="6770968" y="1713747"/>
              <a:ext cx="4747932" cy="1888510"/>
              <a:chOff x="6770968" y="1713747"/>
              <a:chExt cx="4747932" cy="1888510"/>
            </a:xfrm>
          </p:grpSpPr>
          <p:sp>
            <p:nvSpPr>
              <p:cNvPr id="31" name="TextBox 31"/>
              <p:cNvSpPr txBox="true"/>
              <p:nvPr/>
            </p:nvSpPr>
            <p:spPr>
              <a:xfrm flipH="false" flipV="false" rot="0">
                <a:off x="8104743" y="1931982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  <p:sp>
            <p:nvSpPr>
              <p:cNvPr id="32" name="AutoShape 32"/>
              <p:cNvSpPr/>
              <p:nvPr/>
            </p:nvSpPr>
            <p:spPr>
              <a:xfrm flipH="false" flipV="false" rot="0">
                <a:off x="6770968" y="2809776"/>
                <a:ext cx="490790" cy="490046"/>
              </a:xfrm>
              <a:custGeom>
                <a:rect b="b" l="l" r="r" t="t"/>
                <a:pathLst>
                  <a:path h="594741" w="578649">
                    <a:moveTo>
                      <a:pt x="411175" y="315251"/>
                    </a:moveTo>
                    <a:cubicBezTo>
                      <a:pt x="392328" y="315251"/>
                      <a:pt x="373301" y="322420"/>
                      <a:pt x="358940" y="336757"/>
                    </a:cubicBezTo>
                    <a:cubicBezTo>
                      <a:pt x="330220" y="365432"/>
                      <a:pt x="330220" y="411311"/>
                      <a:pt x="358940" y="439986"/>
                    </a:cubicBezTo>
                    <a:cubicBezTo>
                      <a:pt x="387661" y="468660"/>
                      <a:pt x="435049" y="468660"/>
                      <a:pt x="462333" y="439986"/>
                    </a:cubicBezTo>
                    <a:cubicBezTo>
                      <a:pt x="491053" y="411311"/>
                      <a:pt x="491053" y="365432"/>
                      <a:pt x="462333" y="336757"/>
                    </a:cubicBezTo>
                    <a:cubicBezTo>
                      <a:pt x="448691" y="322420"/>
                      <a:pt x="430023" y="315251"/>
                      <a:pt x="411175" y="315251"/>
                    </a:cubicBezTo>
                    <a:close/>
                    <a:moveTo>
                      <a:pt x="410816" y="276182"/>
                    </a:moveTo>
                    <a:cubicBezTo>
                      <a:pt x="439716" y="276182"/>
                      <a:pt x="468795" y="287293"/>
                      <a:pt x="491053" y="309516"/>
                    </a:cubicBezTo>
                    <a:cubicBezTo>
                      <a:pt x="525517" y="342492"/>
                      <a:pt x="532697" y="394106"/>
                      <a:pt x="514029" y="435685"/>
                    </a:cubicBezTo>
                    <a:lnTo>
                      <a:pt x="578649" y="500203"/>
                    </a:lnTo>
                    <a:lnTo>
                      <a:pt x="522645" y="556118"/>
                    </a:lnTo>
                    <a:lnTo>
                      <a:pt x="458025" y="491600"/>
                    </a:lnTo>
                    <a:cubicBezTo>
                      <a:pt x="416381" y="510239"/>
                      <a:pt x="366121" y="503070"/>
                      <a:pt x="331656" y="468660"/>
                    </a:cubicBezTo>
                    <a:cubicBezTo>
                      <a:pt x="287140" y="424215"/>
                      <a:pt x="287140" y="352528"/>
                      <a:pt x="331656" y="309516"/>
                    </a:cubicBezTo>
                    <a:cubicBezTo>
                      <a:pt x="353197" y="287293"/>
                      <a:pt x="381917" y="276182"/>
                      <a:pt x="410816" y="276182"/>
                    </a:cubicBezTo>
                    <a:close/>
                    <a:moveTo>
                      <a:pt x="134949" y="20001"/>
                    </a:moveTo>
                    <a:lnTo>
                      <a:pt x="134949" y="144835"/>
                    </a:lnTo>
                    <a:lnTo>
                      <a:pt x="17242" y="144835"/>
                    </a:lnTo>
                    <a:close/>
                    <a:moveTo>
                      <a:pt x="172278" y="0"/>
                    </a:moveTo>
                    <a:lnTo>
                      <a:pt x="480943" y="0"/>
                    </a:lnTo>
                    <a:lnTo>
                      <a:pt x="480943" y="276591"/>
                    </a:lnTo>
                    <a:cubicBezTo>
                      <a:pt x="460844" y="263693"/>
                      <a:pt x="436438" y="256527"/>
                      <a:pt x="410596" y="256527"/>
                    </a:cubicBezTo>
                    <a:cubicBezTo>
                      <a:pt x="381883" y="256527"/>
                      <a:pt x="354606" y="265126"/>
                      <a:pt x="331636" y="282323"/>
                    </a:cubicBezTo>
                    <a:lnTo>
                      <a:pt x="81832" y="282323"/>
                    </a:lnTo>
                    <a:lnTo>
                      <a:pt x="81832" y="322450"/>
                    </a:lnTo>
                    <a:lnTo>
                      <a:pt x="295744" y="322450"/>
                    </a:lnTo>
                    <a:cubicBezTo>
                      <a:pt x="288566" y="335348"/>
                      <a:pt x="282823" y="351112"/>
                      <a:pt x="279952" y="366877"/>
                    </a:cubicBezTo>
                    <a:lnTo>
                      <a:pt x="81832" y="366877"/>
                    </a:lnTo>
                    <a:lnTo>
                      <a:pt x="81832" y="407004"/>
                    </a:lnTo>
                    <a:lnTo>
                      <a:pt x="279952" y="407004"/>
                    </a:lnTo>
                    <a:cubicBezTo>
                      <a:pt x="281388" y="422768"/>
                      <a:pt x="287130" y="438532"/>
                      <a:pt x="294309" y="451430"/>
                    </a:cubicBezTo>
                    <a:lnTo>
                      <a:pt x="81832" y="451430"/>
                    </a:lnTo>
                    <a:lnTo>
                      <a:pt x="81832" y="491557"/>
                    </a:lnTo>
                    <a:lnTo>
                      <a:pt x="327329" y="491557"/>
                    </a:lnTo>
                    <a:cubicBezTo>
                      <a:pt x="350299" y="511621"/>
                      <a:pt x="380448" y="521653"/>
                      <a:pt x="410596" y="521653"/>
                    </a:cubicBezTo>
                    <a:cubicBezTo>
                      <a:pt x="424953" y="521653"/>
                      <a:pt x="439309" y="518786"/>
                      <a:pt x="453666" y="514487"/>
                    </a:cubicBezTo>
                    <a:lnTo>
                      <a:pt x="480943" y="543149"/>
                    </a:lnTo>
                    <a:lnTo>
                      <a:pt x="480943" y="594741"/>
                    </a:lnTo>
                    <a:lnTo>
                      <a:pt x="0" y="594741"/>
                    </a:lnTo>
                    <a:lnTo>
                      <a:pt x="0" y="180572"/>
                    </a:lnTo>
                    <a:lnTo>
                      <a:pt x="172278" y="180572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TextBox 33"/>
              <p:cNvSpPr txBox="true"/>
              <p:nvPr/>
            </p:nvSpPr>
            <p:spPr>
              <a:xfrm flipH="false" flipV="false" rot="0">
                <a:off x="8943623" y="1713747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风险矩阵</a:t>
                </a:r>
                <a:endParaRPr lang="en-US" sz="1100"/>
              </a:p>
            </p:txBody>
          </p:sp>
          <p:sp>
            <p:nvSpPr>
              <p:cNvPr id="34" name="TextBox 34"/>
              <p:cNvSpPr txBox="true"/>
              <p:nvPr/>
            </p:nvSpPr>
            <p:spPr>
              <a:xfrm flipH="false" flipV="false" rot="0">
                <a:off x="8943623" y="2295717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用于评估风险概率和影响的工具。将风险置于矩阵中，帮助团队优先处理高概率、高影响的关键风险。</a:t>
                </a:r>
                <a:endParaRPr lang="en-US" sz="1100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 flipH="false" flipV="false" rot="0">
              <a:off x="660400" y="3668632"/>
              <a:ext cx="4414615" cy="2465468"/>
              <a:chOff x="660400" y="3668632"/>
              <a:chExt cx="4414615" cy="2465468"/>
            </a:xfrm>
          </p:grpSpPr>
          <p:sp>
            <p:nvSpPr>
              <p:cNvPr id="36" name="TextBox 36"/>
              <p:cNvSpPr txBox="true"/>
              <p:nvPr/>
            </p:nvSpPr>
            <p:spPr>
              <a:xfrm flipH="false" flipV="false" rot="0">
                <a:off x="3283638" y="4588923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  <p:sp>
            <p:nvSpPr>
              <p:cNvPr id="37" name="AutoShape 37"/>
              <p:cNvSpPr/>
              <p:nvPr/>
            </p:nvSpPr>
            <p:spPr>
              <a:xfrm flipH="false" flipV="false" rot="0">
                <a:off x="4530779" y="3668632"/>
                <a:ext cx="544236" cy="543410"/>
              </a:xfrm>
              <a:custGeom>
                <a:rect b="b" l="l" r="r" t="t"/>
                <a:pathLst>
                  <a:path h="607074" w="607991">
                    <a:moveTo>
                      <a:pt x="377627" y="294539"/>
                    </a:moveTo>
                    <a:cubicBezTo>
                      <a:pt x="332077" y="294539"/>
                      <a:pt x="294976" y="331583"/>
                      <a:pt x="294976" y="377063"/>
                    </a:cubicBezTo>
                    <a:cubicBezTo>
                      <a:pt x="294976" y="422621"/>
                      <a:pt x="332077" y="459588"/>
                      <a:pt x="377627" y="459588"/>
                    </a:cubicBezTo>
                    <a:cubicBezTo>
                      <a:pt x="423254" y="459588"/>
                      <a:pt x="460355" y="422621"/>
                      <a:pt x="460355" y="377063"/>
                    </a:cubicBezTo>
                    <a:cubicBezTo>
                      <a:pt x="460355" y="331583"/>
                      <a:pt x="423254" y="294539"/>
                      <a:pt x="377627" y="294539"/>
                    </a:cubicBezTo>
                    <a:close/>
                    <a:moveTo>
                      <a:pt x="359653" y="147129"/>
                    </a:moveTo>
                    <a:lnTo>
                      <a:pt x="395678" y="147129"/>
                    </a:lnTo>
                    <a:cubicBezTo>
                      <a:pt x="411271" y="147129"/>
                      <a:pt x="423869" y="159707"/>
                      <a:pt x="423869" y="175277"/>
                    </a:cubicBezTo>
                    <a:lnTo>
                      <a:pt x="423869" y="197288"/>
                    </a:lnTo>
                    <a:cubicBezTo>
                      <a:pt x="423869" y="203270"/>
                      <a:pt x="429323" y="210173"/>
                      <a:pt x="435698" y="212474"/>
                    </a:cubicBezTo>
                    <a:cubicBezTo>
                      <a:pt x="441613" y="214545"/>
                      <a:pt x="447527" y="216999"/>
                      <a:pt x="453212" y="219760"/>
                    </a:cubicBezTo>
                    <a:cubicBezTo>
                      <a:pt x="455516" y="220834"/>
                      <a:pt x="458205" y="221447"/>
                      <a:pt x="460970" y="221447"/>
                    </a:cubicBezTo>
                    <a:cubicBezTo>
                      <a:pt x="465502" y="221447"/>
                      <a:pt x="469727" y="219913"/>
                      <a:pt x="472185" y="217459"/>
                    </a:cubicBezTo>
                    <a:lnTo>
                      <a:pt x="487931" y="201737"/>
                    </a:lnTo>
                    <a:cubicBezTo>
                      <a:pt x="493232" y="196445"/>
                      <a:pt x="500298" y="193530"/>
                      <a:pt x="507826" y="193530"/>
                    </a:cubicBezTo>
                    <a:cubicBezTo>
                      <a:pt x="515431" y="193530"/>
                      <a:pt x="522498" y="196445"/>
                      <a:pt x="527798" y="201737"/>
                    </a:cubicBezTo>
                    <a:lnTo>
                      <a:pt x="553300" y="227200"/>
                    </a:lnTo>
                    <a:cubicBezTo>
                      <a:pt x="564284" y="238167"/>
                      <a:pt x="564284" y="256037"/>
                      <a:pt x="553300" y="267005"/>
                    </a:cubicBezTo>
                    <a:lnTo>
                      <a:pt x="537553" y="282727"/>
                    </a:lnTo>
                    <a:cubicBezTo>
                      <a:pt x="533405" y="286946"/>
                      <a:pt x="532253" y="295612"/>
                      <a:pt x="535249" y="301671"/>
                    </a:cubicBezTo>
                    <a:cubicBezTo>
                      <a:pt x="538014" y="307347"/>
                      <a:pt x="540472" y="313252"/>
                      <a:pt x="542546" y="319158"/>
                    </a:cubicBezTo>
                    <a:cubicBezTo>
                      <a:pt x="544850" y="325524"/>
                      <a:pt x="551764" y="330969"/>
                      <a:pt x="557755" y="330969"/>
                    </a:cubicBezTo>
                    <a:lnTo>
                      <a:pt x="579800" y="330969"/>
                    </a:lnTo>
                    <a:cubicBezTo>
                      <a:pt x="595317" y="330969"/>
                      <a:pt x="607991" y="343547"/>
                      <a:pt x="607991" y="359116"/>
                    </a:cubicBezTo>
                    <a:lnTo>
                      <a:pt x="607991" y="395087"/>
                    </a:lnTo>
                    <a:cubicBezTo>
                      <a:pt x="607991" y="410656"/>
                      <a:pt x="595394" y="423234"/>
                      <a:pt x="579800" y="423234"/>
                    </a:cubicBezTo>
                    <a:lnTo>
                      <a:pt x="557755" y="423234"/>
                    </a:lnTo>
                    <a:cubicBezTo>
                      <a:pt x="551764" y="423234"/>
                      <a:pt x="544850" y="428680"/>
                      <a:pt x="542546" y="435045"/>
                    </a:cubicBezTo>
                    <a:cubicBezTo>
                      <a:pt x="540472" y="440951"/>
                      <a:pt x="538014" y="446857"/>
                      <a:pt x="535249" y="452532"/>
                    </a:cubicBezTo>
                    <a:cubicBezTo>
                      <a:pt x="532330" y="458591"/>
                      <a:pt x="533405" y="467258"/>
                      <a:pt x="537630" y="471476"/>
                    </a:cubicBezTo>
                    <a:lnTo>
                      <a:pt x="553300" y="487199"/>
                    </a:lnTo>
                    <a:cubicBezTo>
                      <a:pt x="564284" y="498166"/>
                      <a:pt x="564284" y="516036"/>
                      <a:pt x="553300" y="527004"/>
                    </a:cubicBezTo>
                    <a:lnTo>
                      <a:pt x="527798" y="552467"/>
                    </a:lnTo>
                    <a:cubicBezTo>
                      <a:pt x="522498" y="557759"/>
                      <a:pt x="515431" y="560750"/>
                      <a:pt x="507826" y="560750"/>
                    </a:cubicBezTo>
                    <a:cubicBezTo>
                      <a:pt x="500298" y="560750"/>
                      <a:pt x="493232" y="557759"/>
                      <a:pt x="487931" y="552467"/>
                    </a:cubicBezTo>
                    <a:lnTo>
                      <a:pt x="472261" y="536821"/>
                    </a:lnTo>
                    <a:cubicBezTo>
                      <a:pt x="469727" y="534290"/>
                      <a:pt x="465502" y="532756"/>
                      <a:pt x="460970" y="532756"/>
                    </a:cubicBezTo>
                    <a:cubicBezTo>
                      <a:pt x="458205" y="532756"/>
                      <a:pt x="455439" y="533369"/>
                      <a:pt x="453212" y="534443"/>
                    </a:cubicBezTo>
                    <a:cubicBezTo>
                      <a:pt x="447527" y="537204"/>
                      <a:pt x="441613" y="539658"/>
                      <a:pt x="435698" y="541729"/>
                    </a:cubicBezTo>
                    <a:cubicBezTo>
                      <a:pt x="429323" y="544030"/>
                      <a:pt x="423869" y="550933"/>
                      <a:pt x="423869" y="556915"/>
                    </a:cubicBezTo>
                    <a:lnTo>
                      <a:pt x="423869" y="578927"/>
                    </a:lnTo>
                    <a:cubicBezTo>
                      <a:pt x="423869" y="594496"/>
                      <a:pt x="411271" y="607074"/>
                      <a:pt x="395678" y="607074"/>
                    </a:cubicBezTo>
                    <a:lnTo>
                      <a:pt x="359653" y="607074"/>
                    </a:lnTo>
                    <a:cubicBezTo>
                      <a:pt x="344060" y="607074"/>
                      <a:pt x="331462" y="594496"/>
                      <a:pt x="331462" y="578927"/>
                    </a:cubicBezTo>
                    <a:lnTo>
                      <a:pt x="331462" y="556915"/>
                    </a:lnTo>
                    <a:cubicBezTo>
                      <a:pt x="331462" y="550933"/>
                      <a:pt x="326008" y="544030"/>
                      <a:pt x="319633" y="541729"/>
                    </a:cubicBezTo>
                    <a:cubicBezTo>
                      <a:pt x="313718" y="539658"/>
                      <a:pt x="307804" y="537204"/>
                      <a:pt x="302119" y="534443"/>
                    </a:cubicBezTo>
                    <a:cubicBezTo>
                      <a:pt x="299892" y="533369"/>
                      <a:pt x="297203" y="532756"/>
                      <a:pt x="294361" y="532756"/>
                    </a:cubicBezTo>
                    <a:cubicBezTo>
                      <a:pt x="289829" y="532756"/>
                      <a:pt x="285681" y="534290"/>
                      <a:pt x="283146" y="536821"/>
                    </a:cubicBezTo>
                    <a:lnTo>
                      <a:pt x="267400" y="552467"/>
                    </a:lnTo>
                    <a:cubicBezTo>
                      <a:pt x="262099" y="557759"/>
                      <a:pt x="255033" y="560750"/>
                      <a:pt x="247505" y="560750"/>
                    </a:cubicBezTo>
                    <a:cubicBezTo>
                      <a:pt x="239977" y="560750"/>
                      <a:pt x="232834" y="557759"/>
                      <a:pt x="227533" y="552467"/>
                    </a:cubicBezTo>
                    <a:lnTo>
                      <a:pt x="202031" y="527004"/>
                    </a:lnTo>
                    <a:cubicBezTo>
                      <a:pt x="191047" y="516036"/>
                      <a:pt x="191047" y="498166"/>
                      <a:pt x="202031" y="487199"/>
                    </a:cubicBezTo>
                    <a:lnTo>
                      <a:pt x="217701" y="471476"/>
                    </a:lnTo>
                    <a:cubicBezTo>
                      <a:pt x="221926" y="467258"/>
                      <a:pt x="223001" y="458591"/>
                      <a:pt x="220082" y="452532"/>
                    </a:cubicBezTo>
                    <a:cubicBezTo>
                      <a:pt x="217317" y="446780"/>
                      <a:pt x="214859" y="440951"/>
                      <a:pt x="212785" y="435045"/>
                    </a:cubicBezTo>
                    <a:cubicBezTo>
                      <a:pt x="210481" y="428603"/>
                      <a:pt x="203568" y="423234"/>
                      <a:pt x="197576" y="423234"/>
                    </a:cubicBezTo>
                    <a:lnTo>
                      <a:pt x="175531" y="423234"/>
                    </a:lnTo>
                    <a:cubicBezTo>
                      <a:pt x="159937" y="423234"/>
                      <a:pt x="147340" y="410579"/>
                      <a:pt x="147340" y="395087"/>
                    </a:cubicBezTo>
                    <a:lnTo>
                      <a:pt x="147340" y="359116"/>
                    </a:lnTo>
                    <a:cubicBezTo>
                      <a:pt x="147340" y="343547"/>
                      <a:pt x="159937" y="330969"/>
                      <a:pt x="175531" y="330969"/>
                    </a:cubicBezTo>
                    <a:lnTo>
                      <a:pt x="197576" y="330969"/>
                    </a:lnTo>
                    <a:cubicBezTo>
                      <a:pt x="203568" y="330969"/>
                      <a:pt x="210481" y="325524"/>
                      <a:pt x="212785" y="319158"/>
                    </a:cubicBezTo>
                    <a:cubicBezTo>
                      <a:pt x="214859" y="313252"/>
                      <a:pt x="217317" y="307347"/>
                      <a:pt x="220082" y="301671"/>
                    </a:cubicBezTo>
                    <a:cubicBezTo>
                      <a:pt x="223001" y="295612"/>
                      <a:pt x="221926" y="286946"/>
                      <a:pt x="217701" y="282727"/>
                    </a:cubicBezTo>
                    <a:lnTo>
                      <a:pt x="202031" y="267005"/>
                    </a:lnTo>
                    <a:cubicBezTo>
                      <a:pt x="196731" y="261713"/>
                      <a:pt x="193735" y="254657"/>
                      <a:pt x="193735" y="247141"/>
                    </a:cubicBezTo>
                    <a:cubicBezTo>
                      <a:pt x="193735" y="239624"/>
                      <a:pt x="196731" y="232492"/>
                      <a:pt x="202031" y="227200"/>
                    </a:cubicBezTo>
                    <a:lnTo>
                      <a:pt x="227533" y="201737"/>
                    </a:lnTo>
                    <a:cubicBezTo>
                      <a:pt x="232834" y="196445"/>
                      <a:pt x="239977" y="193530"/>
                      <a:pt x="247505" y="193530"/>
                    </a:cubicBezTo>
                    <a:cubicBezTo>
                      <a:pt x="255033" y="193530"/>
                      <a:pt x="262099" y="196445"/>
                      <a:pt x="267400" y="201737"/>
                    </a:cubicBezTo>
                    <a:lnTo>
                      <a:pt x="283070" y="217383"/>
                    </a:lnTo>
                    <a:cubicBezTo>
                      <a:pt x="285604" y="219913"/>
                      <a:pt x="289829" y="221447"/>
                      <a:pt x="294361" y="221447"/>
                    </a:cubicBezTo>
                    <a:cubicBezTo>
                      <a:pt x="297126" y="221447"/>
                      <a:pt x="299892" y="220834"/>
                      <a:pt x="302119" y="219760"/>
                    </a:cubicBezTo>
                    <a:cubicBezTo>
                      <a:pt x="307804" y="216999"/>
                      <a:pt x="313718" y="214545"/>
                      <a:pt x="319633" y="212474"/>
                    </a:cubicBezTo>
                    <a:cubicBezTo>
                      <a:pt x="326008" y="210173"/>
                      <a:pt x="331462" y="203270"/>
                      <a:pt x="331462" y="197288"/>
                    </a:cubicBezTo>
                    <a:lnTo>
                      <a:pt x="331462" y="175277"/>
                    </a:lnTo>
                    <a:cubicBezTo>
                      <a:pt x="331462" y="159707"/>
                      <a:pt x="344060" y="147129"/>
                      <a:pt x="359653" y="147129"/>
                    </a:cubicBezTo>
                    <a:close/>
                    <a:moveTo>
                      <a:pt x="119929" y="83135"/>
                    </a:moveTo>
                    <a:cubicBezTo>
                      <a:pt x="99723" y="83135"/>
                      <a:pt x="83282" y="99547"/>
                      <a:pt x="83282" y="119717"/>
                    </a:cubicBezTo>
                    <a:cubicBezTo>
                      <a:pt x="83282" y="139888"/>
                      <a:pt x="99723" y="156223"/>
                      <a:pt x="119929" y="156223"/>
                    </a:cubicBezTo>
                    <a:cubicBezTo>
                      <a:pt x="140135" y="156223"/>
                      <a:pt x="156499" y="139888"/>
                      <a:pt x="156499" y="119717"/>
                    </a:cubicBezTo>
                    <a:cubicBezTo>
                      <a:pt x="156499" y="99547"/>
                      <a:pt x="140135" y="83135"/>
                      <a:pt x="119929" y="83135"/>
                    </a:cubicBezTo>
                    <a:close/>
                    <a:moveTo>
                      <a:pt x="110863" y="0"/>
                    </a:moveTo>
                    <a:lnTo>
                      <a:pt x="128918" y="0"/>
                    </a:lnTo>
                    <a:cubicBezTo>
                      <a:pt x="139290" y="0"/>
                      <a:pt x="147741" y="8436"/>
                      <a:pt x="147741" y="18790"/>
                    </a:cubicBezTo>
                    <a:lnTo>
                      <a:pt x="147741" y="29834"/>
                    </a:lnTo>
                    <a:cubicBezTo>
                      <a:pt x="147741" y="30677"/>
                      <a:pt x="148970" y="32441"/>
                      <a:pt x="150507" y="32978"/>
                    </a:cubicBezTo>
                    <a:cubicBezTo>
                      <a:pt x="153580" y="34052"/>
                      <a:pt x="156730" y="35355"/>
                      <a:pt x="159726" y="36813"/>
                    </a:cubicBezTo>
                    <a:cubicBezTo>
                      <a:pt x="160187" y="37043"/>
                      <a:pt x="160878" y="37196"/>
                      <a:pt x="161570" y="37196"/>
                    </a:cubicBezTo>
                    <a:cubicBezTo>
                      <a:pt x="162799" y="37196"/>
                      <a:pt x="163644" y="36813"/>
                      <a:pt x="163875" y="36583"/>
                    </a:cubicBezTo>
                    <a:lnTo>
                      <a:pt x="171711" y="28683"/>
                    </a:lnTo>
                    <a:cubicBezTo>
                      <a:pt x="175245" y="25155"/>
                      <a:pt x="180009" y="23238"/>
                      <a:pt x="185002" y="23238"/>
                    </a:cubicBezTo>
                    <a:cubicBezTo>
                      <a:pt x="189996" y="23238"/>
                      <a:pt x="194760" y="25155"/>
                      <a:pt x="198294" y="28683"/>
                    </a:cubicBezTo>
                    <a:lnTo>
                      <a:pt x="211047" y="41414"/>
                    </a:lnTo>
                    <a:cubicBezTo>
                      <a:pt x="218346" y="48777"/>
                      <a:pt x="218346" y="60664"/>
                      <a:pt x="211047" y="67950"/>
                    </a:cubicBezTo>
                    <a:lnTo>
                      <a:pt x="203211" y="75849"/>
                    </a:lnTo>
                    <a:cubicBezTo>
                      <a:pt x="202596" y="76386"/>
                      <a:pt x="202212" y="78533"/>
                      <a:pt x="202903" y="79914"/>
                    </a:cubicBezTo>
                    <a:cubicBezTo>
                      <a:pt x="204363" y="82905"/>
                      <a:pt x="205669" y="86049"/>
                      <a:pt x="206822" y="89117"/>
                    </a:cubicBezTo>
                    <a:cubicBezTo>
                      <a:pt x="207359" y="90651"/>
                      <a:pt x="209127" y="91878"/>
                      <a:pt x="209972" y="91878"/>
                    </a:cubicBezTo>
                    <a:lnTo>
                      <a:pt x="220958" y="91878"/>
                    </a:lnTo>
                    <a:cubicBezTo>
                      <a:pt x="231330" y="91878"/>
                      <a:pt x="239781" y="100314"/>
                      <a:pt x="239781" y="110668"/>
                    </a:cubicBezTo>
                    <a:lnTo>
                      <a:pt x="239781" y="128691"/>
                    </a:lnTo>
                    <a:cubicBezTo>
                      <a:pt x="239781" y="139044"/>
                      <a:pt x="231330" y="147480"/>
                      <a:pt x="220958" y="147480"/>
                    </a:cubicBezTo>
                    <a:lnTo>
                      <a:pt x="209972" y="147480"/>
                    </a:lnTo>
                    <a:cubicBezTo>
                      <a:pt x="209127" y="147480"/>
                      <a:pt x="207359" y="148707"/>
                      <a:pt x="206822" y="150241"/>
                    </a:cubicBezTo>
                    <a:cubicBezTo>
                      <a:pt x="205669" y="153309"/>
                      <a:pt x="204363" y="156453"/>
                      <a:pt x="202903" y="159444"/>
                    </a:cubicBezTo>
                    <a:cubicBezTo>
                      <a:pt x="202212" y="160825"/>
                      <a:pt x="202596" y="162972"/>
                      <a:pt x="203211" y="163586"/>
                    </a:cubicBezTo>
                    <a:lnTo>
                      <a:pt x="211047" y="171408"/>
                    </a:lnTo>
                    <a:cubicBezTo>
                      <a:pt x="218346" y="178694"/>
                      <a:pt x="218346" y="190658"/>
                      <a:pt x="211047" y="197944"/>
                    </a:cubicBezTo>
                    <a:lnTo>
                      <a:pt x="198294" y="210675"/>
                    </a:lnTo>
                    <a:cubicBezTo>
                      <a:pt x="194760" y="214203"/>
                      <a:pt x="189996" y="216197"/>
                      <a:pt x="185002" y="216197"/>
                    </a:cubicBezTo>
                    <a:cubicBezTo>
                      <a:pt x="180009" y="216197"/>
                      <a:pt x="175245" y="214203"/>
                      <a:pt x="171711" y="210675"/>
                    </a:cubicBezTo>
                    <a:lnTo>
                      <a:pt x="163875" y="202852"/>
                    </a:lnTo>
                    <a:cubicBezTo>
                      <a:pt x="163644" y="202622"/>
                      <a:pt x="162799" y="202239"/>
                      <a:pt x="161570" y="202239"/>
                    </a:cubicBezTo>
                    <a:cubicBezTo>
                      <a:pt x="160878" y="202239"/>
                      <a:pt x="160187" y="202316"/>
                      <a:pt x="159726" y="202546"/>
                    </a:cubicBezTo>
                    <a:cubicBezTo>
                      <a:pt x="156730" y="204003"/>
                      <a:pt x="153580" y="205307"/>
                      <a:pt x="150507" y="206457"/>
                    </a:cubicBezTo>
                    <a:cubicBezTo>
                      <a:pt x="148970" y="206994"/>
                      <a:pt x="147741" y="208758"/>
                      <a:pt x="147741" y="209601"/>
                    </a:cubicBezTo>
                    <a:lnTo>
                      <a:pt x="147741" y="220568"/>
                    </a:lnTo>
                    <a:cubicBezTo>
                      <a:pt x="147741" y="230922"/>
                      <a:pt x="139290" y="239358"/>
                      <a:pt x="128918" y="239358"/>
                    </a:cubicBezTo>
                    <a:lnTo>
                      <a:pt x="110863" y="239358"/>
                    </a:lnTo>
                    <a:cubicBezTo>
                      <a:pt x="100491" y="239358"/>
                      <a:pt x="92117" y="230922"/>
                      <a:pt x="92117" y="220568"/>
                    </a:cubicBezTo>
                    <a:lnTo>
                      <a:pt x="92117" y="209601"/>
                    </a:lnTo>
                    <a:cubicBezTo>
                      <a:pt x="92117" y="208758"/>
                      <a:pt x="90811" y="206917"/>
                      <a:pt x="89274" y="206457"/>
                    </a:cubicBezTo>
                    <a:cubicBezTo>
                      <a:pt x="86201" y="205307"/>
                      <a:pt x="83051" y="204003"/>
                      <a:pt x="80055" y="202546"/>
                    </a:cubicBezTo>
                    <a:cubicBezTo>
                      <a:pt x="79594" y="202316"/>
                      <a:pt x="78903" y="202239"/>
                      <a:pt x="78211" y="202239"/>
                    </a:cubicBezTo>
                    <a:cubicBezTo>
                      <a:pt x="77059" y="202239"/>
                      <a:pt x="76214" y="202622"/>
                      <a:pt x="75983" y="202852"/>
                    </a:cubicBezTo>
                    <a:lnTo>
                      <a:pt x="68070" y="210675"/>
                    </a:lnTo>
                    <a:cubicBezTo>
                      <a:pt x="64536" y="214203"/>
                      <a:pt x="59849" y="216197"/>
                      <a:pt x="54779" y="216197"/>
                    </a:cubicBezTo>
                    <a:cubicBezTo>
                      <a:pt x="49785" y="216197"/>
                      <a:pt x="45021" y="214203"/>
                      <a:pt x="41487" y="210675"/>
                    </a:cubicBezTo>
                    <a:lnTo>
                      <a:pt x="28734" y="197944"/>
                    </a:lnTo>
                    <a:cubicBezTo>
                      <a:pt x="25200" y="194416"/>
                      <a:pt x="23279" y="189661"/>
                      <a:pt x="23279" y="184676"/>
                    </a:cubicBezTo>
                    <a:cubicBezTo>
                      <a:pt x="23279" y="179691"/>
                      <a:pt x="25200" y="174936"/>
                      <a:pt x="28734" y="171408"/>
                    </a:cubicBezTo>
                    <a:lnTo>
                      <a:pt x="36570" y="163586"/>
                    </a:lnTo>
                    <a:cubicBezTo>
                      <a:pt x="37185" y="162972"/>
                      <a:pt x="37569" y="160825"/>
                      <a:pt x="36878" y="159444"/>
                    </a:cubicBezTo>
                    <a:cubicBezTo>
                      <a:pt x="35418" y="156453"/>
                      <a:pt x="34112" y="153386"/>
                      <a:pt x="33036" y="150241"/>
                    </a:cubicBezTo>
                    <a:cubicBezTo>
                      <a:pt x="32498" y="148707"/>
                      <a:pt x="30654" y="147480"/>
                      <a:pt x="29886" y="147480"/>
                    </a:cubicBezTo>
                    <a:lnTo>
                      <a:pt x="18823" y="147480"/>
                    </a:lnTo>
                    <a:cubicBezTo>
                      <a:pt x="8451" y="147480"/>
                      <a:pt x="0" y="139044"/>
                      <a:pt x="0" y="128691"/>
                    </a:cubicBezTo>
                    <a:lnTo>
                      <a:pt x="0" y="110668"/>
                    </a:lnTo>
                    <a:cubicBezTo>
                      <a:pt x="0" y="100314"/>
                      <a:pt x="8451" y="91955"/>
                      <a:pt x="18823" y="91955"/>
                    </a:cubicBezTo>
                    <a:lnTo>
                      <a:pt x="29886" y="91955"/>
                    </a:lnTo>
                    <a:cubicBezTo>
                      <a:pt x="30654" y="91955"/>
                      <a:pt x="32498" y="90651"/>
                      <a:pt x="33036" y="89194"/>
                    </a:cubicBezTo>
                    <a:cubicBezTo>
                      <a:pt x="34112" y="86049"/>
                      <a:pt x="35418" y="82905"/>
                      <a:pt x="36878" y="79914"/>
                    </a:cubicBezTo>
                    <a:cubicBezTo>
                      <a:pt x="37569" y="78533"/>
                      <a:pt x="37185" y="76386"/>
                      <a:pt x="36570" y="75849"/>
                    </a:cubicBezTo>
                    <a:lnTo>
                      <a:pt x="28734" y="67950"/>
                    </a:lnTo>
                    <a:cubicBezTo>
                      <a:pt x="21435" y="60664"/>
                      <a:pt x="21435" y="48777"/>
                      <a:pt x="28734" y="41414"/>
                    </a:cubicBezTo>
                    <a:lnTo>
                      <a:pt x="41487" y="28683"/>
                    </a:lnTo>
                    <a:cubicBezTo>
                      <a:pt x="45021" y="25155"/>
                      <a:pt x="49785" y="23238"/>
                      <a:pt x="54779" y="23238"/>
                    </a:cubicBezTo>
                    <a:cubicBezTo>
                      <a:pt x="59849" y="23238"/>
                      <a:pt x="64536" y="25155"/>
                      <a:pt x="68070" y="28683"/>
                    </a:cubicBezTo>
                    <a:lnTo>
                      <a:pt x="75983" y="36583"/>
                    </a:lnTo>
                    <a:cubicBezTo>
                      <a:pt x="76214" y="36813"/>
                      <a:pt x="77059" y="37196"/>
                      <a:pt x="78211" y="37196"/>
                    </a:cubicBezTo>
                    <a:cubicBezTo>
                      <a:pt x="78903" y="37196"/>
                      <a:pt x="79594" y="37043"/>
                      <a:pt x="80055" y="36813"/>
                    </a:cubicBezTo>
                    <a:cubicBezTo>
                      <a:pt x="83051" y="35355"/>
                      <a:pt x="86201" y="34052"/>
                      <a:pt x="89351" y="32978"/>
                    </a:cubicBezTo>
                    <a:cubicBezTo>
                      <a:pt x="90811" y="32441"/>
                      <a:pt x="92117" y="30677"/>
                      <a:pt x="92117" y="29834"/>
                    </a:cubicBezTo>
                    <a:lnTo>
                      <a:pt x="92117" y="18790"/>
                    </a:lnTo>
                    <a:cubicBezTo>
                      <a:pt x="92117" y="8436"/>
                      <a:pt x="100491" y="0"/>
                      <a:pt x="110863" y="0"/>
                    </a:cubicBez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TextBox 38"/>
              <p:cNvSpPr txBox="true"/>
              <p:nvPr/>
            </p:nvSpPr>
            <p:spPr>
              <a:xfrm flipH="false" flipV="false" rot="0">
                <a:off x="660400" y="4245590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沟通管理</a:t>
                </a:r>
                <a:endParaRPr lang="en-US" sz="1100"/>
              </a:p>
            </p:txBody>
          </p:sp>
          <p:sp>
            <p:nvSpPr>
              <p:cNvPr id="39" name="TextBox 39"/>
              <p:cNvSpPr txBox="true"/>
              <p:nvPr/>
            </p:nvSpPr>
            <p:spPr>
              <a:xfrm flipH="false" flipV="false" rot="0">
                <a:off x="660400" y="4827560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确保项目信息及时、准确地生成、收集、分发和存储。通过规划沟通、管理沟通和监督沟通，满足干系人信息需求。</a:t>
                </a:r>
                <a:endParaRPr lang="en-US" sz="1100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 flipH="false" flipV="false" rot="0">
              <a:off x="5948192" y="3963720"/>
              <a:ext cx="5570708" cy="2170380"/>
              <a:chOff x="5948192" y="3963720"/>
              <a:chExt cx="5570708" cy="2170380"/>
            </a:xfrm>
          </p:grpSpPr>
          <p:sp>
            <p:nvSpPr>
              <p:cNvPr id="41" name="TextBox 41"/>
              <p:cNvSpPr txBox="true"/>
              <p:nvPr/>
            </p:nvSpPr>
            <p:spPr>
              <a:xfrm flipH="false" flipV="false" rot="0">
                <a:off x="8057128" y="4588923"/>
                <a:ext cx="699901" cy="699901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4</a:t>
                </a:r>
                <a:endParaRPr lang="en-US" sz="1100"/>
              </a:p>
            </p:txBody>
          </p:sp>
          <p:sp>
            <p:nvSpPr>
              <p:cNvPr id="42" name="AutoShape 42"/>
              <p:cNvSpPr/>
              <p:nvPr/>
            </p:nvSpPr>
            <p:spPr>
              <a:xfrm flipH="false" flipV="false" rot="0">
                <a:off x="5948192" y="3963720"/>
                <a:ext cx="494134" cy="574474"/>
              </a:xfrm>
              <a:custGeom>
                <a:rect b="b" l="l" r="r" t="t"/>
                <a:pathLst>
                  <a:path h="606863" w="521993">
                    <a:moveTo>
                      <a:pt x="327615" y="466652"/>
                    </a:moveTo>
                    <a:lnTo>
                      <a:pt x="327615" y="490607"/>
                    </a:lnTo>
                    <a:lnTo>
                      <a:pt x="372201" y="504537"/>
                    </a:lnTo>
                    <a:lnTo>
                      <a:pt x="416917" y="490607"/>
                    </a:lnTo>
                    <a:lnTo>
                      <a:pt x="416917" y="466652"/>
                    </a:lnTo>
                    <a:close/>
                    <a:moveTo>
                      <a:pt x="173129" y="327483"/>
                    </a:moveTo>
                    <a:cubicBezTo>
                      <a:pt x="176649" y="325660"/>
                      <a:pt x="180821" y="326051"/>
                      <a:pt x="183819" y="328394"/>
                    </a:cubicBezTo>
                    <a:cubicBezTo>
                      <a:pt x="199724" y="340762"/>
                      <a:pt x="216933" y="349224"/>
                      <a:pt x="235315" y="353260"/>
                    </a:cubicBezTo>
                    <a:cubicBezTo>
                      <a:pt x="238574" y="353911"/>
                      <a:pt x="241181" y="356254"/>
                      <a:pt x="242355" y="359379"/>
                    </a:cubicBezTo>
                    <a:lnTo>
                      <a:pt x="260997" y="408459"/>
                    </a:lnTo>
                    <a:lnTo>
                      <a:pt x="279640" y="359379"/>
                    </a:lnTo>
                    <a:cubicBezTo>
                      <a:pt x="280813" y="356254"/>
                      <a:pt x="283551" y="353911"/>
                      <a:pt x="286680" y="353260"/>
                    </a:cubicBezTo>
                    <a:cubicBezTo>
                      <a:pt x="305062" y="349224"/>
                      <a:pt x="322401" y="340762"/>
                      <a:pt x="338175" y="328394"/>
                    </a:cubicBezTo>
                    <a:cubicBezTo>
                      <a:pt x="341174" y="326051"/>
                      <a:pt x="345476" y="325660"/>
                      <a:pt x="348865" y="327483"/>
                    </a:cubicBezTo>
                    <a:lnTo>
                      <a:pt x="349387" y="327743"/>
                    </a:lnTo>
                    <a:cubicBezTo>
                      <a:pt x="379502" y="343886"/>
                      <a:pt x="450161" y="381510"/>
                      <a:pt x="470368" y="395440"/>
                    </a:cubicBezTo>
                    <a:cubicBezTo>
                      <a:pt x="499962" y="415880"/>
                      <a:pt x="514693" y="473162"/>
                      <a:pt x="521863" y="517816"/>
                    </a:cubicBezTo>
                    <a:cubicBezTo>
                      <a:pt x="522124" y="519378"/>
                      <a:pt x="521994" y="521070"/>
                      <a:pt x="521472" y="522633"/>
                    </a:cubicBezTo>
                    <a:cubicBezTo>
                      <a:pt x="520299" y="526017"/>
                      <a:pt x="489011" y="606863"/>
                      <a:pt x="260997" y="606863"/>
                    </a:cubicBezTo>
                    <a:cubicBezTo>
                      <a:pt x="33114" y="606863"/>
                      <a:pt x="1826" y="526017"/>
                      <a:pt x="522" y="522633"/>
                    </a:cubicBezTo>
                    <a:cubicBezTo>
                      <a:pt x="1" y="521070"/>
                      <a:pt x="-130" y="519378"/>
                      <a:pt x="131" y="517816"/>
                    </a:cubicBezTo>
                    <a:cubicBezTo>
                      <a:pt x="2738" y="501412"/>
                      <a:pt x="17731" y="418353"/>
                      <a:pt x="51757" y="395440"/>
                    </a:cubicBezTo>
                    <a:cubicBezTo>
                      <a:pt x="71964" y="381771"/>
                      <a:pt x="143405" y="343366"/>
                      <a:pt x="173129" y="327483"/>
                    </a:cubicBezTo>
                    <a:close/>
                    <a:moveTo>
                      <a:pt x="218629" y="102451"/>
                    </a:moveTo>
                    <a:cubicBezTo>
                      <a:pt x="172742" y="101540"/>
                      <a:pt x="151362" y="123540"/>
                      <a:pt x="141455" y="142547"/>
                    </a:cubicBezTo>
                    <a:cubicBezTo>
                      <a:pt x="141064" y="152050"/>
                      <a:pt x="140933" y="161553"/>
                      <a:pt x="140933" y="171186"/>
                    </a:cubicBezTo>
                    <a:cubicBezTo>
                      <a:pt x="140933" y="230158"/>
                      <a:pt x="167006" y="266738"/>
                      <a:pt x="188907" y="287046"/>
                    </a:cubicBezTo>
                    <a:cubicBezTo>
                      <a:pt x="216544" y="312562"/>
                      <a:pt x="247179" y="321805"/>
                      <a:pt x="260997" y="321805"/>
                    </a:cubicBezTo>
                    <a:cubicBezTo>
                      <a:pt x="274816" y="321805"/>
                      <a:pt x="305451" y="312562"/>
                      <a:pt x="333088" y="287046"/>
                    </a:cubicBezTo>
                    <a:cubicBezTo>
                      <a:pt x="354989" y="266738"/>
                      <a:pt x="381061" y="230158"/>
                      <a:pt x="381061" y="171186"/>
                    </a:cubicBezTo>
                    <a:cubicBezTo>
                      <a:pt x="381061" y="160381"/>
                      <a:pt x="380931" y="149576"/>
                      <a:pt x="380409" y="139032"/>
                    </a:cubicBezTo>
                    <a:cubicBezTo>
                      <a:pt x="246006" y="168713"/>
                      <a:pt x="218629" y="102451"/>
                      <a:pt x="218629" y="102451"/>
                    </a:cubicBezTo>
                    <a:close/>
                    <a:moveTo>
                      <a:pt x="260997" y="0"/>
                    </a:moveTo>
                    <a:cubicBezTo>
                      <a:pt x="388753" y="0"/>
                      <a:pt x="401528" y="76676"/>
                      <a:pt x="401528" y="171186"/>
                    </a:cubicBezTo>
                    <a:cubicBezTo>
                      <a:pt x="401528" y="291863"/>
                      <a:pt x="302974" y="342243"/>
                      <a:pt x="260997" y="342243"/>
                    </a:cubicBezTo>
                    <a:cubicBezTo>
                      <a:pt x="219020" y="342243"/>
                      <a:pt x="120466" y="291863"/>
                      <a:pt x="120466" y="171186"/>
                    </a:cubicBezTo>
                    <a:cubicBezTo>
                      <a:pt x="120466" y="76676"/>
                      <a:pt x="133242" y="0"/>
                      <a:pt x="260997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TextBox 43"/>
              <p:cNvSpPr txBox="true"/>
              <p:nvPr/>
            </p:nvSpPr>
            <p:spPr>
              <a:xfrm flipH="false" flipV="false" rot="0">
                <a:off x="8943623" y="4245590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干系人分析</a:t>
                </a:r>
                <a:endParaRPr lang="en-US" sz="1100"/>
              </a:p>
            </p:txBody>
          </p:sp>
          <p:sp>
            <p:nvSpPr>
              <p:cNvPr id="44" name="TextBox 44"/>
              <p:cNvSpPr txBox="true"/>
              <p:nvPr/>
            </p:nvSpPr>
            <p:spPr>
              <a:xfrm flipH="false" flipV="false" rot="0">
                <a:off x="8943623" y="4827560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识别所有项目干系人，分析他们的利益、影响力和期望，制定相应的沟通和管理策略，以获得他们的支持。</a:t>
                </a:r>
                <a:endParaRPr lang="en-US" sz="1100"/>
              </a:p>
            </p:txBody>
          </p:sp>
        </p:grpSp>
      </p:grpSp>
      <p:sp>
        <p:nvSpPr>
          <p:cNvPr id="45" name="TextBox 45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风险与沟通管理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常用工具与技术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工具是项目管理实践的利器，能够有效提升规划、执行和监控的效率与准确性。选择并善用合适的工具，能让项目管理工作事半功倍。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98415d-03f7-4103-b2f9-448f4daf3bdd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130301"/>
            <a:ext cx="10746422" cy="4726489"/>
            <a:chOff x="660400" y="1130301"/>
            <a:chExt cx="10746422" cy="4726489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1"/>
              <a:ext cx="3501296" cy="2161074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可视化项目计划与进度</a:t>
              </a:r>
              <a:endParaRPr lang="en-US" sz="1100"/>
            </a:p>
          </p:txBody>
        </p:sp>
        <p:sp>
          <p:nvSpPr>
            <p:cNvPr id="5" name="AutoShape 5"/>
            <p:cNvSpPr/>
            <p:nvPr/>
          </p:nvSpPr>
          <p:spPr>
            <a:xfrm flipH="false" flipV="false" rot="0">
              <a:off x="6400397" y="1844824"/>
              <a:ext cx="0" cy="2036426"/>
            </a:xfrm>
            <a:prstGeom prst="line">
              <a:avLst/>
            </a:prstGeom>
            <a:ln w="3175">
              <a:solidFill>
                <a:srgbClr val="FFFFFF">
                  <a:alpha val="100000"/>
                  <a:lumMod val="85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false" flipV="false" rot="0">
              <a:off x="9048328" y="1844824"/>
              <a:ext cx="0" cy="2036426"/>
            </a:xfrm>
            <a:prstGeom prst="line">
              <a:avLst/>
            </a:prstGeom>
            <a:ln w="3175">
              <a:solidFill>
                <a:srgbClr val="FFFFFF">
                  <a:alpha val="100000"/>
                  <a:lumMod val="85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7" name="Group 7"/>
            <p:cNvGrpSpPr/>
            <p:nvPr/>
          </p:nvGrpSpPr>
          <p:grpSpPr>
            <a:xfrm flipH="false" flipV="false" rot="0">
              <a:off x="4083712" y="1767840"/>
              <a:ext cx="2358494" cy="4088950"/>
              <a:chOff x="4083712" y="1767840"/>
              <a:chExt cx="2358494" cy="4088950"/>
            </a:xfrm>
          </p:grpSpPr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4083712" y="4661397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将项目整体分解为更小、更易于管理的工作包，形成树状结构。它是范围管理的基础，也是成本和进度估算的依据。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4083712" y="3901040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工作分解结构WBS</a:t>
                </a:r>
                <a:endParaRPr lang="en-US" sz="1100"/>
              </a:p>
            </p:txBody>
          </p:sp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4989270" y="1767840"/>
                <a:ext cx="547378" cy="547378"/>
              </a:xfrm>
              <a:prstGeom prst="ellipse">
                <a:avLst/>
              </a:pr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  <p:sp>
            <p:nvSpPr>
              <p:cNvPr id="11" name="AutoShape 11"/>
              <p:cNvSpPr/>
              <p:nvPr/>
            </p:nvSpPr>
            <p:spPr>
              <a:xfrm flipH="false" flipV="false" rot="0">
                <a:off x="4804077" y="2646249"/>
                <a:ext cx="917765" cy="917765"/>
              </a:xfrm>
              <a:prstGeom prst="roundRect">
                <a:avLst>
                  <a:gd fmla="val 9000" name="adj"/>
                </a:avLst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 flipH="false" flipV="false" rot="0">
                <a:off x="5067832" y="2867585"/>
                <a:ext cx="390254" cy="475093"/>
              </a:xfrm>
              <a:custGeom>
                <a:rect b="b" l="l" r="r" t="t"/>
                <a:pathLst>
                  <a:path h="533400" w="438150">
                    <a:moveTo>
                      <a:pt x="284197" y="621"/>
                    </a:moveTo>
                    <a:cubicBezTo>
                      <a:pt x="294674" y="621"/>
                      <a:pt x="304199" y="4431"/>
                      <a:pt x="310867" y="12051"/>
                    </a:cubicBezTo>
                    <a:lnTo>
                      <a:pt x="310867" y="12051"/>
                    </a:lnTo>
                    <a:lnTo>
                      <a:pt x="427072" y="128256"/>
                    </a:lnTo>
                    <a:cubicBezTo>
                      <a:pt x="434692" y="135876"/>
                      <a:pt x="438502" y="145401"/>
                      <a:pt x="438502" y="154926"/>
                    </a:cubicBezTo>
                    <a:lnTo>
                      <a:pt x="438502" y="154926"/>
                    </a:lnTo>
                    <a:lnTo>
                      <a:pt x="438502" y="495921"/>
                    </a:lnTo>
                    <a:cubicBezTo>
                      <a:pt x="438502" y="516876"/>
                      <a:pt x="421357" y="534021"/>
                      <a:pt x="400402" y="534021"/>
                    </a:cubicBezTo>
                    <a:lnTo>
                      <a:pt x="400402" y="534021"/>
                    </a:lnTo>
                    <a:lnTo>
                      <a:pt x="38452" y="534021"/>
                    </a:lnTo>
                    <a:cubicBezTo>
                      <a:pt x="17497" y="534021"/>
                      <a:pt x="352" y="516876"/>
                      <a:pt x="352" y="495921"/>
                    </a:cubicBezTo>
                    <a:lnTo>
                      <a:pt x="352" y="495921"/>
                    </a:lnTo>
                    <a:lnTo>
                      <a:pt x="352" y="38721"/>
                    </a:lnTo>
                    <a:cubicBezTo>
                      <a:pt x="352" y="17766"/>
                      <a:pt x="17497" y="621"/>
                      <a:pt x="38452" y="621"/>
                    </a:cubicBezTo>
                    <a:lnTo>
                      <a:pt x="38452" y="621"/>
                    </a:lnTo>
                    <a:lnTo>
                      <a:pt x="284197" y="621"/>
                    </a:lnTo>
                    <a:close/>
                    <a:moveTo>
                      <a:pt x="284197" y="19671"/>
                    </a:moveTo>
                    <a:lnTo>
                      <a:pt x="38452" y="19671"/>
                    </a:lnTo>
                    <a:cubicBezTo>
                      <a:pt x="27974" y="19671"/>
                      <a:pt x="19402" y="28244"/>
                      <a:pt x="19402" y="38721"/>
                    </a:cubicBezTo>
                    <a:lnTo>
                      <a:pt x="19402" y="38721"/>
                    </a:lnTo>
                    <a:lnTo>
                      <a:pt x="19402" y="495921"/>
                    </a:lnTo>
                    <a:cubicBezTo>
                      <a:pt x="19402" y="506399"/>
                      <a:pt x="27974" y="514971"/>
                      <a:pt x="38452" y="514971"/>
                    </a:cubicBezTo>
                    <a:lnTo>
                      <a:pt x="38452" y="514971"/>
                    </a:lnTo>
                    <a:lnTo>
                      <a:pt x="400402" y="514971"/>
                    </a:lnTo>
                    <a:cubicBezTo>
                      <a:pt x="410880" y="514971"/>
                      <a:pt x="419452" y="506399"/>
                      <a:pt x="419452" y="495921"/>
                    </a:cubicBezTo>
                    <a:lnTo>
                      <a:pt x="419452" y="495921"/>
                    </a:lnTo>
                    <a:lnTo>
                      <a:pt x="419452" y="154926"/>
                    </a:lnTo>
                    <a:cubicBezTo>
                      <a:pt x="419452" y="153974"/>
                      <a:pt x="419452" y="153021"/>
                      <a:pt x="419452" y="153021"/>
                    </a:cubicBezTo>
                    <a:lnTo>
                      <a:pt x="314677" y="153021"/>
                    </a:lnTo>
                    <a:cubicBezTo>
                      <a:pt x="299437" y="153021"/>
                      <a:pt x="287055" y="141591"/>
                      <a:pt x="286102" y="126351"/>
                    </a:cubicBezTo>
                    <a:lnTo>
                      <a:pt x="286102" y="124446"/>
                    </a:lnTo>
                    <a:lnTo>
                      <a:pt x="286102" y="19671"/>
                    </a:lnTo>
                    <a:cubicBezTo>
                      <a:pt x="285149" y="19671"/>
                      <a:pt x="284197" y="19671"/>
                      <a:pt x="284197" y="19671"/>
                    </a:cubicBezTo>
                    <a:lnTo>
                      <a:pt x="284197" y="19671"/>
                    </a:lnTo>
                    <a:close/>
                    <a:moveTo>
                      <a:pt x="248002" y="200646"/>
                    </a:moveTo>
                    <a:cubicBezTo>
                      <a:pt x="279434" y="200646"/>
                      <a:pt x="305152" y="226364"/>
                      <a:pt x="305152" y="257796"/>
                    </a:cubicBezTo>
                    <a:cubicBezTo>
                      <a:pt x="305152" y="289229"/>
                      <a:pt x="279434" y="314946"/>
                      <a:pt x="248002" y="314946"/>
                    </a:cubicBezTo>
                    <a:lnTo>
                      <a:pt x="248002" y="314946"/>
                    </a:lnTo>
                    <a:lnTo>
                      <a:pt x="171802" y="314946"/>
                    </a:lnTo>
                    <a:lnTo>
                      <a:pt x="171802" y="410196"/>
                    </a:lnTo>
                    <a:lnTo>
                      <a:pt x="152752" y="410196"/>
                    </a:lnTo>
                    <a:lnTo>
                      <a:pt x="152752" y="200646"/>
                    </a:ln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lnTo>
                      <a:pt x="171802" y="219696"/>
                    </a:lnTo>
                    <a:lnTo>
                      <a:pt x="171802" y="295896"/>
                    </a:lnTo>
                    <a:lnTo>
                      <a:pt x="248002" y="295896"/>
                    </a:lnTo>
                    <a:cubicBezTo>
                      <a:pt x="268957" y="295896"/>
                      <a:pt x="286102" y="278751"/>
                      <a:pt x="286102" y="257796"/>
                    </a:cubicBezTo>
                    <a:cubicBezTo>
                      <a:pt x="286102" y="236841"/>
                      <a:pt x="268957" y="219696"/>
                      <a:pt x="248002" y="219696"/>
                    </a:cubicBezTo>
                    <a:lnTo>
                      <a:pt x="248002" y="219696"/>
                    </a:lnTo>
                    <a:close/>
                    <a:moveTo>
                      <a:pt x="305152" y="33006"/>
                    </a:moveTo>
                    <a:lnTo>
                      <a:pt x="305152" y="124446"/>
                    </a:lnTo>
                    <a:cubicBezTo>
                      <a:pt x="305152" y="129209"/>
                      <a:pt x="308962" y="133019"/>
                      <a:pt x="313724" y="133971"/>
                    </a:cubicBezTo>
                    <a:lnTo>
                      <a:pt x="314677" y="133971"/>
                    </a:lnTo>
                    <a:lnTo>
                      <a:pt x="406117" y="133971"/>
                    </a:lnTo>
                    <a:lnTo>
                      <a:pt x="305152" y="33006"/>
                    </a:ln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6566020" y="1767840"/>
              <a:ext cx="2358494" cy="4086499"/>
              <a:chOff x="6566020" y="1767840"/>
              <a:chExt cx="2358494" cy="4086499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6566020" y="4658946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以条形图形式展示项目活动及其时间安排。它直观地反映了各项任务的开始和结束时间、持续时间及进度情况。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6566020" y="3898589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甘特图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7471578" y="1767840"/>
                <a:ext cx="547378" cy="547378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  <p:sp>
            <p:nvSpPr>
              <p:cNvPr id="17" name="AutoShape 17"/>
              <p:cNvSpPr/>
              <p:nvPr/>
            </p:nvSpPr>
            <p:spPr>
              <a:xfrm flipH="false" flipV="false" rot="0">
                <a:off x="7286385" y="2648021"/>
                <a:ext cx="917765" cy="917765"/>
              </a:xfrm>
              <a:prstGeom prst="roundRect">
                <a:avLst>
                  <a:gd fmla="val 9000" name="adj"/>
                </a:avLst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 flipH="false" flipV="false" rot="0">
                <a:off x="7524689" y="2869357"/>
                <a:ext cx="441157" cy="475093"/>
              </a:xfrm>
              <a:custGeom>
                <a:rect b="b" l="l" r="r" t="t"/>
                <a:pathLst>
                  <a:path h="533400" w="495300">
                    <a:moveTo>
                      <a:pt x="362430" y="621"/>
                    </a:moveTo>
                    <a:cubicBezTo>
                      <a:pt x="383385" y="621"/>
                      <a:pt x="400530" y="17766"/>
                      <a:pt x="400530" y="38721"/>
                    </a:cubicBezTo>
                    <a:lnTo>
                      <a:pt x="400530" y="38721"/>
                    </a:lnTo>
                    <a:lnTo>
                      <a:pt x="400530" y="124446"/>
                    </a:lnTo>
                    <a:cubicBezTo>
                      <a:pt x="400530" y="145401"/>
                      <a:pt x="383385" y="162546"/>
                      <a:pt x="362430" y="162546"/>
                    </a:cubicBezTo>
                    <a:lnTo>
                      <a:pt x="362430" y="162546"/>
                    </a:lnTo>
                    <a:lnTo>
                      <a:pt x="257655" y="162546"/>
                    </a:lnTo>
                    <a:lnTo>
                      <a:pt x="257655" y="295896"/>
                    </a:lnTo>
                    <a:lnTo>
                      <a:pt x="419580" y="295896"/>
                    </a:lnTo>
                    <a:cubicBezTo>
                      <a:pt x="439583" y="295896"/>
                      <a:pt x="456727" y="312089"/>
                      <a:pt x="457680" y="332091"/>
                    </a:cubicBezTo>
                    <a:lnTo>
                      <a:pt x="457680" y="333996"/>
                    </a:lnTo>
                    <a:lnTo>
                      <a:pt x="457680" y="438771"/>
                    </a:lnTo>
                    <a:lnTo>
                      <a:pt x="467205" y="438771"/>
                    </a:lnTo>
                    <a:cubicBezTo>
                      <a:pt x="482445" y="438771"/>
                      <a:pt x="494827" y="450201"/>
                      <a:pt x="495780" y="465441"/>
                    </a:cubicBezTo>
                    <a:lnTo>
                      <a:pt x="495780" y="467346"/>
                    </a:lnTo>
                    <a:lnTo>
                      <a:pt x="495780" y="505446"/>
                    </a:lnTo>
                    <a:cubicBezTo>
                      <a:pt x="495780" y="521639"/>
                      <a:pt x="483398" y="534021"/>
                      <a:pt x="467205" y="534021"/>
                    </a:cubicBezTo>
                    <a:lnTo>
                      <a:pt x="467205" y="534021"/>
                    </a:lnTo>
                    <a:lnTo>
                      <a:pt x="429105" y="534021"/>
                    </a:lnTo>
                    <a:cubicBezTo>
                      <a:pt x="412912" y="534021"/>
                      <a:pt x="400530" y="521639"/>
                      <a:pt x="400530" y="505446"/>
                    </a:cubicBezTo>
                    <a:lnTo>
                      <a:pt x="400530" y="505446"/>
                    </a:lnTo>
                    <a:lnTo>
                      <a:pt x="400530" y="467346"/>
                    </a:lnTo>
                    <a:cubicBezTo>
                      <a:pt x="400530" y="451154"/>
                      <a:pt x="412912" y="438771"/>
                      <a:pt x="429105" y="438771"/>
                    </a:cubicBezTo>
                    <a:lnTo>
                      <a:pt x="429105" y="438771"/>
                    </a:lnTo>
                    <a:lnTo>
                      <a:pt x="438630" y="438771"/>
                    </a:lnTo>
                    <a:lnTo>
                      <a:pt x="438630" y="333996"/>
                    </a:lnTo>
                    <a:cubicBezTo>
                      <a:pt x="438630" y="323519"/>
                      <a:pt x="431010" y="315899"/>
                      <a:pt x="420533" y="314946"/>
                    </a:cubicBezTo>
                    <a:lnTo>
                      <a:pt x="419580" y="314946"/>
                    </a:lnTo>
                    <a:lnTo>
                      <a:pt x="257655" y="314946"/>
                    </a:lnTo>
                    <a:lnTo>
                      <a:pt x="257655" y="438771"/>
                    </a:lnTo>
                    <a:lnTo>
                      <a:pt x="267180" y="438771"/>
                    </a:lnTo>
                    <a:cubicBezTo>
                      <a:pt x="282420" y="438771"/>
                      <a:pt x="294802" y="450201"/>
                      <a:pt x="295755" y="465441"/>
                    </a:cubicBezTo>
                    <a:lnTo>
                      <a:pt x="295755" y="467346"/>
                    </a:lnTo>
                    <a:lnTo>
                      <a:pt x="295755" y="505446"/>
                    </a:lnTo>
                    <a:cubicBezTo>
                      <a:pt x="295755" y="521639"/>
                      <a:pt x="283373" y="534021"/>
                      <a:pt x="267180" y="534021"/>
                    </a:cubicBezTo>
                    <a:lnTo>
                      <a:pt x="267180" y="534021"/>
                    </a:lnTo>
                    <a:lnTo>
                      <a:pt x="229080" y="534021"/>
                    </a:lnTo>
                    <a:cubicBezTo>
                      <a:pt x="212887" y="534021"/>
                      <a:pt x="200505" y="521639"/>
                      <a:pt x="200505" y="505446"/>
                    </a:cubicBezTo>
                    <a:lnTo>
                      <a:pt x="200505" y="505446"/>
                    </a:lnTo>
                    <a:lnTo>
                      <a:pt x="200505" y="467346"/>
                    </a:lnTo>
                    <a:cubicBezTo>
                      <a:pt x="200505" y="451154"/>
                      <a:pt x="212887" y="438771"/>
                      <a:pt x="229080" y="438771"/>
                    </a:cubicBezTo>
                    <a:lnTo>
                      <a:pt x="229080" y="438771"/>
                    </a:lnTo>
                    <a:lnTo>
                      <a:pt x="238605" y="438771"/>
                    </a:lnTo>
                    <a:lnTo>
                      <a:pt x="238605" y="314946"/>
                    </a:lnTo>
                    <a:lnTo>
                      <a:pt x="76680" y="314946"/>
                    </a:lnTo>
                    <a:cubicBezTo>
                      <a:pt x="66202" y="314946"/>
                      <a:pt x="58583" y="322566"/>
                      <a:pt x="57630" y="333044"/>
                    </a:cubicBezTo>
                    <a:lnTo>
                      <a:pt x="57630" y="333996"/>
                    </a:lnTo>
                    <a:lnTo>
                      <a:pt x="57630" y="438771"/>
                    </a:lnTo>
                    <a:lnTo>
                      <a:pt x="67155" y="438771"/>
                    </a:lnTo>
                    <a:cubicBezTo>
                      <a:pt x="82395" y="438771"/>
                      <a:pt x="94777" y="450201"/>
                      <a:pt x="95730" y="465441"/>
                    </a:cubicBezTo>
                    <a:lnTo>
                      <a:pt x="95730" y="467346"/>
                    </a:lnTo>
                    <a:lnTo>
                      <a:pt x="95730" y="505446"/>
                    </a:lnTo>
                    <a:cubicBezTo>
                      <a:pt x="95730" y="521639"/>
                      <a:pt x="83348" y="534021"/>
                      <a:pt x="67155" y="534021"/>
                    </a:cubicBezTo>
                    <a:lnTo>
                      <a:pt x="67155" y="534021"/>
                    </a:lnTo>
                    <a:lnTo>
                      <a:pt x="29055" y="534021"/>
                    </a:lnTo>
                    <a:cubicBezTo>
                      <a:pt x="12862" y="534021"/>
                      <a:pt x="480" y="521639"/>
                      <a:pt x="480" y="505446"/>
                    </a:cubicBezTo>
                    <a:lnTo>
                      <a:pt x="480" y="505446"/>
                    </a:lnTo>
                    <a:lnTo>
                      <a:pt x="480" y="467346"/>
                    </a:lnTo>
                    <a:cubicBezTo>
                      <a:pt x="480" y="451154"/>
                      <a:pt x="12862" y="438771"/>
                      <a:pt x="29055" y="438771"/>
                    </a:cubicBezTo>
                    <a:lnTo>
                      <a:pt x="29055" y="438771"/>
                    </a:lnTo>
                    <a:lnTo>
                      <a:pt x="38580" y="438771"/>
                    </a:lnTo>
                    <a:lnTo>
                      <a:pt x="38580" y="333996"/>
                    </a:lnTo>
                    <a:cubicBezTo>
                      <a:pt x="38580" y="313994"/>
                      <a:pt x="54773" y="296849"/>
                      <a:pt x="74775" y="295896"/>
                    </a:cubicBezTo>
                    <a:lnTo>
                      <a:pt x="76680" y="295896"/>
                    </a:lnTo>
                    <a:lnTo>
                      <a:pt x="238605" y="295896"/>
                    </a:lnTo>
                    <a:lnTo>
                      <a:pt x="238605" y="162546"/>
                    </a:lnTo>
                    <a:lnTo>
                      <a:pt x="133830" y="162546"/>
                    </a:lnTo>
                    <a:cubicBezTo>
                      <a:pt x="113827" y="162546"/>
                      <a:pt x="96683" y="146354"/>
                      <a:pt x="95730" y="126351"/>
                    </a:cubicBezTo>
                    <a:lnTo>
                      <a:pt x="95730" y="124446"/>
                    </a:lnTo>
                    <a:lnTo>
                      <a:pt x="95730" y="38721"/>
                    </a:lnTo>
                    <a:cubicBezTo>
                      <a:pt x="95730" y="17766"/>
                      <a:pt x="112875" y="621"/>
                      <a:pt x="133830" y="621"/>
                    </a:cubicBezTo>
                    <a:lnTo>
                      <a:pt x="133830" y="621"/>
                    </a:lnTo>
                    <a:lnTo>
                      <a:pt x="362430" y="621"/>
                    </a:lnTo>
                    <a:close/>
                    <a:moveTo>
                      <a:pt x="67155" y="457821"/>
                    </a:moveTo>
                    <a:lnTo>
                      <a:pt x="29055" y="457821"/>
                    </a:lnTo>
                    <a:cubicBezTo>
                      <a:pt x="23340" y="457821"/>
                      <a:pt x="19530" y="461631"/>
                      <a:pt x="19530" y="467346"/>
                    </a:cubicBezTo>
                    <a:lnTo>
                      <a:pt x="19530" y="467346"/>
                    </a:lnTo>
                    <a:lnTo>
                      <a:pt x="19530" y="505446"/>
                    </a:lnTo>
                    <a:cubicBezTo>
                      <a:pt x="19530" y="511161"/>
                      <a:pt x="23340" y="514971"/>
                      <a:pt x="29055" y="514971"/>
                    </a:cubicBezTo>
                    <a:lnTo>
                      <a:pt x="29055" y="514971"/>
                    </a:lnTo>
                    <a:lnTo>
                      <a:pt x="67155" y="514971"/>
                    </a:lnTo>
                    <a:cubicBezTo>
                      <a:pt x="72870" y="514971"/>
                      <a:pt x="76680" y="511161"/>
                      <a:pt x="76680" y="505446"/>
                    </a:cubicBezTo>
                    <a:lnTo>
                      <a:pt x="76680" y="505446"/>
                    </a:lnTo>
                    <a:lnTo>
                      <a:pt x="76680" y="467346"/>
                    </a:lnTo>
                    <a:cubicBezTo>
                      <a:pt x="76680" y="461631"/>
                      <a:pt x="72870" y="457821"/>
                      <a:pt x="67155" y="457821"/>
                    </a:cubicBezTo>
                    <a:lnTo>
                      <a:pt x="67155" y="457821"/>
                    </a:lnTo>
                    <a:close/>
                    <a:moveTo>
                      <a:pt x="267180" y="457821"/>
                    </a:moveTo>
                    <a:lnTo>
                      <a:pt x="229080" y="457821"/>
                    </a:lnTo>
                    <a:cubicBezTo>
                      <a:pt x="223365" y="457821"/>
                      <a:pt x="219555" y="461631"/>
                      <a:pt x="219555" y="467346"/>
                    </a:cubicBezTo>
                    <a:lnTo>
                      <a:pt x="219555" y="467346"/>
                    </a:lnTo>
                    <a:lnTo>
                      <a:pt x="219555" y="505446"/>
                    </a:lnTo>
                    <a:cubicBezTo>
                      <a:pt x="219555" y="511161"/>
                      <a:pt x="223365" y="514971"/>
                      <a:pt x="229080" y="514971"/>
                    </a:cubicBezTo>
                    <a:lnTo>
                      <a:pt x="229080" y="514971"/>
                    </a:lnTo>
                    <a:lnTo>
                      <a:pt x="267180" y="514971"/>
                    </a:lnTo>
                    <a:cubicBezTo>
                      <a:pt x="272895" y="514971"/>
                      <a:pt x="276705" y="511161"/>
                      <a:pt x="276705" y="505446"/>
                    </a:cubicBezTo>
                    <a:lnTo>
                      <a:pt x="276705" y="505446"/>
                    </a:lnTo>
                    <a:lnTo>
                      <a:pt x="276705" y="467346"/>
                    </a:lnTo>
                    <a:cubicBezTo>
                      <a:pt x="276705" y="461631"/>
                      <a:pt x="272895" y="457821"/>
                      <a:pt x="267180" y="457821"/>
                    </a:cubicBezTo>
                    <a:lnTo>
                      <a:pt x="267180" y="457821"/>
                    </a:lnTo>
                    <a:close/>
                    <a:moveTo>
                      <a:pt x="467205" y="457821"/>
                    </a:moveTo>
                    <a:lnTo>
                      <a:pt x="429105" y="457821"/>
                    </a:lnTo>
                    <a:cubicBezTo>
                      <a:pt x="423390" y="457821"/>
                      <a:pt x="419580" y="461631"/>
                      <a:pt x="419580" y="467346"/>
                    </a:cubicBezTo>
                    <a:lnTo>
                      <a:pt x="419580" y="467346"/>
                    </a:lnTo>
                    <a:lnTo>
                      <a:pt x="419580" y="505446"/>
                    </a:lnTo>
                    <a:cubicBezTo>
                      <a:pt x="419580" y="511161"/>
                      <a:pt x="423390" y="514971"/>
                      <a:pt x="429105" y="514971"/>
                    </a:cubicBezTo>
                    <a:lnTo>
                      <a:pt x="429105" y="514971"/>
                    </a:lnTo>
                    <a:lnTo>
                      <a:pt x="467205" y="514971"/>
                    </a:lnTo>
                    <a:cubicBezTo>
                      <a:pt x="472920" y="514971"/>
                      <a:pt x="476730" y="511161"/>
                      <a:pt x="476730" y="505446"/>
                    </a:cubicBezTo>
                    <a:lnTo>
                      <a:pt x="476730" y="505446"/>
                    </a:lnTo>
                    <a:lnTo>
                      <a:pt x="476730" y="467346"/>
                    </a:lnTo>
                    <a:cubicBezTo>
                      <a:pt x="476730" y="461631"/>
                      <a:pt x="472920" y="457821"/>
                      <a:pt x="467205" y="457821"/>
                    </a:cubicBezTo>
                    <a:lnTo>
                      <a:pt x="467205" y="457821"/>
                    </a:lnTo>
                    <a:close/>
                    <a:moveTo>
                      <a:pt x="362430" y="19671"/>
                    </a:moveTo>
                    <a:lnTo>
                      <a:pt x="133830" y="19671"/>
                    </a:lnTo>
                    <a:cubicBezTo>
                      <a:pt x="123352" y="19671"/>
                      <a:pt x="114780" y="28244"/>
                      <a:pt x="114780" y="38721"/>
                    </a:cubicBezTo>
                    <a:lnTo>
                      <a:pt x="114780" y="38721"/>
                    </a:lnTo>
                    <a:lnTo>
                      <a:pt x="114780" y="124446"/>
                    </a:lnTo>
                    <a:cubicBezTo>
                      <a:pt x="114780" y="134924"/>
                      <a:pt x="123352" y="143496"/>
                      <a:pt x="133830" y="143496"/>
                    </a:cubicBezTo>
                    <a:lnTo>
                      <a:pt x="133830" y="143496"/>
                    </a:lnTo>
                    <a:lnTo>
                      <a:pt x="362430" y="143496"/>
                    </a:lnTo>
                    <a:cubicBezTo>
                      <a:pt x="372908" y="143496"/>
                      <a:pt x="381480" y="134924"/>
                      <a:pt x="381480" y="124446"/>
                    </a:cubicBezTo>
                    <a:lnTo>
                      <a:pt x="381480" y="124446"/>
                    </a:lnTo>
                    <a:lnTo>
                      <a:pt x="381480" y="38721"/>
                    </a:lnTo>
                    <a:cubicBezTo>
                      <a:pt x="381480" y="28244"/>
                      <a:pt x="372908" y="19671"/>
                      <a:pt x="362430" y="19671"/>
                    </a:cubicBezTo>
                    <a:lnTo>
                      <a:pt x="362430" y="19671"/>
                    </a:lnTo>
                    <a:close/>
                    <a:moveTo>
                      <a:pt x="157643" y="86346"/>
                    </a:moveTo>
                    <a:cubicBezTo>
                      <a:pt x="165262" y="86346"/>
                      <a:pt x="171930" y="93014"/>
                      <a:pt x="171930" y="100634"/>
                    </a:cubicBezTo>
                    <a:cubicBezTo>
                      <a:pt x="171930" y="108254"/>
                      <a:pt x="165262" y="114921"/>
                      <a:pt x="157643" y="114921"/>
                    </a:cubicBezTo>
                    <a:cubicBezTo>
                      <a:pt x="150023" y="114921"/>
                      <a:pt x="143355" y="108254"/>
                      <a:pt x="143355" y="100634"/>
                    </a:cubicBezTo>
                    <a:cubicBezTo>
                      <a:pt x="143355" y="93014"/>
                      <a:pt x="150023" y="86346"/>
                      <a:pt x="157643" y="8634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9" name="Group 19"/>
            <p:cNvGrpSpPr/>
            <p:nvPr/>
          </p:nvGrpSpPr>
          <p:grpSpPr>
            <a:xfrm flipH="false" flipV="false" rot="0">
              <a:off x="9048328" y="1767840"/>
              <a:ext cx="2358494" cy="4086499"/>
              <a:chOff x="9048328" y="1767840"/>
              <a:chExt cx="2358494" cy="4086499"/>
            </a:xfrm>
          </p:grpSpPr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9048328" y="4658946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用节点和箭线表示项目活动及其依赖关系的图形。主要用于确定项目的关键路径和计算活动的时差。</a:t>
                </a:r>
                <a:endParaRPr lang="en-US" sz="1100"/>
              </a:p>
            </p:txBody>
          </p:sp>
          <p:sp>
            <p:nvSpPr>
              <p:cNvPr id="21" name="TextBox 21"/>
              <p:cNvSpPr txBox="true"/>
              <p:nvPr/>
            </p:nvSpPr>
            <p:spPr>
              <a:xfrm flipH="false" flipV="false" rot="0">
                <a:off x="9048328" y="3898589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网络图</a:t>
                </a:r>
                <a:endParaRPr lang="en-US" sz="1100"/>
              </a:p>
            </p:txBody>
          </p:sp>
          <p:sp>
            <p:nvSpPr>
              <p:cNvPr id="22" name="TextBox 22"/>
              <p:cNvSpPr txBox="true"/>
              <p:nvPr/>
            </p:nvSpPr>
            <p:spPr>
              <a:xfrm flipH="false" flipV="false" rot="0">
                <a:off x="9953886" y="1767840"/>
                <a:ext cx="547378" cy="547378"/>
              </a:xfrm>
              <a:prstGeom prst="ellipse">
                <a:avLst/>
              </a:pr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tru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  <p:sp>
            <p:nvSpPr>
              <p:cNvPr id="23" name="AutoShape 23"/>
              <p:cNvSpPr/>
              <p:nvPr/>
            </p:nvSpPr>
            <p:spPr>
              <a:xfrm flipH="false" flipV="false" rot="0">
                <a:off x="9768693" y="2648021"/>
                <a:ext cx="917765" cy="917765"/>
              </a:xfrm>
              <a:prstGeom prst="roundRect">
                <a:avLst>
                  <a:gd fmla="val 9000" name="adj"/>
                </a:avLst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 flipH="false" flipV="false" rot="0">
                <a:off x="9990029" y="2928744"/>
                <a:ext cx="475092" cy="356318"/>
              </a:xfrm>
              <a:custGeom>
                <a:rect b="b" l="l" r="r" t="t"/>
                <a:pathLst>
                  <a:path h="400050" w="533400">
                    <a:moveTo>
                      <a:pt x="495908" y="621"/>
                    </a:moveTo>
                    <a:cubicBezTo>
                      <a:pt x="516863" y="621"/>
                      <a:pt x="534008" y="17766"/>
                      <a:pt x="534008" y="38721"/>
                    </a:cubicBezTo>
                    <a:lnTo>
                      <a:pt x="534008" y="38721"/>
                    </a:lnTo>
                    <a:lnTo>
                      <a:pt x="534008" y="362571"/>
                    </a:lnTo>
                    <a:cubicBezTo>
                      <a:pt x="534008" y="383526"/>
                      <a:pt x="516863" y="400671"/>
                      <a:pt x="495908" y="400671"/>
                    </a:cubicBezTo>
                    <a:lnTo>
                      <a:pt x="495908" y="400671"/>
                    </a:lnTo>
                    <a:lnTo>
                      <a:pt x="38708" y="400671"/>
                    </a:lnTo>
                    <a:cubicBezTo>
                      <a:pt x="17753" y="400671"/>
                      <a:pt x="608" y="383526"/>
                      <a:pt x="608" y="362571"/>
                    </a:cubicBezTo>
                    <a:lnTo>
                      <a:pt x="608" y="362571"/>
                    </a:lnTo>
                    <a:lnTo>
                      <a:pt x="608" y="38721"/>
                    </a:lnTo>
                    <a:cubicBezTo>
                      <a:pt x="608" y="17766"/>
                      <a:pt x="17753" y="621"/>
                      <a:pt x="38708" y="621"/>
                    </a:cubicBezTo>
                    <a:lnTo>
                      <a:pt x="38708" y="621"/>
                    </a:lnTo>
                    <a:lnTo>
                      <a:pt x="495908" y="621"/>
                    </a:lnTo>
                    <a:close/>
                    <a:moveTo>
                      <a:pt x="361605" y="172071"/>
                    </a:moveTo>
                    <a:lnTo>
                      <a:pt x="360653" y="173024"/>
                    </a:lnTo>
                    <a:lnTo>
                      <a:pt x="274928" y="284466"/>
                    </a:lnTo>
                    <a:cubicBezTo>
                      <a:pt x="273976" y="285419"/>
                      <a:pt x="273023" y="286371"/>
                      <a:pt x="272071" y="288276"/>
                    </a:cubicBezTo>
                    <a:cubicBezTo>
                      <a:pt x="257783" y="302564"/>
                      <a:pt x="234923" y="303516"/>
                      <a:pt x="219683" y="290181"/>
                    </a:cubicBezTo>
                    <a:lnTo>
                      <a:pt x="217778" y="289229"/>
                    </a:lnTo>
                    <a:lnTo>
                      <a:pt x="154913" y="228269"/>
                    </a:lnTo>
                    <a:cubicBezTo>
                      <a:pt x="154913" y="228269"/>
                      <a:pt x="153961" y="227316"/>
                      <a:pt x="153961" y="227316"/>
                    </a:cubicBezTo>
                    <a:cubicBezTo>
                      <a:pt x="146340" y="220649"/>
                      <a:pt x="134911" y="221601"/>
                      <a:pt x="128243" y="228269"/>
                    </a:cubicBezTo>
                    <a:lnTo>
                      <a:pt x="127290" y="229221"/>
                    </a:lnTo>
                    <a:lnTo>
                      <a:pt x="19658" y="354951"/>
                    </a:lnTo>
                    <a:lnTo>
                      <a:pt x="19658" y="361619"/>
                    </a:lnTo>
                    <a:cubicBezTo>
                      <a:pt x="19658" y="372096"/>
                      <a:pt x="27278" y="379716"/>
                      <a:pt x="37755" y="380669"/>
                    </a:cubicBezTo>
                    <a:lnTo>
                      <a:pt x="38708" y="380669"/>
                    </a:lnTo>
                    <a:lnTo>
                      <a:pt x="495908" y="380669"/>
                    </a:lnTo>
                    <a:cubicBezTo>
                      <a:pt x="506386" y="380669"/>
                      <a:pt x="514958" y="372096"/>
                      <a:pt x="514958" y="361619"/>
                    </a:cubicBezTo>
                    <a:lnTo>
                      <a:pt x="514958" y="361619"/>
                    </a:lnTo>
                    <a:lnTo>
                      <a:pt x="514958" y="337806"/>
                    </a:lnTo>
                    <a:lnTo>
                      <a:pt x="391133" y="173024"/>
                    </a:lnTo>
                    <a:cubicBezTo>
                      <a:pt x="390180" y="172071"/>
                      <a:pt x="389228" y="170166"/>
                      <a:pt x="387323" y="169214"/>
                    </a:cubicBezTo>
                    <a:cubicBezTo>
                      <a:pt x="378751" y="164451"/>
                      <a:pt x="368273" y="165404"/>
                      <a:pt x="361605" y="172071"/>
                    </a:cubicBezTo>
                    <a:close/>
                    <a:moveTo>
                      <a:pt x="495908" y="19671"/>
                    </a:moveTo>
                    <a:lnTo>
                      <a:pt x="38708" y="19671"/>
                    </a:lnTo>
                    <a:cubicBezTo>
                      <a:pt x="28230" y="19671"/>
                      <a:pt x="19658" y="28244"/>
                      <a:pt x="19658" y="38721"/>
                    </a:cubicBezTo>
                    <a:lnTo>
                      <a:pt x="19658" y="38721"/>
                    </a:lnTo>
                    <a:lnTo>
                      <a:pt x="19658" y="327329"/>
                    </a:lnTo>
                    <a:lnTo>
                      <a:pt x="113003" y="217791"/>
                    </a:lnTo>
                    <a:cubicBezTo>
                      <a:pt x="126338" y="201599"/>
                      <a:pt x="151103" y="199694"/>
                      <a:pt x="166343" y="213981"/>
                    </a:cubicBezTo>
                    <a:lnTo>
                      <a:pt x="167296" y="214934"/>
                    </a:lnTo>
                    <a:lnTo>
                      <a:pt x="168248" y="215886"/>
                    </a:lnTo>
                    <a:lnTo>
                      <a:pt x="231113" y="276846"/>
                    </a:lnTo>
                    <a:cubicBezTo>
                      <a:pt x="238733" y="284466"/>
                      <a:pt x="251115" y="284466"/>
                      <a:pt x="257783" y="276846"/>
                    </a:cubicBezTo>
                    <a:lnTo>
                      <a:pt x="258736" y="275894"/>
                    </a:lnTo>
                    <a:lnTo>
                      <a:pt x="259688" y="274941"/>
                    </a:lnTo>
                    <a:lnTo>
                      <a:pt x="345413" y="163499"/>
                    </a:lnTo>
                    <a:cubicBezTo>
                      <a:pt x="357796" y="146354"/>
                      <a:pt x="382561" y="143496"/>
                      <a:pt x="398753" y="156831"/>
                    </a:cubicBezTo>
                    <a:cubicBezTo>
                      <a:pt x="400658" y="158736"/>
                      <a:pt x="402563" y="160641"/>
                      <a:pt x="404468" y="162546"/>
                    </a:cubicBezTo>
                    <a:lnTo>
                      <a:pt x="406373" y="164451"/>
                    </a:lnTo>
                    <a:lnTo>
                      <a:pt x="515911" y="309231"/>
                    </a:lnTo>
                    <a:lnTo>
                      <a:pt x="515911" y="40626"/>
                    </a:lnTo>
                    <a:cubicBezTo>
                      <a:pt x="515911" y="30149"/>
                      <a:pt x="508290" y="22529"/>
                      <a:pt x="497813" y="21576"/>
                    </a:cubicBezTo>
                    <a:lnTo>
                      <a:pt x="495908" y="19671"/>
                    </a:lnTo>
                    <a:close/>
                    <a:moveTo>
                      <a:pt x="95858" y="48246"/>
                    </a:moveTo>
                    <a:cubicBezTo>
                      <a:pt x="122528" y="48246"/>
                      <a:pt x="143483" y="69201"/>
                      <a:pt x="143483" y="95871"/>
                    </a:cubicBezTo>
                    <a:cubicBezTo>
                      <a:pt x="143483" y="122541"/>
                      <a:pt x="122528" y="143496"/>
                      <a:pt x="95858" y="143496"/>
                    </a:cubicBezTo>
                    <a:cubicBezTo>
                      <a:pt x="69188" y="143496"/>
                      <a:pt x="48233" y="122541"/>
                      <a:pt x="48233" y="95871"/>
                    </a:cubicBezTo>
                    <a:cubicBezTo>
                      <a:pt x="48233" y="69201"/>
                      <a:pt x="69188" y="48246"/>
                      <a:pt x="95858" y="48246"/>
                    </a:cubicBezTo>
                    <a:close/>
                    <a:moveTo>
                      <a:pt x="95858" y="67296"/>
                    </a:moveTo>
                    <a:cubicBezTo>
                      <a:pt x="79665" y="67296"/>
                      <a:pt x="67283" y="79679"/>
                      <a:pt x="67283" y="95871"/>
                    </a:cubicBezTo>
                    <a:cubicBezTo>
                      <a:pt x="67283" y="112064"/>
                      <a:pt x="79665" y="124446"/>
                      <a:pt x="95858" y="124446"/>
                    </a:cubicBezTo>
                    <a:cubicBezTo>
                      <a:pt x="112051" y="124446"/>
                      <a:pt x="124433" y="112064"/>
                      <a:pt x="124433" y="95871"/>
                    </a:cubicBezTo>
                    <a:cubicBezTo>
                      <a:pt x="124433" y="79679"/>
                      <a:pt x="112051" y="67296"/>
                      <a:pt x="95858" y="67296"/>
                    </a:cubicBez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5" name="TextBox 25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计划与进度工具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b632fb8-ed33-494d-879f-faf4993ec8a6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85304" y="1130300"/>
            <a:ext cx="10821392" cy="4825023"/>
            <a:chOff x="685304" y="1130300"/>
            <a:chExt cx="10821392" cy="4825023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85304" y="1130300"/>
              <a:ext cx="10821392" cy="1588002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识别潜在威胁并促进团队协作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770285" y="2978637"/>
              <a:ext cx="3086075" cy="2976686"/>
              <a:chOff x="770285" y="2978637"/>
              <a:chExt cx="3086075" cy="2976686"/>
            </a:xfrm>
          </p:grpSpPr>
          <p:sp>
            <p:nvSpPr>
              <p:cNvPr id="6" name="AutoShape 6"/>
              <p:cNvSpPr/>
              <p:nvPr/>
            </p:nvSpPr>
            <p:spPr>
              <a:xfrm flipH="false" flipV="false" rot="0">
                <a:off x="1861524" y="2978637"/>
                <a:ext cx="899312" cy="900726"/>
              </a:xfrm>
              <a:custGeom>
                <a:rect b="b" l="l" r="r" t="t"/>
                <a:pathLst>
                  <a:path h="1274" w="1272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 flipH="false" flipV="false" rot="0">
                <a:off x="2044331" y="3155184"/>
                <a:ext cx="533699" cy="547632"/>
              </a:xfrm>
              <a:custGeom>
                <a:rect b="b" l="l" r="r" t="t"/>
                <a:pathLst>
                  <a:path h="5892" w="5734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770285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6800" lIns="90000" rIns="90000" rtlCol="false" tIns="4680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风险矩阵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770285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6800" lIns="90000" rIns="90000" rtlCol="false" tIns="46800" vert="horz" wrap="square"/>
              <a:lstStyle/>
              <a:p>
                <a:pPr algn="ctr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二维表格，横轴表示风险发生概率，纵轴表示风险影响程度。用于对已识别的风险进行优先级排序，指导应对策略制定。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4659929" y="3004037"/>
              <a:ext cx="3086075" cy="2951286"/>
              <a:chOff x="4659929" y="3004037"/>
              <a:chExt cx="3086075" cy="2951286"/>
            </a:xfrm>
          </p:grpSpPr>
          <p:sp>
            <p:nvSpPr>
              <p:cNvPr id="11" name="AutoShape 11"/>
              <p:cNvSpPr/>
              <p:nvPr/>
            </p:nvSpPr>
            <p:spPr>
              <a:xfrm flipH="false" flipV="false" rot="0">
                <a:off x="5663747" y="3004037"/>
                <a:ext cx="899312" cy="900726"/>
              </a:xfrm>
              <a:custGeom>
                <a:rect b="b" l="l" r="r" t="t"/>
                <a:pathLst>
                  <a:path h="1274" w="1272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 flipH="false" flipV="false" rot="0">
                <a:off x="5846554" y="3180584"/>
                <a:ext cx="533699" cy="547632"/>
              </a:xfrm>
              <a:custGeom>
                <a:rect b="b" l="l" r="r" t="t"/>
                <a:pathLst>
                  <a:path h="5892" w="5734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4659929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6800" lIns="90000" rIns="90000" rtlCol="false" tIns="4680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决策树分析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4659929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6800" lIns="90000" rIns="90000" rtlCol="false" tIns="46800" vert="horz" wrap="square"/>
              <a:lstStyle/>
              <a:p>
                <a:pPr algn="ctr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一种图形化的决策支持工具，通过树形结构展示决策点、机会点及其可能的结果和概率，帮助在不确定性下做出最优选择。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flipH="false" flipV="false" rot="0">
              <a:off x="8420621" y="3004037"/>
              <a:ext cx="3086075" cy="2951286"/>
              <a:chOff x="8420621" y="3004037"/>
              <a:chExt cx="3086075" cy="2951286"/>
            </a:xfrm>
          </p:grpSpPr>
          <p:sp>
            <p:nvSpPr>
              <p:cNvPr id="16" name="AutoShape 16"/>
              <p:cNvSpPr/>
              <p:nvPr/>
            </p:nvSpPr>
            <p:spPr>
              <a:xfrm flipH="false" flipV="false" rot="0">
                <a:off x="9519823" y="3004037"/>
                <a:ext cx="899312" cy="900726"/>
              </a:xfrm>
              <a:custGeom>
                <a:rect b="b" l="l" r="r" t="t"/>
                <a:pathLst>
                  <a:path h="1274" w="1272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 flipH="false" flipV="false" rot="0">
                <a:off x="9702630" y="3180584"/>
                <a:ext cx="533699" cy="547632"/>
              </a:xfrm>
              <a:custGeom>
                <a:rect b="b" l="l" r="r" t="t"/>
                <a:pathLst>
                  <a:path h="5892" w="5734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8420621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6800" lIns="90000" rIns="90000" rtlCol="false" tIns="4680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协作平台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8420621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6800" lIns="90000" rIns="90000" rtlCol="false" tIns="46800" vert="horz" wrap="square"/>
              <a:lstStyle/>
              <a:p>
                <a:pPr algn="ctr">
                  <a:lnSpc>
                    <a:spcPct val="120000"/>
                  </a:lnSpc>
                  <a:buFont typeface="Arial"/>
                  <a:buChar char="•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如Worktile、Trello等在线工具，支持任务分配、进度跟踪、文件共享和即时沟通，能有效提升项目团队的远程协作效率。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风险与协作工具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方法论与实践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项目管理不仅有通用流程，还需结合具体方法论与实践经验。不同的项目环境和需求，要求采用不同的管理策略与实践。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07a899-b5bc-44e1-8150-492847ebdd49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130300"/>
            <a:ext cx="10858500" cy="4482814"/>
            <a:chOff x="660400" y="1130300"/>
            <a:chExt cx="10858500" cy="4482814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0"/>
              <a:ext cx="10858500" cy="70843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拥抱变化、快速交付的价值观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728980" y="2394000"/>
              <a:ext cx="2601946" cy="3219114"/>
              <a:chOff x="728980" y="2394000"/>
              <a:chExt cx="2601946" cy="3219114"/>
            </a:xfrm>
          </p:grpSpPr>
          <p:sp>
            <p:nvSpPr>
              <p:cNvPr id="6" name="AutoShape 6"/>
              <p:cNvSpPr/>
              <p:nvPr/>
            </p:nvSpPr>
            <p:spPr>
              <a:xfrm flipH="false" flipV="false" rot="0">
                <a:off x="728980" y="2394000"/>
                <a:ext cx="2601946" cy="3219114"/>
              </a:xfrm>
              <a:prstGeom prst="roundRect">
                <a:avLst>
                  <a:gd fmla="val 6684" name="adj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782728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强调个体与互动、可工作软件、客户合作和响应变化的价值观，为敏捷开发提供了思想基础。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782728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敏捷宣言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2235786" y="2463572"/>
                <a:ext cx="1041394" cy="1041394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3435445" y="2394000"/>
              <a:ext cx="2601946" cy="3219114"/>
              <a:chOff x="3345758" y="2394000"/>
              <a:chExt cx="2601946" cy="3219114"/>
            </a:xfrm>
          </p:grpSpPr>
          <p:sp>
            <p:nvSpPr>
              <p:cNvPr id="11" name="AutoShape 11"/>
              <p:cNvSpPr/>
              <p:nvPr/>
            </p:nvSpPr>
            <p:spPr>
              <a:xfrm flipH="false" flipV="false" rot="0">
                <a:off x="3345758" y="2394000"/>
                <a:ext cx="2601946" cy="3219114"/>
              </a:xfrm>
              <a:prstGeom prst="roundRect">
                <a:avLst>
                  <a:gd fmla="val 6684" name="adj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3399506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最流行的敏捷开发方法之一。通过短周期的迭代（Sprint）、每日站会、Sprint评审和回顾会议，实现快速交付和持续改进。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3399506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Scrum框架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4852564" y="2463572"/>
                <a:ext cx="1041394" cy="1041394"/>
              </a:xfrm>
              <a:prstGeom prst="ellipse">
                <a:avLst/>
              </a:prstGeom>
              <a:solidFill>
                <a:srgbClr val="768394">
                  <a:alpha val="8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flipH="false" flipV="false" rot="0">
              <a:off x="6141910" y="2394000"/>
              <a:ext cx="2601946" cy="3219114"/>
              <a:chOff x="6154184" y="2394000"/>
              <a:chExt cx="2601946" cy="3219114"/>
            </a:xfrm>
          </p:grpSpPr>
          <p:sp>
            <p:nvSpPr>
              <p:cNvPr id="16" name="AutoShape 16"/>
              <p:cNvSpPr/>
              <p:nvPr/>
            </p:nvSpPr>
            <p:spPr>
              <a:xfrm flipH="false" flipV="false" rot="0">
                <a:off x="6154184" y="2394000"/>
                <a:ext cx="2601946" cy="3219114"/>
              </a:xfrm>
              <a:prstGeom prst="roundRect">
                <a:avLst>
                  <a:gd fmla="val 6684" name="adj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6207933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起源于丰田生产方式，通过可视化工作流、限制在制品数量（WIP），帮助团队识别瓶颈，提升工作流动效率。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6207933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看板方法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7660989" y="2463572"/>
                <a:ext cx="1041394" cy="1041394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flipH="false" flipV="false" rot="0">
              <a:off x="8848374" y="2394000"/>
              <a:ext cx="2601946" cy="3219114"/>
              <a:chOff x="8848374" y="2394000"/>
              <a:chExt cx="2601946" cy="3219114"/>
            </a:xfrm>
          </p:grpSpPr>
          <p:sp>
            <p:nvSpPr>
              <p:cNvPr id="21" name="AutoShape 21"/>
              <p:cNvSpPr/>
              <p:nvPr/>
            </p:nvSpPr>
            <p:spPr>
              <a:xfrm flipH="false" flipV="false" rot="0">
                <a:off x="8848374" y="2394000"/>
                <a:ext cx="2601946" cy="3219114"/>
              </a:xfrm>
              <a:prstGeom prst="roundRect">
                <a:avLst>
                  <a:gd fmla="val 6684" name="adj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true"/>
              <p:nvPr/>
            </p:nvSpPr>
            <p:spPr>
              <a:xfrm flipH="false" flipV="false" rot="0">
                <a:off x="8902123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适用于需求不明确、变化频繁，或需要快速验证市场反馈的创新性项目，如软件开发、产品设计等。</a:t>
                </a:r>
                <a:endParaRPr lang="en-US" sz="1100"/>
              </a:p>
            </p:txBody>
          </p:sp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8902123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敏捷适用场景</a:t>
                </a:r>
                <a:endParaRPr lang="en-US" sz="1100"/>
              </a:p>
            </p:txBody>
          </p:sp>
          <p:sp>
            <p:nvSpPr>
              <p:cNvPr id="24" name="TextBox 24"/>
              <p:cNvSpPr txBox="true"/>
              <p:nvPr/>
            </p:nvSpPr>
            <p:spPr>
              <a:xfrm flipH="false" flipV="false" rot="0">
                <a:off x="10355179" y="2463572"/>
                <a:ext cx="1041394" cy="1041394"/>
              </a:xfrm>
              <a:prstGeom prst="ellipse">
                <a:avLst/>
              </a:prstGeom>
              <a:solidFill>
                <a:srgbClr val="768394">
                  <a:alpha val="8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敏捷项目管理</a:t>
            </a:r>
            <a:endParaRPr lang="en-US" sz="1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da91216-dd35-424d-b56d-300e54e9bbc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399" y="1130299"/>
            <a:ext cx="10858501" cy="4947023"/>
            <a:chOff x="660399" y="1130299"/>
            <a:chExt cx="10858501" cy="4947023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60399" y="1130299"/>
              <a:ext cx="10858500" cy="828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从成功与失败中汲取经验教训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660400" y="2442986"/>
              <a:ext cx="5354692" cy="1722968"/>
              <a:chOff x="660400" y="2442986"/>
              <a:chExt cx="5354692" cy="1722968"/>
            </a:xfrm>
          </p:grpSpPr>
          <p:sp>
            <p:nvSpPr>
              <p:cNvPr id="6" name="AutoShape 6"/>
              <p:cNvSpPr/>
              <p:nvPr/>
            </p:nvSpPr>
            <p:spPr>
              <a:xfrm flipH="false" flipV="false" rot="0">
                <a:off x="660400" y="2442986"/>
                <a:ext cx="5354692" cy="1722968"/>
              </a:xfrm>
              <a:custGeom>
                <a:rect b="b" l="l" r="r" t="t"/>
                <a:pathLst>
                  <a:path h="6858000" w="51054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1884438" y="2538623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案例研究价值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1884438" y="3186623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通过分析真实或模拟的项目案例，将理论知识与实际情境相结合，学习成功经验，吸取失败教训，提升解决实际问题的能力。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788632" y="2651842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5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6164208" y="2442986"/>
              <a:ext cx="5354692" cy="1722968"/>
              <a:chOff x="6164208" y="2442986"/>
              <a:chExt cx="5354692" cy="1722968"/>
            </a:xfrm>
          </p:grpSpPr>
          <p:sp>
            <p:nvSpPr>
              <p:cNvPr id="11" name="AutoShape 11"/>
              <p:cNvSpPr/>
              <p:nvPr/>
            </p:nvSpPr>
            <p:spPr>
              <a:xfrm flipH="false" flipV="false" rot="0">
                <a:off x="6164208" y="2442986"/>
                <a:ext cx="5354692" cy="1722968"/>
              </a:xfrm>
              <a:custGeom>
                <a:rect b="b" l="l" r="r" t="t"/>
                <a:pathLst>
                  <a:path h="6858000" w="51054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7388246" y="2538623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大型基建项目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7388246" y="3186623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分析大型基础设施项目（如高铁、桥梁）的案例，重点学习其在复杂环境下的范围管理、风险管理及多方干系人协调机制。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6292440" y="2651842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5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flipH="false" flipV="false" rot="0">
              <a:off x="660400" y="4354354"/>
              <a:ext cx="5354692" cy="1722968"/>
              <a:chOff x="660400" y="4354354"/>
              <a:chExt cx="5354692" cy="1722968"/>
            </a:xfrm>
          </p:grpSpPr>
          <p:sp>
            <p:nvSpPr>
              <p:cNvPr id="16" name="AutoShape 16"/>
              <p:cNvSpPr/>
              <p:nvPr/>
            </p:nvSpPr>
            <p:spPr>
              <a:xfrm flipH="false" flipV="false" rot="0">
                <a:off x="660400" y="4354354"/>
                <a:ext cx="5354692" cy="1722968"/>
              </a:xfrm>
              <a:custGeom>
                <a:rect b="b" l="l" r="r" t="t"/>
                <a:pathLst>
                  <a:path h="6858000" w="51054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1884438" y="4449991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软件开发项目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1884438" y="5097991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通过软件开发项目案例，探讨不同开发模型（瀑布、敏捷）的应用，以及需求管理、质量管理在其中的关键作用。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788632" y="4563210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5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flipH="false" flipV="false" rot="0">
              <a:off x="6164208" y="4354354"/>
              <a:ext cx="5354692" cy="1722968"/>
              <a:chOff x="6164208" y="4354354"/>
              <a:chExt cx="5354692" cy="1722968"/>
            </a:xfrm>
          </p:grpSpPr>
          <p:sp>
            <p:nvSpPr>
              <p:cNvPr id="21" name="AutoShape 21"/>
              <p:cNvSpPr/>
              <p:nvPr/>
            </p:nvSpPr>
            <p:spPr>
              <a:xfrm flipH="false" flipV="false" rot="0">
                <a:off x="6164208" y="4354354"/>
                <a:ext cx="5354692" cy="1722968"/>
              </a:xfrm>
              <a:custGeom>
                <a:rect b="b" l="l" r="r" t="t"/>
                <a:pathLst>
                  <a:path h="6858000" w="51054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true"/>
              <p:nvPr/>
            </p:nvSpPr>
            <p:spPr>
              <a:xfrm flipH="false" flipV="false" rot="0">
                <a:off x="7388247" y="4449991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复盘与启示</a:t>
                </a:r>
                <a:endParaRPr lang="en-US" sz="1100"/>
              </a:p>
            </p:txBody>
          </p:sp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7388246" y="5097991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对案例进行深入复盘，总结导致项目成功或失败的关键因素，并思考如何将这些启示应用到未来的项目管理实践中。</a:t>
                </a:r>
                <a:endParaRPr lang="en-US" sz="1100"/>
              </a:p>
            </p:txBody>
          </p:sp>
          <p:sp>
            <p:nvSpPr>
              <p:cNvPr id="24" name="TextBox 24"/>
              <p:cNvSpPr txBox="true"/>
              <p:nvPr/>
            </p:nvSpPr>
            <p:spPr>
              <a:xfrm flipH="false" flipV="false" rot="0">
                <a:off x="6292440" y="4563210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5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项目管理案例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caed9d6-c0d5-402d-a13c-963d60d56e8c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0" y="3406786"/>
              <a:ext cx="12192000" cy="1076060"/>
            </a:xfrm>
            <a:prstGeom prst="rect">
              <a:avLst/>
            </a:prstGeom>
            <a:solidFill>
              <a:srgbClr val="FFC803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false" flipV="false" rot="0">
              <a:off x="660400" y="3944816"/>
              <a:ext cx="10858500" cy="0"/>
            </a:xfrm>
            <a:prstGeom prst="straightConnector1">
              <a:avLst/>
            </a:prstGeom>
            <a:ln w="6350">
              <a:gradFill>
                <a:gsLst>
                  <a:gs pos="0">
                    <a:srgbClr val="FFC803">
                      <a:alpha val="0"/>
                    </a:srgbClr>
                  </a:gs>
                  <a:gs pos="100000">
                    <a:srgbClr val="FFC803">
                      <a:alpha val="100000"/>
                    </a:srgbClr>
                  </a:gs>
                </a:gsLst>
                <a:lin ang="0"/>
              </a:gradFill>
              <a:prstDash val="solid"/>
              <a:headEnd type="none"/>
              <a:tailEnd type="triangle"/>
            </a:ln>
          </p:spPr>
        </p:sp>
        <p:grpSp>
          <p:nvGrpSpPr>
            <p:cNvPr id="6" name="Group 6"/>
            <p:cNvGrpSpPr/>
            <p:nvPr/>
          </p:nvGrpSpPr>
          <p:grpSpPr>
            <a:xfrm flipH="false" flipV="false" rot="0">
              <a:off x="660400" y="3650127"/>
              <a:ext cx="2568077" cy="1785484"/>
              <a:chOff x="430475" y="3650127"/>
              <a:chExt cx="2568077" cy="1785484"/>
            </a:xfrm>
          </p:grpSpPr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1411803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grpSp>
            <p:nvGrpSpPr>
              <p:cNvPr id="8" name="Group 8"/>
              <p:cNvGrpSpPr/>
              <p:nvPr/>
            </p:nvGrpSpPr>
            <p:grpSpPr>
              <a:xfrm flipH="false" flipV="false" rot="0">
                <a:off x="430475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9" name="TextBox 9"/>
                <p:cNvSpPr txBox="true"/>
                <p:nvPr/>
              </p:nvSpPr>
              <p:spPr>
                <a:xfrm flipH="false" flipV="false" rot="0"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trike="noStrike" sz="200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项目管理基础</a:t>
                  </a:r>
                  <a:endParaRPr lang="en-US" sz="1100"/>
                </a:p>
              </p:txBody>
            </p:sp>
            <p:sp>
              <p:nvSpPr>
                <p:cNvPr id="10" name="AutoShape 10"/>
                <p:cNvSpPr/>
                <p:nvPr/>
              </p:nvSpPr>
              <p:spPr>
                <a:xfrm flipH="false" flipV="false" rot="0"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11" name="Group 11"/>
            <p:cNvGrpSpPr/>
            <p:nvPr/>
          </p:nvGrpSpPr>
          <p:grpSpPr>
            <a:xfrm flipH="false" flipV="false" rot="0">
              <a:off x="2694819" y="2441361"/>
              <a:ext cx="2568077" cy="1795270"/>
              <a:chOff x="2091348" y="2441361"/>
              <a:chExt cx="2568077" cy="1795270"/>
            </a:xfrm>
          </p:grpSpPr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3088485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E84C8F">
                      <a:alpha val="100000"/>
                      <a:lumMod val="60000"/>
                      <a:lumOff val="40000"/>
                    </a:srgbClr>
                  </a:gs>
                  <a:gs pos="75000">
                    <a:srgbClr val="E84C8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grpSp>
            <p:nvGrpSpPr>
              <p:cNvPr id="13" name="Group 13"/>
              <p:cNvGrpSpPr/>
              <p:nvPr/>
            </p:nvGrpSpPr>
            <p:grpSpPr>
              <a:xfrm flipH="false" flipV="false" rot="0">
                <a:off x="2091348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14" name="TextBox 14"/>
                <p:cNvSpPr txBox="true"/>
                <p:nvPr/>
              </p:nvSpPr>
              <p:spPr>
                <a:xfrm flipH="false" flipV="false" rot="0"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trike="noStrike" sz="200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项目生命周期</a:t>
                  </a:r>
                  <a:endParaRPr lang="en-US" sz="1100"/>
                </a:p>
              </p:txBody>
            </p:sp>
            <p:sp>
              <p:nvSpPr>
                <p:cNvPr id="15" name="AutoShape 15"/>
                <p:cNvSpPr/>
                <p:nvPr/>
              </p:nvSpPr>
              <p:spPr>
                <a:xfrm flipH="false" flipV="true" rot="0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16" name="AutoShape 16"/>
            <p:cNvSpPr/>
            <p:nvPr/>
          </p:nvSpPr>
          <p:spPr>
            <a:xfrm flipH="false" flipV="false" rot="0"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 flipH="false" flipV="false" rot="0">
              <a:off x="4729238" y="3650127"/>
              <a:ext cx="2568077" cy="1785484"/>
              <a:chOff x="3751497" y="3650127"/>
              <a:chExt cx="2568077" cy="1785484"/>
            </a:xfrm>
          </p:grpSpPr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4765167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grpSp>
            <p:nvGrpSpPr>
              <p:cNvPr id="19" name="Group 19"/>
              <p:cNvGrpSpPr/>
              <p:nvPr/>
            </p:nvGrpSpPr>
            <p:grpSpPr>
              <a:xfrm flipH="false" flipV="false" rot="0">
                <a:off x="3751497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20" name="TextBox 20"/>
                <p:cNvSpPr txBox="true"/>
                <p:nvPr/>
              </p:nvSpPr>
              <p:spPr>
                <a:xfrm flipH="false" flipV="false" rot="0"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trike="noStrike" sz="200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核心管理要素</a:t>
                  </a:r>
                  <a:endParaRPr lang="en-US" sz="110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 flipH="false" flipV="false" rot="0"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2" name="Group 22"/>
            <p:cNvGrpSpPr/>
            <p:nvPr/>
          </p:nvGrpSpPr>
          <p:grpSpPr>
            <a:xfrm flipH="false" flipV="false" rot="0">
              <a:off x="6763657" y="2441361"/>
              <a:ext cx="2568077" cy="1795270"/>
              <a:chOff x="5444712" y="2441361"/>
              <a:chExt cx="2568077" cy="1795270"/>
            </a:xfrm>
          </p:grpSpPr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6441849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E84C8F">
                      <a:alpha val="100000"/>
                      <a:lumMod val="60000"/>
                      <a:lumOff val="40000"/>
                    </a:srgbClr>
                  </a:gs>
                  <a:gs pos="75000">
                    <a:srgbClr val="E84C8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  <p:grpSp>
            <p:nvGrpSpPr>
              <p:cNvPr id="24" name="Group 24"/>
              <p:cNvGrpSpPr/>
              <p:nvPr/>
            </p:nvGrpSpPr>
            <p:grpSpPr>
              <a:xfrm flipH="false" flipV="false" rot="0">
                <a:off x="5444712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25" name="TextBox 25"/>
                <p:cNvSpPr txBox="true"/>
                <p:nvPr/>
              </p:nvSpPr>
              <p:spPr>
                <a:xfrm flipH="false" flipV="false" rot="0"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trike="noStrike" sz="200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常用工具与技术</a:t>
                  </a:r>
                  <a:endParaRPr lang="en-US" sz="110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 flipH="false" flipV="true" rot="0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7" name="Group 27"/>
            <p:cNvGrpSpPr/>
            <p:nvPr/>
          </p:nvGrpSpPr>
          <p:grpSpPr>
            <a:xfrm flipH="false" flipV="false" rot="0">
              <a:off x="8798076" y="3650127"/>
              <a:ext cx="2568077" cy="1785484"/>
              <a:chOff x="7127744" y="3650127"/>
              <a:chExt cx="2568077" cy="1785484"/>
            </a:xfrm>
          </p:grpSpPr>
          <p:sp>
            <p:nvSpPr>
              <p:cNvPr id="28" name="TextBox 28"/>
              <p:cNvSpPr txBox="true"/>
              <p:nvPr/>
            </p:nvSpPr>
            <p:spPr>
              <a:xfrm flipH="false" flipV="false" rot="0">
                <a:off x="8118531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05</a:t>
                </a:r>
                <a:endParaRPr lang="en-US" sz="1100"/>
              </a:p>
            </p:txBody>
          </p:sp>
          <p:grpSp>
            <p:nvGrpSpPr>
              <p:cNvPr id="29" name="Group 29"/>
              <p:cNvGrpSpPr/>
              <p:nvPr/>
            </p:nvGrpSpPr>
            <p:grpSpPr>
              <a:xfrm flipH="false" flipV="false" rot="0">
                <a:off x="7127744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30" name="TextBox 30"/>
                <p:cNvSpPr txBox="true"/>
                <p:nvPr/>
              </p:nvSpPr>
              <p:spPr>
                <a:xfrm flipH="false" flipV="false" rot="0"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trike="noStrike" sz="200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方法论与实践</a:t>
                  </a:r>
                  <a:endParaRPr lang="en-US" sz="110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 flipH="false" flipV="false" rot="0"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</p:grpSp>
      <p:sp>
        <p:nvSpPr>
          <p:cNvPr id="32" name="TextBox 32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232208" y="1643605"/>
            <a:ext cx="5286691" cy="2674395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4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谢谢观看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232208" y="558546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1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报告人名称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6232208" y="585978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>
                <a:latin typeface="微软雅黑"/>
                <a:ea typeface="微软雅黑"/>
                <a:cs typeface="微软雅黑"/>
              </a:rPr>
              <a:t>20xx.xx.xx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项目管理基础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项目管理是现代企业管理的核心，通过系统化方法整合资源，实现特定目标。本章将阐述其基本概念、重要性及核心原则，为后续深入探讨奠定理论基础。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70427a0-c0a0-45fe-a05b-eaf7b6a11ce9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1" y="1412774"/>
            <a:ext cx="10871200" cy="4569168"/>
            <a:chOff x="660401" y="1412774"/>
            <a:chExt cx="10871200" cy="4569168"/>
          </a:xfrm>
        </p:grpSpPr>
        <p:sp>
          <p:nvSpPr>
            <p:cNvPr id="4" name="TextBox 4"/>
            <p:cNvSpPr txBox="true"/>
            <p:nvPr/>
          </p:nvSpPr>
          <p:spPr>
            <a:xfrm flipH="false" flipV="false" rot="0">
              <a:off x="669926" y="1412774"/>
              <a:ext cx="10848974" cy="52322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b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明确项目管理的内涵与价值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660401" y="2727811"/>
              <a:ext cx="3400155" cy="3254131"/>
              <a:chOff x="660401" y="2727811"/>
              <a:chExt cx="3400155" cy="3254131"/>
            </a:xfrm>
          </p:grpSpPr>
          <p:sp>
            <p:nvSpPr>
              <p:cNvPr id="6" name="AutoShape 6"/>
              <p:cNvSpPr/>
              <p:nvPr/>
            </p:nvSpPr>
            <p:spPr>
              <a:xfrm flipH="false" flipV="false" rot="0">
                <a:off x="660401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917793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项目管理定义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917793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通过计划、组织、领导和控制项目中的各项活动，以实现项目目标的管理过程。它强调在限定时间内，利用有限资源，完成独特性任务。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917793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4395923" y="2727811"/>
              <a:ext cx="3400155" cy="3254131"/>
              <a:chOff x="4395923" y="2727811"/>
              <a:chExt cx="3400155" cy="3254131"/>
            </a:xfrm>
          </p:grpSpPr>
          <p:sp>
            <p:nvSpPr>
              <p:cNvPr id="11" name="AutoShape 11"/>
              <p:cNvSpPr/>
              <p:nvPr/>
            </p:nvSpPr>
            <p:spPr>
              <a:xfrm flipH="false" flipV="false" rot="0">
                <a:off x="4395923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4653315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项目管理重要性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4653315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有效的项目管理是企业降低成本、提高效率、增强市场竞争力的关键。它能确保项目按时、按预算、高质量交付，满足各方期望。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4672058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flipH="false" flipV="false" rot="0">
              <a:off x="8131446" y="2727811"/>
              <a:ext cx="3400155" cy="3254131"/>
              <a:chOff x="8131446" y="2727811"/>
              <a:chExt cx="3400155" cy="3254131"/>
            </a:xfrm>
          </p:grpSpPr>
          <p:sp>
            <p:nvSpPr>
              <p:cNvPr id="16" name="AutoShape 16"/>
              <p:cNvSpPr/>
              <p:nvPr/>
            </p:nvSpPr>
            <p:spPr>
              <a:xfrm flipH="false" flipV="false" rot="0">
                <a:off x="8131446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8388838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核心管理要素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8388838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涵盖范围、时间、成本、质量、风险、沟通等多个管理要素，这些要素相互关联、相互制约，共同构成项目管理的完整体系。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8512538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项目管理定义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6b82207-3481-48f5-b7af-39aa463fc27e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522130" y="1134289"/>
            <a:ext cx="10996770" cy="4859368"/>
            <a:chOff x="522130" y="1134289"/>
            <a:chExt cx="10996770" cy="4859368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719138" y="2966537"/>
              <a:ext cx="10753725" cy="287206"/>
            </a:xfrm>
            <a:prstGeom prst="rightArrow">
              <a:avLst>
                <a:gd fmla="val 100000" name="adj1"/>
                <a:gd fmla="val 71429" name="adj2"/>
              </a:avLst>
            </a:prstGeom>
            <a:solidFill>
              <a:srgbClr val="768394">
                <a:alpha val="80000"/>
              </a:srgbClr>
            </a:solidFill>
            <a:ln>
              <a:solidFill>
                <a:srgbClr val="FFFFFF">
                  <a:alpha val="100000"/>
                </a:srgbClr>
              </a:solidFill>
              <a:headEnd type="none"/>
              <a:tailEnd type="none"/>
            </a:ln>
          </p:spPr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522130" y="2177640"/>
              <a:ext cx="2120332" cy="3816017"/>
              <a:chOff x="522130" y="2177640"/>
              <a:chExt cx="2120332" cy="3816017"/>
            </a:xfrm>
          </p:grpSpPr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5221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明确目标与范围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14318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20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719138" y="3499825"/>
                <a:ext cx="1923323" cy="2493832"/>
              </a:xfrm>
              <a:prstGeom prst="snip2SameRect">
                <a:avLst>
                  <a:gd fmla="val 0" name="adj1"/>
                  <a:gd fmla="val 0" name="adj2"/>
                </a:avLst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项目启动之初，必须与所有干系人充分沟通，明确项目的具体目标、可交付成果和工作边界，确保各方期望一致。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2729730" y="2177640"/>
              <a:ext cx="2120332" cy="3816017"/>
              <a:chOff x="2729730" y="2177640"/>
              <a:chExt cx="2120332" cy="3816017"/>
            </a:xfrm>
          </p:grpSpPr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27297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有效的时间管理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36394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20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2926738" y="3499825"/>
                <a:ext cx="1923323" cy="2493832"/>
              </a:xfrm>
              <a:prstGeom prst="snip2SameRect">
                <a:avLst>
                  <a:gd fmla="val 0" name="adj1"/>
                  <a:gd fmla="val 0" name="adj2"/>
                </a:avLst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制定详细的项目时间表，识别关键路径，合理安排任务顺序与资源，确保项目按期完成，并对进度偏差及时调整。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4937330" y="2177640"/>
              <a:ext cx="2120332" cy="3816017"/>
              <a:chOff x="4937330" y="2177640"/>
              <a:chExt cx="2120332" cy="3816017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49373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合理的资源分配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58470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20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5134338" y="3499825"/>
                <a:ext cx="1923323" cy="2493832"/>
              </a:xfrm>
              <a:prstGeom prst="snip2SameRect">
                <a:avLst>
                  <a:gd fmla="val 0" name="adj1"/>
                  <a:gd fmla="val 0" name="adj2"/>
                </a:avLst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对项目所需的人力、物力、财力等资源进行精准评估和优化配置，确保资源在正确的时间以正确的数量投入到项目中。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flipH="false" flipV="false" rot="0">
              <a:off x="7144929" y="2177640"/>
              <a:ext cx="2120332" cy="3816017"/>
              <a:chOff x="7144929" y="2177640"/>
              <a:chExt cx="2120332" cy="3816017"/>
            </a:xfrm>
          </p:grpSpPr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7144929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高效的沟通协作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8054641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20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4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7341937" y="3499825"/>
                <a:ext cx="1923323" cy="2493832"/>
              </a:xfrm>
              <a:prstGeom prst="snip2SameRect">
                <a:avLst>
                  <a:gd fmla="val 0" name="adj1"/>
                  <a:gd fmla="val 0" name="adj2"/>
                </a:avLst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建立顺畅的沟通渠道，促进项目团队内部及与外部干系人之间的信息共享与协作，及时解决问题，凝聚团队共识。</a:t>
                </a:r>
                <a:endParaRPr lang="en-US" sz="1100"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 flipH="false" flipV="false" rot="0">
              <a:off x="9352530" y="2177640"/>
              <a:ext cx="2120332" cy="3816017"/>
              <a:chOff x="9352530" y="2177640"/>
              <a:chExt cx="2120332" cy="3816017"/>
            </a:xfrm>
          </p:grpSpPr>
          <p:sp>
            <p:nvSpPr>
              <p:cNvPr id="22" name="TextBox 22"/>
              <p:cNvSpPr txBox="true"/>
              <p:nvPr/>
            </p:nvSpPr>
            <p:spPr>
              <a:xfrm flipH="false" flipV="false" rot="0">
                <a:off x="93525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全面的风险管理</a:t>
                </a:r>
                <a:endParaRPr lang="en-US" sz="1100"/>
              </a:p>
            </p:txBody>
          </p:sp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102622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20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5</a:t>
                </a:r>
                <a:endParaRPr lang="en-US" sz="1100"/>
              </a:p>
            </p:txBody>
          </p:sp>
          <p:sp>
            <p:nvSpPr>
              <p:cNvPr id="24" name="TextBox 24"/>
              <p:cNvSpPr txBox="true"/>
              <p:nvPr/>
            </p:nvSpPr>
            <p:spPr>
              <a:xfrm flipH="false" flipV="false" rot="0">
                <a:off x="9549538" y="3499825"/>
                <a:ext cx="1923323" cy="2493832"/>
              </a:xfrm>
              <a:prstGeom prst="snip2SameRect">
                <a:avLst>
                  <a:gd fmla="val 0" name="adj1"/>
                  <a:gd fmla="val 0" name="adj2"/>
                </a:avLst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系统地识别、评估项目潜在风险，并制定并执行有效的应对策略和预案，以降低不确定性对项目目标的冲击。</a:t>
                </a:r>
                <a:endParaRPr lang="en-US" sz="1100"/>
              </a:p>
            </p:txBody>
          </p:sp>
        </p:grpSp>
        <p:sp>
          <p:nvSpPr>
            <p:cNvPr id="25" name="AutoShape 25"/>
            <p:cNvSpPr/>
            <p:nvPr/>
          </p:nvSpPr>
          <p:spPr>
            <a:xfrm flipH="false" flipV="false" rot="0">
              <a:off x="273005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 flipH="false" flipV="false" rot="0">
              <a:off x="493754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 flipH="false" flipV="false" rot="0">
              <a:off x="714503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 flipH="false" flipV="false" rot="0">
              <a:off x="935252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9" name="TextBox 29"/>
            <p:cNvSpPr txBox="true"/>
            <p:nvPr/>
          </p:nvSpPr>
          <p:spPr>
            <a:xfrm flipH="false" flipV="false" rot="0">
              <a:off x="673100" y="1134289"/>
              <a:ext cx="10845800" cy="104263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指导项目成功的五大基本原则</a:t>
              </a:r>
              <a:endParaRPr lang="en-US" sz="1100"/>
            </a:p>
          </p:txBody>
        </p:sp>
      </p:grpSp>
      <p:sp>
        <p:nvSpPr>
          <p:cNvPr id="30" name="TextBox 30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项目管理原则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项目生命周期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6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项目从启动到收尾经历了一系列有序的阶段，构成了项目的生命周期。了解并遵循生命周期各阶段的特点与要求，是确保项目顺利推进的保障。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9553a1-8fd0-4848-8956-46d9ef5e7e3c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493520"/>
            <a:ext cx="10858500" cy="4375435"/>
            <a:chOff x="660400" y="1493520"/>
            <a:chExt cx="10858500" cy="4375435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914400" y="3813240"/>
              <a:ext cx="10363200" cy="45720"/>
            </a:xfrm>
            <a:prstGeom prst="rect">
              <a:avLst/>
            </a:prstGeom>
            <a:solidFill>
              <a:srgbClr val="E84C8F">
                <a:alpha val="50196"/>
                <a:lumMod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true"/>
            <p:nvPr/>
          </p:nvSpPr>
          <p:spPr>
            <a:xfrm flipH="false" flipV="false" rot="0">
              <a:off x="660400" y="1493520"/>
              <a:ext cx="10858500" cy="992203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项目成功的基石在于充分的准备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flipH="false" flipV="false" rot="0">
              <a:off x="660400" y="2924893"/>
              <a:ext cx="3293962" cy="2944062"/>
              <a:chOff x="660400" y="2924893"/>
              <a:chExt cx="3293962" cy="2944062"/>
            </a:xfrm>
          </p:grpSpPr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660401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项目启动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660400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660400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正式授权项目开始，明确项目目标、范围、主要干系人，并制定初步的项目管理计划，为项目执行提供总体纲领。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4442668" y="2924893"/>
              <a:ext cx="3294168" cy="2944062"/>
              <a:chOff x="4442668" y="2924893"/>
              <a:chExt cx="3294168" cy="2944062"/>
            </a:xfrm>
          </p:grpSpPr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4442670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范围定义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4442668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4442875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详细界定项目的边界，明确需要完成的具体工作内容，形成工作分解结构（WBS），为后续计划提供基础。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flipH="false" flipV="false" rot="0">
              <a:off x="8224937" y="2924893"/>
              <a:ext cx="3293963" cy="2944062"/>
              <a:chOff x="8224937" y="2924893"/>
              <a:chExt cx="3293963" cy="2944062"/>
            </a:xfrm>
          </p:grpSpPr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8224939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详细规划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8224937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8224937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在范围基础上，制定进度、成本、质量、风险等专项管理计划，明确项目执行的路线图、时间表和资源需求。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项目启动与规划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5b6f28e-75bf-49d6-8ca4-13d49db98640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130299"/>
            <a:ext cx="10858501" cy="5727701"/>
            <a:chOff x="660400" y="1130299"/>
            <a:chExt cx="10858501" cy="5727701"/>
          </a:xfrm>
        </p:grpSpPr>
        <p:sp>
          <p:nvSpPr>
            <p:cNvPr id="4" name="AutoShape 4"/>
            <p:cNvSpPr/>
            <p:nvPr/>
          </p:nvSpPr>
          <p:spPr>
            <a:xfrm flipH="false" flipV="false" rot="16200000">
              <a:off x="3866773" y="2698371"/>
              <a:ext cx="4054455" cy="4264804"/>
            </a:xfrm>
            <a:custGeom>
              <a:rect b="b" l="l" r="r" t="t"/>
              <a:pathLst>
                <a:path h="4264804" w="4054455">
                  <a:moveTo>
                    <a:pt x="4054455" y="2132402"/>
                  </a:moveTo>
                  <a:lnTo>
                    <a:pt x="4054454" y="2132402"/>
                  </a:lnTo>
                  <a:cubicBezTo>
                    <a:pt x="4054454" y="3310095"/>
                    <a:pt x="3131106" y="4264804"/>
                    <a:pt x="1992097" y="4264804"/>
                  </a:cubicBezTo>
                  <a:lnTo>
                    <a:pt x="0" y="4264804"/>
                  </a:lnTo>
                  <a:lnTo>
                    <a:pt x="0" y="2883507"/>
                  </a:lnTo>
                  <a:lnTo>
                    <a:pt x="2358498" y="2883508"/>
                  </a:lnTo>
                  <a:cubicBezTo>
                    <a:pt x="2759696" y="2883508"/>
                    <a:pt x="3084931" y="2547226"/>
                    <a:pt x="3084931" y="2132402"/>
                  </a:cubicBezTo>
                  <a:cubicBezTo>
                    <a:pt x="3084931" y="1717578"/>
                    <a:pt x="2759696" y="1381297"/>
                    <a:pt x="2358498" y="1381297"/>
                  </a:cubicBezTo>
                  <a:lnTo>
                    <a:pt x="0" y="1381297"/>
                  </a:lnTo>
                  <a:lnTo>
                    <a:pt x="0" y="0"/>
                  </a:lnTo>
                  <a:lnTo>
                    <a:pt x="1992099" y="0"/>
                  </a:lnTo>
                  <a:cubicBezTo>
                    <a:pt x="3131107" y="0"/>
                    <a:pt x="4054455" y="954709"/>
                    <a:pt x="4054455" y="2132402"/>
                  </a:cubicBezTo>
                  <a:close/>
                </a:path>
              </a:pathLst>
            </a:custGeom>
            <a:solidFill>
              <a:srgbClr val="FFFFFF">
                <a:alpha val="10196"/>
                <a:lumMod val="5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true"/>
            <p:nvPr/>
          </p:nvSpPr>
          <p:spPr>
            <a:xfrm flipH="false" flipV="false" rot="0">
              <a:off x="660400" y="1130299"/>
              <a:ext cx="10858500" cy="107919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FFC803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确保项目按计划推进并及时纠偏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flipH="false" flipV="false" rot="0">
              <a:off x="660401" y="2682590"/>
              <a:ext cx="2421151" cy="3451510"/>
              <a:chOff x="660401" y="2682590"/>
              <a:chExt cx="2421151" cy="3451510"/>
            </a:xfrm>
          </p:grpSpPr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660401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项目团队依据项目管理计划，执行各项具体任务，完成项目可交付成果。项目经理需协调资源，保障执行效率。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660401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C803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任务执行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660401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3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3472850" y="2682590"/>
              <a:ext cx="2421151" cy="3451510"/>
              <a:chOff x="3472850" y="2682590"/>
              <a:chExt cx="2421151" cy="3451510"/>
            </a:xfrm>
          </p:grpSpPr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3472850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跟踪项目实际进展，与计划进行对比分析，识别偏差。利用甘特图、网络图等工具，确保关键路径任务按时完成。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3472850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C803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进度监控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3472850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3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flipH="false" flipV="false" rot="0">
              <a:off x="6285301" y="2682590"/>
              <a:ext cx="2421151" cy="3451510"/>
              <a:chOff x="6285301" y="2682590"/>
              <a:chExt cx="2421151" cy="3451510"/>
            </a:xfrm>
          </p:grpSpPr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6285301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监控项目预算执行情况，记录实际成本，分析成本绩效。对超出预算的风险进行预警，并采取纠偏措施。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6285301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C803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成本控制</a:t>
                </a:r>
                <a:endParaRPr lang="en-US" sz="1100"/>
              </a:p>
            </p:txBody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6285301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3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flipH="false" flipV="false" rot="0">
              <a:off x="9097750" y="2682590"/>
              <a:ext cx="2421151" cy="3451510"/>
              <a:chOff x="9097750" y="2682590"/>
              <a:chExt cx="2421151" cy="3451510"/>
            </a:xfrm>
          </p:grpSpPr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9097750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执行质量管理计划，通过质量审计和技术评审等手段，确保项目过程和成果满足既定的质量标准与要求。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9097750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C803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质量保证</a:t>
                </a:r>
                <a:endParaRPr lang="en-US" sz="1100"/>
              </a:p>
            </p:txBody>
          </p:sp>
          <p:sp>
            <p:nvSpPr>
              <p:cNvPr id="21" name="TextBox 21"/>
              <p:cNvSpPr txBox="true"/>
              <p:nvPr/>
            </p:nvSpPr>
            <p:spPr>
              <a:xfrm flipH="false" flipV="false" rot="0">
                <a:off x="9097750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3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4</a:t>
                </a:r>
                <a:endParaRPr lang="en-US" sz="1100"/>
              </a:p>
            </p:txBody>
          </p:sp>
        </p:grpSp>
        <p:sp>
          <p:nvSpPr>
            <p:cNvPr id="22" name="AutoShape 22"/>
            <p:cNvSpPr/>
            <p:nvPr/>
          </p:nvSpPr>
          <p:spPr>
            <a:xfrm flipH="true" flipV="false" rot="0">
              <a:off x="2940703" y="2935977"/>
              <a:ext cx="670451" cy="532317"/>
            </a:xfrm>
            <a:custGeom>
              <a:rect b="b" l="l" r="r" t="t"/>
              <a:pathLst>
                <a:path h="6834" w="7351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 flipH="true" flipV="false" rot="0">
              <a:off x="5760774" y="2935977"/>
              <a:ext cx="670451" cy="532317"/>
            </a:xfrm>
            <a:custGeom>
              <a:rect b="b" l="l" r="r" t="t"/>
              <a:pathLst>
                <a:path h="6834" w="7351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4" name="AutoShape 24"/>
            <p:cNvSpPr/>
            <p:nvPr/>
          </p:nvSpPr>
          <p:spPr>
            <a:xfrm flipH="true" flipV="false" rot="0">
              <a:off x="8580846" y="2935977"/>
              <a:ext cx="670451" cy="532317"/>
            </a:xfrm>
            <a:custGeom>
              <a:rect b="b" l="l" r="r" t="t"/>
              <a:pathLst>
                <a:path h="6834" w="7351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</p:grpSp>
      <p:sp>
        <p:nvSpPr>
          <p:cNvPr id="25" name="TextBox 25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项目执行与监控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f266100-abce-40d1-9e7f-237cd5d739d8"/>
          <p:cNvSpPr txBox="true"/>
          <p:nvPr/>
        </p:nvSpPr>
        <p:spPr>
          <a:xfrm flipH="false" flipV="false" rot="0"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r">
              <a:defRPr/>
            </a:pPr>
            <a:r>
              <a:rPr b="false" i="false" lang="en-US" sz="1000">
                <a:ln/>
                <a:solidFill>
                  <a:srgbClr val="000000">
                    <a:alpha val="100000"/>
                    <a:tint val="75000"/>
                  </a:srgbClr>
                </a:solidFill>
                <a:latin typeface="Arial"/>
                <a:ea typeface="Arial"/>
                <a:cs typeface="Arial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flipH="false" flipV="false" rot="0">
            <a:off x="660400" y="1130300"/>
            <a:ext cx="10858500" cy="5003799"/>
            <a:chOff x="660400" y="1130300"/>
            <a:chExt cx="10858500" cy="5003799"/>
          </a:xfrm>
        </p:grpSpPr>
        <p:sp>
          <p:nvSpPr>
            <p:cNvPr id="4" name="AutoShape 4"/>
            <p:cNvSpPr/>
            <p:nvPr/>
          </p:nvSpPr>
          <p:spPr>
            <a:xfrm flipH="false" flipV="false" rot="0">
              <a:off x="2838495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5" name="AutoShape 5"/>
            <p:cNvSpPr/>
            <p:nvPr/>
          </p:nvSpPr>
          <p:spPr>
            <a:xfrm flipH="false" flipV="false" rot="0">
              <a:off x="5630148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6" name="AutoShape 6"/>
            <p:cNvSpPr/>
            <p:nvPr/>
          </p:nvSpPr>
          <p:spPr>
            <a:xfrm flipH="false" flipV="false" rot="0">
              <a:off x="8421801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7" name="TextBox 7"/>
            <p:cNvSpPr txBox="true"/>
            <p:nvPr/>
          </p:nvSpPr>
          <p:spPr>
            <a:xfrm flipH="false" flipV="false" rot="0">
              <a:off x="660400" y="1130300"/>
              <a:ext cx="10858500" cy="46166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正式结束项目并沉淀宝贵经验</a:t>
              </a:r>
              <a:endParaRPr lang="en-US" sz="1100"/>
            </a:p>
          </p:txBody>
        </p:sp>
        <p:grpSp>
          <p:nvGrpSpPr>
            <p:cNvPr id="8" name="Group 8"/>
            <p:cNvGrpSpPr/>
            <p:nvPr/>
          </p:nvGrpSpPr>
          <p:grpSpPr>
            <a:xfrm flipH="false" flipV="false" rot="0">
              <a:off x="673975" y="2043113"/>
              <a:ext cx="2469966" cy="4090986"/>
              <a:chOff x="673975" y="2043113"/>
              <a:chExt cx="2469966" cy="4090986"/>
            </a:xfrm>
          </p:grpSpPr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977900" y="2043113"/>
                <a:ext cx="1862116" cy="1862113"/>
              </a:xfrm>
              <a:prstGeom prst="arc">
                <a:avLst>
                  <a:gd fmla="val 99617" name="adj1"/>
                  <a:gd fmla="val 16095858" name="adj2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673975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成果交付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673975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将项目最终产品、服务或成果移交给客户或运营方，并完成相关验收手续，确保所有合同义务履行完毕。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flipH="false" flipV="false" rot="0">
              <a:off x="3465628" y="2043113"/>
              <a:ext cx="2469966" cy="4090986"/>
              <a:chOff x="3465628" y="2043113"/>
              <a:chExt cx="2469966" cy="4090986"/>
            </a:xfrm>
          </p:grpSpPr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3769553" y="2043113"/>
                <a:ext cx="1862116" cy="1862113"/>
              </a:xfrm>
              <a:prstGeom prst="arc">
                <a:avLst>
                  <a:gd fmla="val 99617" name="adj1"/>
                  <a:gd fmla="val 16095858" name="adj2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3465628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项目评估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3465628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对项目的目标达成情况、管理过程、团队表现等进行全面复盘，客观评价项目的成功经验与不足之处。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flipH="false" flipV="false" rot="0">
              <a:off x="6257281" y="2043113"/>
              <a:ext cx="2469966" cy="4090986"/>
              <a:chOff x="6257281" y="2043113"/>
              <a:chExt cx="2469966" cy="4090986"/>
            </a:xfrm>
          </p:grpSpPr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6561206" y="2043113"/>
                <a:ext cx="1862116" cy="1862113"/>
              </a:xfrm>
              <a:prstGeom prst="arc">
                <a:avLst>
                  <a:gd fmla="val 99617" name="adj1"/>
                  <a:gd fmla="val 16095858" name="adj2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6257281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经验总结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6257281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系统整理项目过程中的关键数据、决策记录、问题解决方案等，形成组织过程资产，为未来项目提供参考。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flipH="false" flipV="false" rot="0">
              <a:off x="9048934" y="2043550"/>
              <a:ext cx="2469966" cy="4090549"/>
              <a:chOff x="9048934" y="2043550"/>
              <a:chExt cx="2469966" cy="4090549"/>
            </a:xfrm>
          </p:grpSpPr>
          <p:sp>
            <p:nvSpPr>
              <p:cNvPr id="21" name="TextBox 21"/>
              <p:cNvSpPr txBox="true"/>
              <p:nvPr/>
            </p:nvSpPr>
            <p:spPr>
              <a:xfrm flipH="false" flipV="false" rot="0">
                <a:off x="9048934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正式关闭</a:t>
                </a:r>
                <a:endParaRPr lang="en-US" sz="1100"/>
              </a:p>
            </p:txBody>
          </p:sp>
          <p:sp>
            <p:nvSpPr>
              <p:cNvPr id="22" name="TextBox 22"/>
              <p:cNvSpPr txBox="true"/>
              <p:nvPr/>
            </p:nvSpPr>
            <p:spPr>
              <a:xfrm flipH="false" flipV="false" rot="0">
                <a:off x="9048934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000000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完成所有项目管理活动，释放项目资源，正式宣告项目生命周期的结束。</a:t>
                </a:r>
                <a:endParaRPr lang="en-US" sz="1100"/>
              </a:p>
            </p:txBody>
          </p:sp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9352859" y="2043550"/>
                <a:ext cx="1861241" cy="1861240"/>
              </a:xfrm>
              <a:prstGeom prst="ellipse">
                <a:avLst/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3200">
                    <a:ln/>
                    <a:solidFill>
                      <a:srgbClr val="FFC803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4" name="TextBox 24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项目收尾与总结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09d12c4-5ce6-4ed2-9571-1db634fa23f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